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handoutMasterIdLst>
    <p:handoutMasterId r:id="rId26"/>
  </p:handoutMasterIdLst>
  <p:sldIdLst>
    <p:sldId id="338" r:id="rId2"/>
    <p:sldId id="260" r:id="rId3"/>
    <p:sldId id="261" r:id="rId4"/>
    <p:sldId id="262" r:id="rId5"/>
    <p:sldId id="296" r:id="rId6"/>
    <p:sldId id="320" r:id="rId7"/>
    <p:sldId id="321" r:id="rId8"/>
    <p:sldId id="322" r:id="rId9"/>
    <p:sldId id="323" r:id="rId10"/>
    <p:sldId id="324" r:id="rId11"/>
    <p:sldId id="327" r:id="rId12"/>
    <p:sldId id="328" r:id="rId13"/>
    <p:sldId id="330" r:id="rId14"/>
    <p:sldId id="329" r:id="rId15"/>
    <p:sldId id="331" r:id="rId16"/>
    <p:sldId id="332" r:id="rId17"/>
    <p:sldId id="333" r:id="rId18"/>
    <p:sldId id="334" r:id="rId19"/>
    <p:sldId id="335" r:id="rId20"/>
    <p:sldId id="315" r:id="rId21"/>
    <p:sldId id="336" r:id="rId22"/>
    <p:sldId id="337" r:id="rId23"/>
    <p:sldId id="316" r:id="rId24"/>
    <p:sldId id="264" r:id="rId25"/>
  </p:sldIdLst>
  <p:sldSz cx="9144000" cy="6858000" type="screen4x3"/>
  <p:notesSz cx="6858000" cy="9144000"/>
  <p:embeddedFontLst>
    <p:embeddedFont>
      <p:font typeface="Roboto" panose="02000000000000000000" pitchFamily="2" charset="0"/>
      <p:regular r:id="rId27"/>
      <p:bold r:id="rId28"/>
      <p:italic r:id="rId29"/>
      <p:boldItalic r:id="rId30"/>
    </p:embeddedFont>
    <p:embeddedFont>
      <p:font typeface="Sassoon Infant Md" panose="02000603050000020003" charset="0"/>
      <p:regular r:id="rId31"/>
    </p:embeddedFont>
    <p:embeddedFont>
      <p:font typeface="Tuffy" panose="020B0603060100000000" charset="0"/>
      <p:regular r:id="rId32"/>
      <p:bold r:id="rId33"/>
      <p:italic r:id="rId34"/>
      <p:boldItalic r:id="rId35"/>
    </p:embeddedFont>
    <p:embeddedFont>
      <p:font typeface="Twinkl" panose="020B0604020202020204" charset="0"/>
      <p:regular r:id="rId36"/>
      <p:bold r:id="rId37"/>
    </p:embeddedFont>
    <p:embeddedFont>
      <p:font typeface="Twinkl SemiBold" charset="0"/>
      <p:bold r:id="rId38"/>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guide id="3" pos="317">
          <p15:clr>
            <a:srgbClr val="A4A3A4"/>
          </p15:clr>
        </p15:guide>
        <p15:guide id="4" pos="476">
          <p15:clr>
            <a:srgbClr val="A4A3A4"/>
          </p15:clr>
        </p15:guide>
        <p15:guide id="5" pos="5284">
          <p15:clr>
            <a:srgbClr val="A4A3A4"/>
          </p15:clr>
        </p15:guide>
        <p15:guide id="6" pos="5443">
          <p15:clr>
            <a:srgbClr val="A4A3A4"/>
          </p15:clr>
        </p15:guide>
        <p15:guide id="7" orient="horz" pos="323">
          <p15:clr>
            <a:srgbClr val="A4A3A4"/>
          </p15:clr>
        </p15:guide>
        <p15:guide id="8" orient="horz" pos="482">
          <p15:clr>
            <a:srgbClr val="A4A3A4"/>
          </p15:clr>
        </p15:guide>
        <p15:guide id="9" orient="horz" pos="4020" userDrawn="1">
          <p15:clr>
            <a:srgbClr val="A4A3A4"/>
          </p15:clr>
        </p15:guide>
        <p15:guide id="10" orient="horz" pos="38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E6DE"/>
    <a:srgbClr val="E34192"/>
    <a:srgbClr val="A873B0"/>
    <a:srgbClr val="FCAB18"/>
    <a:srgbClr val="000000"/>
    <a:srgbClr val="FAD366"/>
    <a:srgbClr val="F0BE38"/>
    <a:srgbClr val="ED75AB"/>
    <a:srgbClr val="4F8A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7" autoAdjust="0"/>
    <p:restoredTop sz="94660"/>
  </p:normalViewPr>
  <p:slideViewPr>
    <p:cSldViewPr snapToGrid="0" showGuides="1">
      <p:cViewPr varScale="1">
        <p:scale>
          <a:sx n="68" d="100"/>
          <a:sy n="68" d="100"/>
        </p:scale>
        <p:origin x="1566" y="78"/>
      </p:cViewPr>
      <p:guideLst>
        <p:guide orient="horz" pos="2137"/>
        <p:guide pos="2880"/>
        <p:guide pos="317"/>
        <p:guide pos="476"/>
        <p:guide pos="5284"/>
        <p:guide pos="5443"/>
        <p:guide orient="horz" pos="323"/>
        <p:guide orient="horz" pos="482"/>
        <p:guide orient="horz" pos="4020"/>
        <p:guide orient="horz" pos="3838"/>
      </p:guideLst>
    </p:cSldViewPr>
  </p:slideViewPr>
  <p:notesTextViewPr>
    <p:cViewPr>
      <p:scale>
        <a:sx n="3" d="2"/>
        <a:sy n="3" d="2"/>
      </p:scale>
      <p:origin x="0" y="0"/>
    </p:cViewPr>
  </p:notesTextViewPr>
  <p:notesViewPr>
    <p:cSldViewPr snapToGrid="0" showGuides="1">
      <p:cViewPr varScale="1">
        <p:scale>
          <a:sx n="74" d="100"/>
          <a:sy n="74" d="100"/>
        </p:scale>
        <p:origin x="126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5D59B4-49E7-4188-ABC3-5392E9CE0F39}" type="datetimeFigureOut">
              <a:rPr lang="en-GB" smtClean="0"/>
              <a:t>24/08/2025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638A1C-E7E1-46D4-85CF-6EF45EF9129E}" type="slidenum">
              <a:rPr lang="en-GB" smtClean="0"/>
              <a:t>‹#›</a:t>
            </a:fld>
            <a:endParaRPr lang="en-GB"/>
          </a:p>
        </p:txBody>
      </p:sp>
    </p:spTree>
    <p:extLst>
      <p:ext uri="{BB962C8B-B14F-4D97-AF65-F5344CB8AC3E}">
        <p14:creationId xmlns:p14="http://schemas.microsoft.com/office/powerpoint/2010/main" val="2109608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655638"/>
            <a:ext cx="9144000" cy="1112837"/>
          </a:xfrm>
          <a:prstGeom prst="rect">
            <a:avLst/>
          </a:prstGeom>
          <a:solidFill>
            <a:srgbClr val="FEFEFE">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5" name="Title 7"/>
          <p:cNvSpPr>
            <a:spLocks noGrp="1"/>
          </p:cNvSpPr>
          <p:nvPr>
            <p:ph type="title"/>
          </p:nvPr>
        </p:nvSpPr>
        <p:spPr>
          <a:xfrm>
            <a:off x="628650" y="582613"/>
            <a:ext cx="7886700" cy="1325562"/>
          </a:xfrm>
        </p:spPr>
        <p:txBody>
          <a:bodyPr lIns="0" tIns="0" rIns="0" bIns="0"/>
          <a:lstStyle>
            <a:lvl1pPr>
              <a:defRPr b="1"/>
            </a:lvl1pPr>
          </a:lstStyle>
          <a:p>
            <a:pPr eaLnBrk="1" hangingPunct="1"/>
            <a:r>
              <a:rPr lang="en-GB" altLang="en-US" sz="5400" dirty="0">
                <a:solidFill>
                  <a:schemeClr val="tx1"/>
                </a:solidFill>
                <a:latin typeface="Twinkl" pitchFamily="2" charset="0"/>
              </a:rPr>
              <a:t>Tenths and Hundredths</a:t>
            </a:r>
          </a:p>
        </p:txBody>
      </p:sp>
    </p:spTree>
    <p:extLst>
      <p:ext uri="{BB962C8B-B14F-4D97-AF65-F5344CB8AC3E}">
        <p14:creationId xmlns:p14="http://schemas.microsoft.com/office/powerpoint/2010/main" val="26101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ssesment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197" y="2153354"/>
            <a:ext cx="8220075" cy="4242683"/>
          </a:xfrm>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457198" y="485773"/>
            <a:ext cx="8220075" cy="1595581"/>
          </a:xfrm>
        </p:spPr>
        <p:txBody>
          <a:bodyPr>
            <a:normAutofit/>
          </a:bodyPr>
          <a:lstStyle>
            <a:lvl1pPr>
              <a:defRPr sz="3600" b="0">
                <a:latin typeface="Twinkl SemiBold" pitchFamily="2" charset="0"/>
              </a:defRPr>
            </a:lvl1pPr>
          </a:lstStyle>
          <a:p>
            <a:r>
              <a:rPr lang="en-US" dirty="0"/>
              <a:t>Click to edit Master title style</a:t>
            </a:r>
          </a:p>
        </p:txBody>
      </p:sp>
    </p:spTree>
    <p:extLst>
      <p:ext uri="{BB962C8B-B14F-4D97-AF65-F5344CB8AC3E}">
        <p14:creationId xmlns:p14="http://schemas.microsoft.com/office/powerpoint/2010/main" val="207356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Twinkl SemiBold" pitchFamily="2"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4458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dirty="0"/>
              <a:t>Click to edit Master text styles</a:t>
            </a:r>
          </a:p>
        </p:txBody>
      </p:sp>
    </p:spTree>
    <p:extLst>
      <p:ext uri="{BB962C8B-B14F-4D97-AF65-F5344CB8AC3E}">
        <p14:creationId xmlns:p14="http://schemas.microsoft.com/office/powerpoint/2010/main" val="224014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37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487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95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sp>
        <p:nvSpPr>
          <p:cNvPr id="2" name="Title 1"/>
          <p:cNvSpPr>
            <a:spLocks noGrp="1"/>
          </p:cNvSpPr>
          <p:nvPr>
            <p:ph type="ctrTitle"/>
          </p:nvPr>
        </p:nvSpPr>
        <p:spPr>
          <a:xfrm>
            <a:off x="466725" y="1122363"/>
            <a:ext cx="8201025" cy="2387600"/>
          </a:xfrm>
        </p:spPr>
        <p:txBody>
          <a:bodyPr>
            <a:normAutofit/>
          </a:bodyPr>
          <a:lstStyle>
            <a:lvl1pPr algn="ctr">
              <a:defRPr sz="4000">
                <a:latin typeface="Twinkl SemiBold" pitchFamily="2"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Twinkl" pitchFamily="2"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4312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spTree>
    <p:extLst>
      <p:ext uri="{BB962C8B-B14F-4D97-AF65-F5344CB8AC3E}">
        <p14:creationId xmlns:p14="http://schemas.microsoft.com/office/powerpoint/2010/main" val="349770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le Class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4" name="Whole Clas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61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ividual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4" name="Individual Work"/>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0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irs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4" name="Pair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03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lking Partners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4" name="Talking Partner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8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ups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4" name="Group Work"/>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45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ntal and Oral Starter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4"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8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ED4F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310"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297" r:id="rId12"/>
    <p:sldLayoutId id="2147484311" r:id="rId13"/>
    <p:sldLayoutId id="2147484298" r:id="rId14"/>
    <p:sldLayoutId id="2147484309" r:id="rId15"/>
  </p:sldLayoutIdLst>
  <p:txStyles>
    <p:titleStyle>
      <a:lvl1pPr algn="l" rtl="0" eaLnBrk="0" fontAlgn="base" hangingPunct="0">
        <a:lnSpc>
          <a:spcPct val="90000"/>
        </a:lnSpc>
        <a:spcBef>
          <a:spcPct val="0"/>
        </a:spcBef>
        <a:spcAft>
          <a:spcPct val="0"/>
        </a:spcAft>
        <a:defRPr sz="3600"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3600">
          <a:solidFill>
            <a:srgbClr val="1C1C1C"/>
          </a:solidFill>
          <a:latin typeface="Twinkl SemiBold" pitchFamily="2" charset="0"/>
        </a:defRPr>
      </a:lvl2pPr>
      <a:lvl3pPr algn="l" rtl="0" eaLnBrk="0" fontAlgn="base" hangingPunct="0">
        <a:lnSpc>
          <a:spcPct val="90000"/>
        </a:lnSpc>
        <a:spcBef>
          <a:spcPct val="0"/>
        </a:spcBef>
        <a:spcAft>
          <a:spcPct val="0"/>
        </a:spcAft>
        <a:defRPr sz="3600">
          <a:solidFill>
            <a:srgbClr val="1C1C1C"/>
          </a:solidFill>
          <a:latin typeface="Twinkl SemiBold" pitchFamily="2" charset="0"/>
        </a:defRPr>
      </a:lvl3pPr>
      <a:lvl4pPr algn="l" rtl="0" eaLnBrk="0" fontAlgn="base" hangingPunct="0">
        <a:lnSpc>
          <a:spcPct val="90000"/>
        </a:lnSpc>
        <a:spcBef>
          <a:spcPct val="0"/>
        </a:spcBef>
        <a:spcAft>
          <a:spcPct val="0"/>
        </a:spcAft>
        <a:defRPr sz="3600">
          <a:solidFill>
            <a:srgbClr val="1C1C1C"/>
          </a:solidFill>
          <a:latin typeface="Twinkl SemiBold" pitchFamily="2" charset="0"/>
        </a:defRPr>
      </a:lvl4pPr>
      <a:lvl5pPr algn="l" rtl="0" eaLnBrk="0" fontAlgn="base" hangingPunct="0">
        <a:lnSpc>
          <a:spcPct val="90000"/>
        </a:lnSpc>
        <a:spcBef>
          <a:spcPct val="0"/>
        </a:spcBef>
        <a:spcAft>
          <a:spcPct val="0"/>
        </a:spcAft>
        <a:defRPr sz="3600">
          <a:solidFill>
            <a:srgbClr val="1C1C1C"/>
          </a:solidFill>
          <a:latin typeface="Twinkl SemiBold" pitchFamily="2"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2" charset="0"/>
          <a:ea typeface="Sassoon Infant Rg" panose="02000503030000020003" pitchFamily="50"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2" charset="0"/>
          <a:ea typeface="Sassoon Infant Rg" panose="02000503030000020003" pitchFamily="50"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twinkl.com.au/resources/maths-australian-curriculum-planit/year-4-maths-australian-curriculum-planit/number-and-algebra-year-4-maths-australian-curriculum-planit" TargetMode="External"/><Relationship Id="rId2" Type="http://schemas.openxmlformats.org/officeDocument/2006/relationships/image" Target="../media/image10.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www.twinkl.com.au/resources/maths-australian-curriculum-planit/year-4-maths-australian-curriculum-planit/number-and-algebra-year-4-maths-australian-curriculum-planit" TargetMode="External"/><Relationship Id="rId2" Type="http://schemas.openxmlformats.org/officeDocument/2006/relationships/image" Target="../media/image1.jp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
            <a:extLst>
              <a:ext uri="{FF2B5EF4-FFF2-40B4-BE49-F238E27FC236}">
                <a16:creationId xmlns:a16="http://schemas.microsoft.com/office/drawing/2014/main" id="{AD571CCE-08F2-7F31-F9F4-DC36D6A99DBA}"/>
              </a:ext>
            </a:extLst>
          </p:cNvPr>
          <p:cNvSpPr>
            <a:spLocks noGrp="1" noRot="1" noMove="1" noResize="1" noEditPoints="1" noAdjustHandles="1" noChangeArrowheads="1" noChangeShapeType="1"/>
          </p:cNvSpPr>
          <p:nvPr/>
        </p:nvSpPr>
        <p:spPr bwMode="auto">
          <a:xfrm>
            <a:off x="466725" y="450056"/>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4" name="Title 2">
            <a:extLst>
              <a:ext uri="{FF2B5EF4-FFF2-40B4-BE49-F238E27FC236}">
                <a16:creationId xmlns:a16="http://schemas.microsoft.com/office/drawing/2014/main" id="{2776C442-D4C6-689E-B61B-90BC5D145249}"/>
              </a:ext>
            </a:extLst>
          </p:cNvPr>
          <p:cNvSpPr txBox="1">
            <a:spLocks/>
          </p:cNvSpPr>
          <p:nvPr/>
        </p:nvSpPr>
        <p:spPr>
          <a:xfrm>
            <a:off x="457200" y="608442"/>
            <a:ext cx="8220075" cy="652318"/>
          </a:xfrm>
          <a:prstGeom prst="roundRect">
            <a:avLst>
              <a:gd name="adj" fmla="val 9641"/>
            </a:avLst>
          </a:prstGeom>
        </p:spPr>
        <p:txBody>
          <a:bodyPr/>
          <a:lstStyle>
            <a:lvl1pPr algn="l" rtl="0" eaLnBrk="0" fontAlgn="base" hangingPunct="0">
              <a:lnSpc>
                <a:spcPct val="90000"/>
              </a:lnSpc>
              <a:spcBef>
                <a:spcPct val="0"/>
              </a:spcBef>
              <a:spcAft>
                <a:spcPct val="0"/>
              </a:spcAft>
              <a:defRPr sz="3600"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3600">
                <a:solidFill>
                  <a:srgbClr val="1C1C1C"/>
                </a:solidFill>
                <a:latin typeface="Twinkl SemiBold" pitchFamily="2" charset="0"/>
              </a:defRPr>
            </a:lvl2pPr>
            <a:lvl3pPr algn="l" rtl="0" eaLnBrk="0" fontAlgn="base" hangingPunct="0">
              <a:lnSpc>
                <a:spcPct val="90000"/>
              </a:lnSpc>
              <a:spcBef>
                <a:spcPct val="0"/>
              </a:spcBef>
              <a:spcAft>
                <a:spcPct val="0"/>
              </a:spcAft>
              <a:defRPr sz="3600">
                <a:solidFill>
                  <a:srgbClr val="1C1C1C"/>
                </a:solidFill>
                <a:latin typeface="Twinkl SemiBold" pitchFamily="2" charset="0"/>
              </a:defRPr>
            </a:lvl3pPr>
            <a:lvl4pPr algn="l" rtl="0" eaLnBrk="0" fontAlgn="base" hangingPunct="0">
              <a:lnSpc>
                <a:spcPct val="90000"/>
              </a:lnSpc>
              <a:spcBef>
                <a:spcPct val="0"/>
              </a:spcBef>
              <a:spcAft>
                <a:spcPct val="0"/>
              </a:spcAft>
              <a:defRPr sz="3600">
                <a:solidFill>
                  <a:srgbClr val="1C1C1C"/>
                </a:solidFill>
                <a:latin typeface="Twinkl SemiBold" pitchFamily="2" charset="0"/>
              </a:defRPr>
            </a:lvl4pPr>
            <a:lvl5pPr algn="l" rtl="0" eaLnBrk="0" fontAlgn="base" hangingPunct="0">
              <a:lnSpc>
                <a:spcPct val="90000"/>
              </a:lnSpc>
              <a:spcBef>
                <a:spcPct val="0"/>
              </a:spcBef>
              <a:spcAft>
                <a:spcPct val="0"/>
              </a:spcAft>
              <a:defRPr sz="3600">
                <a:solidFill>
                  <a:srgbClr val="1C1C1C"/>
                </a:solidFill>
                <a:latin typeface="Twinkl SemiBold" pitchFamily="2"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a:lstStyle>
          <a:p>
            <a:pPr algn="ctr"/>
            <a:r>
              <a:rPr lang="en-GB" altLang="en-US" sz="2800" b="1" dirty="0">
                <a:solidFill>
                  <a:srgbClr val="E34192"/>
                </a:solidFill>
                <a:latin typeface="Roboto" panose="02000000000000000000" pitchFamily="2" charset="0"/>
                <a:ea typeface="Roboto" panose="02000000000000000000" pitchFamily="2" charset="0"/>
                <a:cs typeface="Arial" panose="020B0604020202020204" pitchFamily="34" charset="0"/>
              </a:rPr>
              <a:t>Disclaimer/s</a:t>
            </a:r>
          </a:p>
        </p:txBody>
      </p:sp>
      <p:sp>
        <p:nvSpPr>
          <p:cNvPr id="5" name="Title 2">
            <a:extLst>
              <a:ext uri="{FF2B5EF4-FFF2-40B4-BE49-F238E27FC236}">
                <a16:creationId xmlns:a16="http://schemas.microsoft.com/office/drawing/2014/main" id="{9DD12EFF-86F8-D3D5-430D-AFD41B6354DA}"/>
              </a:ext>
            </a:extLst>
          </p:cNvPr>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6" name="Group 5">
            <a:extLst>
              <a:ext uri="{FF2B5EF4-FFF2-40B4-BE49-F238E27FC236}">
                <a16:creationId xmlns:a16="http://schemas.microsoft.com/office/drawing/2014/main" id="{DDF65637-8478-A09A-CFF0-2A1091B41EBA}"/>
              </a:ext>
            </a:extLst>
          </p:cNvPr>
          <p:cNvGrpSpPr/>
          <p:nvPr/>
        </p:nvGrpSpPr>
        <p:grpSpPr>
          <a:xfrm>
            <a:off x="743837" y="1471737"/>
            <a:ext cx="7644513" cy="2295228"/>
            <a:chOff x="743837" y="1344834"/>
            <a:chExt cx="7644513" cy="2295228"/>
          </a:xfrm>
        </p:grpSpPr>
        <p:sp>
          <p:nvSpPr>
            <p:cNvPr id="7" name="Rectangle 6">
              <a:extLst>
                <a:ext uri="{FF2B5EF4-FFF2-40B4-BE49-F238E27FC236}">
                  <a16:creationId xmlns:a16="http://schemas.microsoft.com/office/drawing/2014/main" id="{05BB79A5-F8D2-2E79-C739-2495EC0881EB}"/>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a:extLst>
                <a:ext uri="{FF2B5EF4-FFF2-40B4-BE49-F238E27FC236}">
                  <a16:creationId xmlns:a16="http://schemas.microsoft.com/office/drawing/2014/main" id="{59CF0A82-331E-5855-4467-924D88301C67}"/>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9" name="Rectangle 8">
            <a:extLst>
              <a:ext uri="{FF2B5EF4-FFF2-40B4-BE49-F238E27FC236}">
                <a16:creationId xmlns:a16="http://schemas.microsoft.com/office/drawing/2014/main" id="{9689EF8C-0564-9D88-8C57-DD408B3B3F92}"/>
              </a:ext>
            </a:extLst>
          </p:cNvPr>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322743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8555AE-920B-382D-A182-5B79CD7C0402}"/>
              </a:ext>
            </a:extLst>
          </p:cNvPr>
          <p:cNvSpPr/>
          <p:nvPr/>
        </p:nvSpPr>
        <p:spPr bwMode="auto">
          <a:xfrm>
            <a:off x="630016" y="1561651"/>
            <a:ext cx="7902575" cy="46418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ectangle 8">
            <a:extLst>
              <a:ext uri="{FF2B5EF4-FFF2-40B4-BE49-F238E27FC236}">
                <a16:creationId xmlns:a16="http://schemas.microsoft.com/office/drawing/2014/main" id="{08007366-34A3-F1CF-02B3-1E291B3158FC}"/>
              </a:ext>
            </a:extLst>
          </p:cNvPr>
          <p:cNvSpPr/>
          <p:nvPr/>
        </p:nvSpPr>
        <p:spPr bwMode="auto">
          <a:xfrm>
            <a:off x="853091" y="2812572"/>
            <a:ext cx="7431088" cy="1335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4578" name="Group 5"/>
          <p:cNvGrpSpPr>
            <a:grpSpLocks/>
          </p:cNvGrpSpPr>
          <p:nvPr/>
        </p:nvGrpSpPr>
        <p:grpSpPr bwMode="auto">
          <a:xfrm>
            <a:off x="628650" y="1568450"/>
            <a:ext cx="7902575" cy="4641850"/>
            <a:chOff x="628650" y="1568450"/>
            <a:chExt cx="7902575" cy="4641850"/>
          </a:xfrm>
        </p:grpSpPr>
        <p:sp>
          <p:nvSpPr>
            <p:cNvPr id="95" name="Rectangle 94"/>
            <p:cNvSpPr/>
            <p:nvPr/>
          </p:nvSpPr>
          <p:spPr>
            <a:xfrm>
              <a:off x="628650" y="1568450"/>
              <a:ext cx="7902575" cy="46418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5" name="Rectangle 1"/>
            <p:cNvSpPr>
              <a:spLocks noRot="1" noChangeAspect="1" noMove="1" noResize="1" noEditPoints="1" noAdjustHandles="1" noChangeArrowheads="1" noChangeShapeType="1" noTextEdit="1"/>
            </p:cNvSpPr>
            <p:nvPr/>
          </p:nvSpPr>
          <p:spPr bwMode="auto">
            <a:xfrm>
              <a:off x="992152" y="1979719"/>
              <a:ext cx="7135813" cy="423962"/>
            </a:xfrm>
            <a:prstGeom prst="rect">
              <a:avLst/>
            </a:prstGeom>
            <a:blipFill rotWithShape="0">
              <a:blip r:embed="rId3"/>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24642" name="Group 8"/>
            <p:cNvGrpSpPr>
              <a:grpSpLocks/>
            </p:cNvGrpSpPr>
            <p:nvPr/>
          </p:nvGrpSpPr>
          <p:grpSpPr bwMode="auto">
            <a:xfrm>
              <a:off x="847725" y="2808659"/>
              <a:ext cx="7431088" cy="1335088"/>
              <a:chOff x="848498" y="2254589"/>
              <a:chExt cx="7430530" cy="1335431"/>
            </a:xfrm>
          </p:grpSpPr>
          <p:sp>
            <p:nvSpPr>
              <p:cNvPr id="7" name="Rectangle 6"/>
              <p:cNvSpPr/>
              <p:nvPr/>
            </p:nvSpPr>
            <p:spPr>
              <a:xfrm>
                <a:off x="848498" y="2254218"/>
                <a:ext cx="7430530" cy="1335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645" name="Picture 2"/>
              <p:cNvPicPr>
                <a:picLocks noChangeAspect="1"/>
              </p:cNvPicPr>
              <p:nvPr/>
            </p:nvPicPr>
            <p:blipFill>
              <a:blip r:embed="rId4">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Oval 37"/>
            <p:cNvSpPr/>
            <p:nvPr/>
          </p:nvSpPr>
          <p:spPr>
            <a:xfrm>
              <a:off x="5219700" y="3586163"/>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Fractions to Decimals</a:t>
            </a:r>
          </a:p>
        </p:txBody>
      </p:sp>
      <p:sp>
        <p:nvSpPr>
          <p:cNvPr id="37" name="Rectangle 1"/>
          <p:cNvSpPr>
            <a:spLocks noChangeArrowheads="1"/>
          </p:cNvSpPr>
          <p:nvPr/>
        </p:nvSpPr>
        <p:spPr bwMode="auto">
          <a:xfrm>
            <a:off x="4356100"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sp>
        <p:nvSpPr>
          <p:cNvPr id="40" name="Rectangle 1"/>
          <p:cNvSpPr>
            <a:spLocks noChangeArrowheads="1"/>
          </p:cNvSpPr>
          <p:nvPr/>
        </p:nvSpPr>
        <p:spPr bwMode="auto">
          <a:xfrm>
            <a:off x="5807075"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3</a:t>
            </a:r>
          </a:p>
        </p:txBody>
      </p:sp>
      <p:pic>
        <p:nvPicPr>
          <p:cNvPr id="24582" name="Pair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3624263" y="3917950"/>
            <a:ext cx="3330575" cy="1084263"/>
            <a:chOff x="3623776" y="3918322"/>
            <a:chExt cx="3330717" cy="1083974"/>
          </a:xfrm>
        </p:grpSpPr>
        <p:cxnSp>
          <p:nvCxnSpPr>
            <p:cNvPr id="3" name="Straight Arrow Connector 2"/>
            <p:cNvCxnSpPr/>
            <p:nvPr/>
          </p:nvCxnSpPr>
          <p:spPr>
            <a:xfrm flipV="1">
              <a:off x="4560441" y="3918322"/>
              <a:ext cx="0"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28941" y="3918322"/>
              <a:ext cx="0"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638" name="Rectangle 1"/>
            <p:cNvSpPr>
              <a:spLocks noChangeArrowheads="1"/>
            </p:cNvSpPr>
            <p:nvPr/>
          </p:nvSpPr>
          <p:spPr bwMode="auto">
            <a:xfrm>
              <a:off x="3623776" y="4632964"/>
              <a:ext cx="1852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buFont typeface="Arial" panose="020B0604020202020204" pitchFamily="34" charset="0"/>
                <a:buNone/>
              </a:pPr>
              <a:r>
                <a:rPr lang="en-GB" altLang="en-US" sz="2000" b="1">
                  <a:solidFill>
                    <a:schemeClr val="tx1"/>
                  </a:solidFill>
                  <a:latin typeface="Twinkl SemiBold" pitchFamily="2" charset="0"/>
                </a:rPr>
                <a:t>Place holder</a:t>
              </a:r>
            </a:p>
          </p:txBody>
        </p:sp>
        <p:sp>
          <p:nvSpPr>
            <p:cNvPr id="24639" name="Rectangle 1"/>
            <p:cNvSpPr>
              <a:spLocks noChangeArrowheads="1"/>
            </p:cNvSpPr>
            <p:nvPr/>
          </p:nvSpPr>
          <p:spPr bwMode="auto">
            <a:xfrm>
              <a:off x="5101807" y="4632964"/>
              <a:ext cx="1852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buFont typeface="Arial" panose="020B0604020202020204" pitchFamily="34" charset="0"/>
                <a:buNone/>
              </a:pPr>
              <a:r>
                <a:rPr lang="en-GB" altLang="en-US" sz="2000" b="1">
                  <a:solidFill>
                    <a:schemeClr val="tx1"/>
                  </a:solidFill>
                  <a:latin typeface="Twinkl SemiBold" pitchFamily="2" charset="0"/>
                </a:rPr>
                <a:t>3 tenths</a:t>
              </a:r>
            </a:p>
          </p:txBody>
        </p:sp>
      </p:grpSp>
      <p:grpSp>
        <p:nvGrpSpPr>
          <p:cNvPr id="31" name="Group 30"/>
          <p:cNvGrpSpPr>
            <a:grpSpLocks/>
          </p:cNvGrpSpPr>
          <p:nvPr/>
        </p:nvGrpSpPr>
        <p:grpSpPr bwMode="auto">
          <a:xfrm>
            <a:off x="628650" y="1568450"/>
            <a:ext cx="7902575" cy="4641850"/>
            <a:chOff x="628650" y="1568450"/>
            <a:chExt cx="7902575" cy="4641850"/>
          </a:xfrm>
        </p:grpSpPr>
        <p:sp>
          <p:nvSpPr>
            <p:cNvPr id="32" name="Rectangle 31"/>
            <p:cNvSpPr/>
            <p:nvPr/>
          </p:nvSpPr>
          <p:spPr>
            <a:xfrm>
              <a:off x="628650" y="1568450"/>
              <a:ext cx="7902575" cy="46418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3" name="Rectangle 1"/>
            <p:cNvSpPr>
              <a:spLocks noRot="1" noChangeAspect="1" noMove="1" noResize="1" noEditPoints="1" noAdjustHandles="1" noChangeArrowheads="1" noChangeShapeType="1" noTextEdit="1"/>
            </p:cNvSpPr>
            <p:nvPr/>
          </p:nvSpPr>
          <p:spPr bwMode="auto">
            <a:xfrm>
              <a:off x="992152" y="1979719"/>
              <a:ext cx="7135813" cy="423962"/>
            </a:xfrm>
            <a:prstGeom prst="rect">
              <a:avLst/>
            </a:prstGeom>
            <a:blipFill rotWithShape="0">
              <a:blip r:embed="rId6"/>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24632" name="Group 8"/>
            <p:cNvGrpSpPr>
              <a:grpSpLocks/>
            </p:cNvGrpSpPr>
            <p:nvPr/>
          </p:nvGrpSpPr>
          <p:grpSpPr bwMode="auto">
            <a:xfrm>
              <a:off x="847725" y="2808659"/>
              <a:ext cx="7431088" cy="1335088"/>
              <a:chOff x="848498" y="2254589"/>
              <a:chExt cx="7430530" cy="1335431"/>
            </a:xfrm>
          </p:grpSpPr>
          <p:sp>
            <p:nvSpPr>
              <p:cNvPr id="36" name="Rectangle 35"/>
              <p:cNvSpPr/>
              <p:nvPr/>
            </p:nvSpPr>
            <p:spPr>
              <a:xfrm>
                <a:off x="848498" y="2254218"/>
                <a:ext cx="7430530" cy="1335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635" name="Picture 2"/>
              <p:cNvPicPr>
                <a:picLocks noChangeAspect="1"/>
              </p:cNvPicPr>
              <p:nvPr/>
            </p:nvPicPr>
            <p:blipFill>
              <a:blip r:embed="rId4">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Oval 34"/>
            <p:cNvSpPr/>
            <p:nvPr/>
          </p:nvSpPr>
          <p:spPr>
            <a:xfrm>
              <a:off x="5219700" y="3586163"/>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41" name="Rectangle 1"/>
          <p:cNvSpPr>
            <a:spLocks noChangeArrowheads="1"/>
          </p:cNvSpPr>
          <p:nvPr/>
        </p:nvSpPr>
        <p:spPr bwMode="auto">
          <a:xfrm>
            <a:off x="4356100"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sp>
        <p:nvSpPr>
          <p:cNvPr id="43" name="Rectangle 1"/>
          <p:cNvSpPr>
            <a:spLocks noChangeArrowheads="1"/>
          </p:cNvSpPr>
          <p:nvPr/>
        </p:nvSpPr>
        <p:spPr bwMode="auto">
          <a:xfrm>
            <a:off x="5807075"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7</a:t>
            </a:r>
          </a:p>
        </p:txBody>
      </p:sp>
      <p:grpSp>
        <p:nvGrpSpPr>
          <p:cNvPr id="44" name="Group 43"/>
          <p:cNvGrpSpPr>
            <a:grpSpLocks/>
          </p:cNvGrpSpPr>
          <p:nvPr/>
        </p:nvGrpSpPr>
        <p:grpSpPr bwMode="auto">
          <a:xfrm>
            <a:off x="3624263" y="3917950"/>
            <a:ext cx="3330575" cy="1084263"/>
            <a:chOff x="3623776" y="3918322"/>
            <a:chExt cx="3330717" cy="1083974"/>
          </a:xfrm>
        </p:grpSpPr>
        <p:cxnSp>
          <p:nvCxnSpPr>
            <p:cNvPr id="45" name="Straight Arrow Connector 44"/>
            <p:cNvCxnSpPr/>
            <p:nvPr/>
          </p:nvCxnSpPr>
          <p:spPr>
            <a:xfrm flipV="1">
              <a:off x="4560441" y="3918322"/>
              <a:ext cx="0"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028941" y="3918322"/>
              <a:ext cx="0"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628" name="Rectangle 1"/>
            <p:cNvSpPr>
              <a:spLocks noChangeArrowheads="1"/>
            </p:cNvSpPr>
            <p:nvPr/>
          </p:nvSpPr>
          <p:spPr bwMode="auto">
            <a:xfrm>
              <a:off x="3623776" y="4632964"/>
              <a:ext cx="1852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buFont typeface="Arial" panose="020B0604020202020204" pitchFamily="34" charset="0"/>
                <a:buNone/>
              </a:pPr>
              <a:r>
                <a:rPr lang="en-GB" altLang="en-US" sz="2000" b="1">
                  <a:solidFill>
                    <a:schemeClr val="tx1"/>
                  </a:solidFill>
                  <a:latin typeface="Twinkl SemiBold" pitchFamily="2" charset="0"/>
                </a:rPr>
                <a:t>Place holder</a:t>
              </a:r>
            </a:p>
          </p:txBody>
        </p:sp>
        <p:sp>
          <p:nvSpPr>
            <p:cNvPr id="24629" name="Rectangle 1"/>
            <p:cNvSpPr>
              <a:spLocks noChangeArrowheads="1"/>
            </p:cNvSpPr>
            <p:nvPr/>
          </p:nvSpPr>
          <p:spPr bwMode="auto">
            <a:xfrm>
              <a:off x="5101807" y="4632964"/>
              <a:ext cx="1852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buFont typeface="Arial" panose="020B0604020202020204" pitchFamily="34" charset="0"/>
                <a:buNone/>
              </a:pPr>
              <a:r>
                <a:rPr lang="en-GB" altLang="en-US" sz="2000" b="1">
                  <a:solidFill>
                    <a:schemeClr val="tx1"/>
                  </a:solidFill>
                  <a:latin typeface="Twinkl SemiBold" pitchFamily="2" charset="0"/>
                </a:rPr>
                <a:t>7 tenths</a:t>
              </a:r>
            </a:p>
          </p:txBody>
        </p:sp>
      </p:grpSp>
      <p:grpSp>
        <p:nvGrpSpPr>
          <p:cNvPr id="49" name="Group 48"/>
          <p:cNvGrpSpPr>
            <a:grpSpLocks/>
          </p:cNvGrpSpPr>
          <p:nvPr/>
        </p:nvGrpSpPr>
        <p:grpSpPr bwMode="auto">
          <a:xfrm>
            <a:off x="628650" y="1568450"/>
            <a:ext cx="7902575" cy="4641850"/>
            <a:chOff x="628650" y="1568450"/>
            <a:chExt cx="7902575" cy="4641850"/>
          </a:xfrm>
        </p:grpSpPr>
        <p:sp>
          <p:nvSpPr>
            <p:cNvPr id="51" name="Rectangle 50"/>
            <p:cNvSpPr/>
            <p:nvPr/>
          </p:nvSpPr>
          <p:spPr>
            <a:xfrm>
              <a:off x="628650" y="1568450"/>
              <a:ext cx="7902575" cy="46418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2" name="Rectangle 1"/>
            <p:cNvSpPr>
              <a:spLocks noRot="1" noChangeAspect="1" noMove="1" noResize="1" noEditPoints="1" noAdjustHandles="1" noChangeArrowheads="1" noChangeShapeType="1" noTextEdit="1"/>
            </p:cNvSpPr>
            <p:nvPr/>
          </p:nvSpPr>
          <p:spPr bwMode="auto">
            <a:xfrm>
              <a:off x="992152" y="1979719"/>
              <a:ext cx="7135813" cy="423962"/>
            </a:xfrm>
            <a:prstGeom prst="rect">
              <a:avLst/>
            </a:prstGeom>
            <a:blipFill rotWithShape="0">
              <a:blip r:embed="rId7"/>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24622" name="Group 8"/>
            <p:cNvGrpSpPr>
              <a:grpSpLocks/>
            </p:cNvGrpSpPr>
            <p:nvPr/>
          </p:nvGrpSpPr>
          <p:grpSpPr bwMode="auto">
            <a:xfrm>
              <a:off x="847725" y="2808659"/>
              <a:ext cx="7431088" cy="1335088"/>
              <a:chOff x="848498" y="2254589"/>
              <a:chExt cx="7430530" cy="1335431"/>
            </a:xfrm>
          </p:grpSpPr>
          <p:sp>
            <p:nvSpPr>
              <p:cNvPr id="55" name="Rectangle 54"/>
              <p:cNvSpPr/>
              <p:nvPr/>
            </p:nvSpPr>
            <p:spPr>
              <a:xfrm>
                <a:off x="848498" y="2254218"/>
                <a:ext cx="7430530" cy="1335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625" name="Picture 2"/>
              <p:cNvPicPr>
                <a:picLocks noChangeAspect="1"/>
              </p:cNvPicPr>
              <p:nvPr/>
            </p:nvPicPr>
            <p:blipFill>
              <a:blip r:embed="rId4">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Oval 53"/>
            <p:cNvSpPr/>
            <p:nvPr/>
          </p:nvSpPr>
          <p:spPr>
            <a:xfrm>
              <a:off x="5219700" y="3586163"/>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57" name="Rectangle 1"/>
          <p:cNvSpPr>
            <a:spLocks noChangeArrowheads="1"/>
          </p:cNvSpPr>
          <p:nvPr/>
        </p:nvSpPr>
        <p:spPr bwMode="auto">
          <a:xfrm>
            <a:off x="4356100"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sp>
        <p:nvSpPr>
          <p:cNvPr id="58" name="Rectangle 1"/>
          <p:cNvSpPr>
            <a:spLocks noChangeArrowheads="1"/>
          </p:cNvSpPr>
          <p:nvPr/>
        </p:nvSpPr>
        <p:spPr bwMode="auto">
          <a:xfrm>
            <a:off x="5807075"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1</a:t>
            </a:r>
          </a:p>
        </p:txBody>
      </p:sp>
      <p:grpSp>
        <p:nvGrpSpPr>
          <p:cNvPr id="59" name="Group 58"/>
          <p:cNvGrpSpPr>
            <a:grpSpLocks/>
          </p:cNvGrpSpPr>
          <p:nvPr/>
        </p:nvGrpSpPr>
        <p:grpSpPr bwMode="auto">
          <a:xfrm>
            <a:off x="3624263" y="3917950"/>
            <a:ext cx="3330575" cy="1084263"/>
            <a:chOff x="3623776" y="3918322"/>
            <a:chExt cx="3330717" cy="1083974"/>
          </a:xfrm>
        </p:grpSpPr>
        <p:cxnSp>
          <p:nvCxnSpPr>
            <p:cNvPr id="60" name="Straight Arrow Connector 59"/>
            <p:cNvCxnSpPr/>
            <p:nvPr/>
          </p:nvCxnSpPr>
          <p:spPr>
            <a:xfrm flipV="1">
              <a:off x="4560441" y="3918322"/>
              <a:ext cx="0"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028941" y="3918322"/>
              <a:ext cx="0"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618" name="Rectangle 1"/>
            <p:cNvSpPr>
              <a:spLocks noChangeArrowheads="1"/>
            </p:cNvSpPr>
            <p:nvPr/>
          </p:nvSpPr>
          <p:spPr bwMode="auto">
            <a:xfrm>
              <a:off x="3623776" y="4632964"/>
              <a:ext cx="1852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buFont typeface="Arial" panose="020B0604020202020204" pitchFamily="34" charset="0"/>
                <a:buNone/>
              </a:pPr>
              <a:r>
                <a:rPr lang="en-GB" altLang="en-US" sz="2000" b="1">
                  <a:solidFill>
                    <a:schemeClr val="tx1"/>
                  </a:solidFill>
                  <a:latin typeface="Twinkl SemiBold" pitchFamily="2" charset="0"/>
                </a:rPr>
                <a:t>Place holder</a:t>
              </a:r>
            </a:p>
          </p:txBody>
        </p:sp>
        <p:sp>
          <p:nvSpPr>
            <p:cNvPr id="24619" name="Rectangle 1"/>
            <p:cNvSpPr>
              <a:spLocks noChangeArrowheads="1"/>
            </p:cNvSpPr>
            <p:nvPr/>
          </p:nvSpPr>
          <p:spPr bwMode="auto">
            <a:xfrm>
              <a:off x="5101807" y="4632964"/>
              <a:ext cx="1852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buFont typeface="Arial" panose="020B0604020202020204" pitchFamily="34" charset="0"/>
                <a:buNone/>
              </a:pPr>
              <a:r>
                <a:rPr lang="en-GB" altLang="en-US" sz="2000" b="1">
                  <a:solidFill>
                    <a:schemeClr val="tx1"/>
                  </a:solidFill>
                  <a:latin typeface="Twinkl SemiBold" pitchFamily="2" charset="0"/>
                </a:rPr>
                <a:t>1 tenth</a:t>
              </a:r>
            </a:p>
          </p:txBody>
        </p:sp>
      </p:grpSp>
      <p:grpSp>
        <p:nvGrpSpPr>
          <p:cNvPr id="64" name="Group 63"/>
          <p:cNvGrpSpPr>
            <a:grpSpLocks/>
          </p:cNvGrpSpPr>
          <p:nvPr/>
        </p:nvGrpSpPr>
        <p:grpSpPr bwMode="auto">
          <a:xfrm>
            <a:off x="628650" y="1568450"/>
            <a:ext cx="7902575" cy="4641850"/>
            <a:chOff x="628650" y="1568450"/>
            <a:chExt cx="7902575" cy="4641850"/>
          </a:xfrm>
        </p:grpSpPr>
        <p:sp>
          <p:nvSpPr>
            <p:cNvPr id="65" name="Rectangle 64"/>
            <p:cNvSpPr/>
            <p:nvPr/>
          </p:nvSpPr>
          <p:spPr>
            <a:xfrm>
              <a:off x="628650" y="1568450"/>
              <a:ext cx="7902575" cy="46418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6" name="Rectangle 1"/>
            <p:cNvSpPr>
              <a:spLocks noRot="1" noChangeAspect="1" noMove="1" noResize="1" noEditPoints="1" noAdjustHandles="1" noChangeArrowheads="1" noChangeShapeType="1" noTextEdit="1"/>
            </p:cNvSpPr>
            <p:nvPr/>
          </p:nvSpPr>
          <p:spPr bwMode="auto">
            <a:xfrm>
              <a:off x="992152" y="1979719"/>
              <a:ext cx="7135813" cy="423962"/>
            </a:xfrm>
            <a:prstGeom prst="rect">
              <a:avLst/>
            </a:prstGeom>
            <a:blipFill rotWithShape="0">
              <a:blip r:embed="rId8"/>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24612" name="Group 8"/>
            <p:cNvGrpSpPr>
              <a:grpSpLocks/>
            </p:cNvGrpSpPr>
            <p:nvPr/>
          </p:nvGrpSpPr>
          <p:grpSpPr bwMode="auto">
            <a:xfrm>
              <a:off x="847725" y="2808659"/>
              <a:ext cx="7431088" cy="1335088"/>
              <a:chOff x="848498" y="2254589"/>
              <a:chExt cx="7430530" cy="1335431"/>
            </a:xfrm>
          </p:grpSpPr>
          <p:sp>
            <p:nvSpPr>
              <p:cNvPr id="69" name="Rectangle 68"/>
              <p:cNvSpPr/>
              <p:nvPr/>
            </p:nvSpPr>
            <p:spPr>
              <a:xfrm>
                <a:off x="848498" y="2254218"/>
                <a:ext cx="7430530" cy="1335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615" name="Picture 2"/>
              <p:cNvPicPr>
                <a:picLocks noChangeAspect="1"/>
              </p:cNvPicPr>
              <p:nvPr/>
            </p:nvPicPr>
            <p:blipFill>
              <a:blip r:embed="rId4">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Oval 67"/>
            <p:cNvSpPr/>
            <p:nvPr/>
          </p:nvSpPr>
          <p:spPr>
            <a:xfrm>
              <a:off x="5219700" y="3586163"/>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71" name="Rectangle 1"/>
          <p:cNvSpPr>
            <a:spLocks noChangeArrowheads="1"/>
          </p:cNvSpPr>
          <p:nvPr/>
        </p:nvSpPr>
        <p:spPr bwMode="auto">
          <a:xfrm>
            <a:off x="4356100"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sp>
        <p:nvSpPr>
          <p:cNvPr id="72" name="Rectangle 1"/>
          <p:cNvSpPr>
            <a:spLocks noChangeArrowheads="1"/>
          </p:cNvSpPr>
          <p:nvPr/>
        </p:nvSpPr>
        <p:spPr bwMode="auto">
          <a:xfrm>
            <a:off x="5807075"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9</a:t>
            </a:r>
          </a:p>
        </p:txBody>
      </p:sp>
      <p:grpSp>
        <p:nvGrpSpPr>
          <p:cNvPr id="73" name="Group 72"/>
          <p:cNvGrpSpPr>
            <a:grpSpLocks/>
          </p:cNvGrpSpPr>
          <p:nvPr/>
        </p:nvGrpSpPr>
        <p:grpSpPr bwMode="auto">
          <a:xfrm>
            <a:off x="3624263" y="3917950"/>
            <a:ext cx="3330575" cy="1084263"/>
            <a:chOff x="3623776" y="3918322"/>
            <a:chExt cx="3330717" cy="1083974"/>
          </a:xfrm>
        </p:grpSpPr>
        <p:cxnSp>
          <p:nvCxnSpPr>
            <p:cNvPr id="74" name="Straight Arrow Connector 73"/>
            <p:cNvCxnSpPr/>
            <p:nvPr/>
          </p:nvCxnSpPr>
          <p:spPr>
            <a:xfrm flipV="1">
              <a:off x="4560441" y="3918322"/>
              <a:ext cx="0"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6028941" y="3918322"/>
              <a:ext cx="0"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608" name="Rectangle 1"/>
            <p:cNvSpPr>
              <a:spLocks noChangeArrowheads="1"/>
            </p:cNvSpPr>
            <p:nvPr/>
          </p:nvSpPr>
          <p:spPr bwMode="auto">
            <a:xfrm>
              <a:off x="3623776" y="4632964"/>
              <a:ext cx="1852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buFont typeface="Arial" panose="020B0604020202020204" pitchFamily="34" charset="0"/>
                <a:buNone/>
              </a:pPr>
              <a:r>
                <a:rPr lang="en-GB" altLang="en-US" sz="2000" b="1">
                  <a:solidFill>
                    <a:schemeClr val="tx1"/>
                  </a:solidFill>
                  <a:latin typeface="Twinkl SemiBold" pitchFamily="2" charset="0"/>
                </a:rPr>
                <a:t>Place holder</a:t>
              </a:r>
            </a:p>
          </p:txBody>
        </p:sp>
        <p:sp>
          <p:nvSpPr>
            <p:cNvPr id="24609" name="Rectangle 1"/>
            <p:cNvSpPr>
              <a:spLocks noChangeArrowheads="1"/>
            </p:cNvSpPr>
            <p:nvPr/>
          </p:nvSpPr>
          <p:spPr bwMode="auto">
            <a:xfrm>
              <a:off x="5101807" y="4632964"/>
              <a:ext cx="1852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buFont typeface="Arial" panose="020B0604020202020204" pitchFamily="34" charset="0"/>
                <a:buNone/>
              </a:pPr>
              <a:r>
                <a:rPr lang="en-GB" altLang="en-US" sz="2000" b="1">
                  <a:solidFill>
                    <a:schemeClr val="tx1"/>
                  </a:solidFill>
                  <a:latin typeface="Twinkl SemiBold" pitchFamily="2" charset="0"/>
                </a:rPr>
                <a:t>9 tenths</a:t>
              </a:r>
            </a:p>
          </p:txBody>
        </p:sp>
      </p:grpSp>
      <p:grpSp>
        <p:nvGrpSpPr>
          <p:cNvPr id="86" name="Group 85"/>
          <p:cNvGrpSpPr>
            <a:grpSpLocks/>
          </p:cNvGrpSpPr>
          <p:nvPr/>
        </p:nvGrpSpPr>
        <p:grpSpPr bwMode="auto">
          <a:xfrm>
            <a:off x="628650" y="1568450"/>
            <a:ext cx="7902575" cy="4641850"/>
            <a:chOff x="628650" y="1568450"/>
            <a:chExt cx="7902575" cy="4641850"/>
          </a:xfrm>
        </p:grpSpPr>
        <p:sp>
          <p:nvSpPr>
            <p:cNvPr id="87" name="Rectangle 86"/>
            <p:cNvSpPr/>
            <p:nvPr/>
          </p:nvSpPr>
          <p:spPr>
            <a:xfrm>
              <a:off x="628650" y="1568450"/>
              <a:ext cx="7902575" cy="46418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8" name="Rectangle 1"/>
            <p:cNvSpPr>
              <a:spLocks noRot="1" noChangeAspect="1" noMove="1" noResize="1" noEditPoints="1" noAdjustHandles="1" noChangeArrowheads="1" noChangeShapeType="1" noTextEdit="1"/>
            </p:cNvSpPr>
            <p:nvPr/>
          </p:nvSpPr>
          <p:spPr bwMode="auto">
            <a:xfrm>
              <a:off x="992152" y="1979719"/>
              <a:ext cx="7135813" cy="423962"/>
            </a:xfrm>
            <a:prstGeom prst="rect">
              <a:avLst/>
            </a:prstGeom>
            <a:blipFill rotWithShape="0">
              <a:blip r:embed="rId9"/>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24602" name="Group 8"/>
            <p:cNvGrpSpPr>
              <a:grpSpLocks/>
            </p:cNvGrpSpPr>
            <p:nvPr/>
          </p:nvGrpSpPr>
          <p:grpSpPr bwMode="auto">
            <a:xfrm>
              <a:off x="847725" y="2808659"/>
              <a:ext cx="7431088" cy="1335088"/>
              <a:chOff x="848498" y="2254589"/>
              <a:chExt cx="7430530" cy="1335431"/>
            </a:xfrm>
          </p:grpSpPr>
          <p:sp>
            <p:nvSpPr>
              <p:cNvPr id="91" name="Rectangle 90"/>
              <p:cNvSpPr/>
              <p:nvPr/>
            </p:nvSpPr>
            <p:spPr>
              <a:xfrm>
                <a:off x="848498" y="2254218"/>
                <a:ext cx="7430530" cy="1335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605" name="Picture 2"/>
              <p:cNvPicPr>
                <a:picLocks noChangeAspect="1"/>
              </p:cNvPicPr>
              <p:nvPr/>
            </p:nvPicPr>
            <p:blipFill>
              <a:blip r:embed="rId4">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 name="Oval 89"/>
            <p:cNvSpPr/>
            <p:nvPr/>
          </p:nvSpPr>
          <p:spPr>
            <a:xfrm>
              <a:off x="5219700" y="3586163"/>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93" name="Rectangle 1"/>
          <p:cNvSpPr>
            <a:spLocks noChangeArrowheads="1"/>
          </p:cNvSpPr>
          <p:nvPr/>
        </p:nvSpPr>
        <p:spPr bwMode="auto">
          <a:xfrm>
            <a:off x="4356100"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dirty="0">
                <a:solidFill>
                  <a:schemeClr val="tx1"/>
                </a:solidFill>
              </a:rPr>
              <a:t>1</a:t>
            </a:r>
          </a:p>
        </p:txBody>
      </p:sp>
      <p:sp>
        <p:nvSpPr>
          <p:cNvPr id="77" name="Rectangle 76"/>
          <p:cNvSpPr/>
          <p:nvPr/>
        </p:nvSpPr>
        <p:spPr>
          <a:xfrm>
            <a:off x="5407627" y="2922588"/>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tenths</a:t>
            </a:r>
          </a:p>
        </p:txBody>
      </p:sp>
      <p:sp>
        <p:nvSpPr>
          <p:cNvPr id="78" name="Rectangle 77"/>
          <p:cNvSpPr/>
          <p:nvPr/>
        </p:nvSpPr>
        <p:spPr>
          <a:xfrm>
            <a:off x="6835775" y="2922588"/>
            <a:ext cx="1289050"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hundredths</a:t>
            </a:r>
          </a:p>
        </p:txBody>
      </p:sp>
      <p:sp>
        <p:nvSpPr>
          <p:cNvPr id="2" name="Rectangle 1">
            <a:extLst>
              <a:ext uri="{FF2B5EF4-FFF2-40B4-BE49-F238E27FC236}">
                <a16:creationId xmlns:a16="http://schemas.microsoft.com/office/drawing/2014/main" id="{BB09805E-A745-A274-EDC8-F009A45A69AB}"/>
              </a:ext>
            </a:extLst>
          </p:cNvPr>
          <p:cNvSpPr/>
          <p:nvPr/>
        </p:nvSpPr>
        <p:spPr>
          <a:xfrm>
            <a:off x="3905247" y="2918619"/>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Ones</a:t>
            </a:r>
          </a:p>
        </p:txBody>
      </p:sp>
      <p:sp>
        <p:nvSpPr>
          <p:cNvPr id="5" name="Rectangle 4">
            <a:extLst>
              <a:ext uri="{FF2B5EF4-FFF2-40B4-BE49-F238E27FC236}">
                <a16:creationId xmlns:a16="http://schemas.microsoft.com/office/drawing/2014/main" id="{96343EC2-F01E-0900-C864-86CDA1C091C8}"/>
              </a:ext>
            </a:extLst>
          </p:cNvPr>
          <p:cNvSpPr/>
          <p:nvPr/>
        </p:nvSpPr>
        <p:spPr>
          <a:xfrm>
            <a:off x="2464402" y="2922588"/>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Tens</a:t>
            </a:r>
          </a:p>
        </p:txBody>
      </p:sp>
      <p:sp>
        <p:nvSpPr>
          <p:cNvPr id="6" name="Rectangle 5">
            <a:extLst>
              <a:ext uri="{FF2B5EF4-FFF2-40B4-BE49-F238E27FC236}">
                <a16:creationId xmlns:a16="http://schemas.microsoft.com/office/drawing/2014/main" id="{2CB36595-F446-0939-9698-9D40528AF002}"/>
              </a:ext>
            </a:extLst>
          </p:cNvPr>
          <p:cNvSpPr/>
          <p:nvPr/>
        </p:nvSpPr>
        <p:spPr>
          <a:xfrm>
            <a:off x="995433" y="2922588"/>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nodeType="afterGroup">
                            <p:stCondLst>
                              <p:cond delay="500"/>
                            </p:stCondLst>
                            <p:childTnLst>
                              <p:par>
                                <p:cTn id="29" presetID="10"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childTnLst>
                          </p:cTn>
                        </p:par>
                        <p:par>
                          <p:cTn id="45" fill="hold" nodeType="afterGroup">
                            <p:stCondLst>
                              <p:cond delay="500"/>
                            </p:stCondLst>
                            <p:childTnLst>
                              <p:par>
                                <p:cTn id="46" presetID="10" presetClass="entr" presetSubtype="0"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500"/>
                                        <p:tgtEl>
                                          <p:spTgt spid="7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childTnLst>
                          </p:cTn>
                        </p:par>
                        <p:par>
                          <p:cTn id="62" fill="hold" nodeType="afterGroup">
                            <p:stCondLst>
                              <p:cond delay="500"/>
                            </p:stCondLst>
                            <p:childTnLst>
                              <p:par>
                                <p:cTn id="63" presetID="10"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500"/>
                                        <p:tgtEl>
                                          <p:spTgt spid="7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fade">
                                      <p:cBhvr>
                                        <p:cTn id="70" dur="500"/>
                                        <p:tgtEl>
                                          <p:spTgt spid="8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1" grpId="0"/>
      <p:bldP spid="43" grpId="0"/>
      <p:bldP spid="57" grpId="0"/>
      <p:bldP spid="58" grpId="0"/>
      <p:bldP spid="71" grpId="0"/>
      <p:bldP spid="72" grpId="0"/>
      <p:bldP spid="9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pSp>
        <p:nvGrpSpPr>
          <p:cNvPr id="25602" name="Group 5"/>
          <p:cNvGrpSpPr>
            <a:grpSpLocks/>
          </p:cNvGrpSpPr>
          <p:nvPr/>
        </p:nvGrpSpPr>
        <p:grpSpPr bwMode="auto">
          <a:xfrm>
            <a:off x="628650" y="1568450"/>
            <a:ext cx="7902575" cy="4641850"/>
            <a:chOff x="628650" y="1568450"/>
            <a:chExt cx="7902575" cy="4641850"/>
          </a:xfrm>
        </p:grpSpPr>
        <p:sp>
          <p:nvSpPr>
            <p:cNvPr id="95" name="Rectangle 94"/>
            <p:cNvSpPr/>
            <p:nvPr/>
          </p:nvSpPr>
          <p:spPr>
            <a:xfrm>
              <a:off x="628650" y="1568450"/>
              <a:ext cx="7902575" cy="46418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5" name="Rectangle 1"/>
            <p:cNvSpPr>
              <a:spLocks noRot="1" noChangeAspect="1" noMove="1" noResize="1" noEditPoints="1" noAdjustHandles="1" noChangeArrowheads="1" noChangeShapeType="1" noTextEdit="1"/>
            </p:cNvSpPr>
            <p:nvPr/>
          </p:nvSpPr>
          <p:spPr bwMode="auto">
            <a:xfrm>
              <a:off x="992152" y="1979719"/>
              <a:ext cx="7135813" cy="423962"/>
            </a:xfrm>
            <a:prstGeom prst="rect">
              <a:avLst/>
            </a:prstGeom>
            <a:blipFill rotWithShape="0">
              <a:blip r:embed="rId3"/>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25650" name="Group 8"/>
            <p:cNvGrpSpPr>
              <a:grpSpLocks/>
            </p:cNvGrpSpPr>
            <p:nvPr/>
          </p:nvGrpSpPr>
          <p:grpSpPr bwMode="auto">
            <a:xfrm>
              <a:off x="847725" y="2808659"/>
              <a:ext cx="7431088" cy="1335088"/>
              <a:chOff x="848498" y="2254589"/>
              <a:chExt cx="7430530" cy="1335431"/>
            </a:xfrm>
          </p:grpSpPr>
          <p:sp>
            <p:nvSpPr>
              <p:cNvPr id="7" name="Rectangle 6"/>
              <p:cNvSpPr/>
              <p:nvPr/>
            </p:nvSpPr>
            <p:spPr>
              <a:xfrm>
                <a:off x="848498" y="2254218"/>
                <a:ext cx="7430530" cy="1335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5653" name="Picture 2"/>
              <p:cNvPicPr>
                <a:picLocks noChangeAspect="1"/>
              </p:cNvPicPr>
              <p:nvPr/>
            </p:nvPicPr>
            <p:blipFill>
              <a:blip r:embed="rId4">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Oval 37"/>
            <p:cNvSpPr/>
            <p:nvPr/>
          </p:nvSpPr>
          <p:spPr>
            <a:xfrm>
              <a:off x="5219700" y="3586163"/>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Fractions to Decimals</a:t>
            </a:r>
          </a:p>
        </p:txBody>
      </p:sp>
      <p:sp>
        <p:nvSpPr>
          <p:cNvPr id="37" name="Rectangle 1"/>
          <p:cNvSpPr>
            <a:spLocks noChangeArrowheads="1"/>
          </p:cNvSpPr>
          <p:nvPr/>
        </p:nvSpPr>
        <p:spPr bwMode="auto">
          <a:xfrm>
            <a:off x="4325938"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sp>
        <p:nvSpPr>
          <p:cNvPr id="40" name="Rectangle 1"/>
          <p:cNvSpPr>
            <a:spLocks noChangeArrowheads="1"/>
          </p:cNvSpPr>
          <p:nvPr/>
        </p:nvSpPr>
        <p:spPr bwMode="auto">
          <a:xfrm>
            <a:off x="5807075"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pic>
        <p:nvPicPr>
          <p:cNvPr id="25606" name="Pair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a:grpSpLocks/>
          </p:cNvGrpSpPr>
          <p:nvPr/>
        </p:nvGrpSpPr>
        <p:grpSpPr bwMode="auto">
          <a:xfrm>
            <a:off x="4367213" y="3917950"/>
            <a:ext cx="4089400" cy="1084263"/>
            <a:chOff x="4367176" y="3918322"/>
            <a:chExt cx="4089225" cy="1083974"/>
          </a:xfrm>
        </p:grpSpPr>
        <p:cxnSp>
          <p:nvCxnSpPr>
            <p:cNvPr id="3" name="Straight Arrow Connector 2"/>
            <p:cNvCxnSpPr/>
            <p:nvPr/>
          </p:nvCxnSpPr>
          <p:spPr>
            <a:xfrm flipH="1" flipV="1">
              <a:off x="4560843" y="3918322"/>
              <a:ext cx="160330"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529341" y="3918322"/>
              <a:ext cx="0"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645" name="Rectangle 1"/>
            <p:cNvSpPr>
              <a:spLocks noChangeArrowheads="1"/>
            </p:cNvSpPr>
            <p:nvPr/>
          </p:nvSpPr>
          <p:spPr bwMode="auto">
            <a:xfrm>
              <a:off x="4367176" y="4626279"/>
              <a:ext cx="1852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buFont typeface="Arial" panose="020B0604020202020204" pitchFamily="34" charset="0"/>
                <a:buNone/>
              </a:pPr>
              <a:r>
                <a:rPr lang="en-GB" altLang="en-US" sz="2000" b="1">
                  <a:solidFill>
                    <a:schemeClr val="tx1"/>
                  </a:solidFill>
                  <a:latin typeface="Twinkl SemiBold" pitchFamily="2" charset="0"/>
                </a:rPr>
                <a:t>Place holders</a:t>
              </a:r>
            </a:p>
          </p:txBody>
        </p:sp>
        <p:sp>
          <p:nvSpPr>
            <p:cNvPr id="25646" name="Rectangle 1"/>
            <p:cNvSpPr>
              <a:spLocks noChangeArrowheads="1"/>
            </p:cNvSpPr>
            <p:nvPr/>
          </p:nvSpPr>
          <p:spPr bwMode="auto">
            <a:xfrm>
              <a:off x="6603715" y="4632964"/>
              <a:ext cx="1852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buFont typeface="Arial" panose="020B0604020202020204" pitchFamily="34" charset="0"/>
                <a:buNone/>
              </a:pPr>
              <a:r>
                <a:rPr lang="en-GB" altLang="en-US" sz="2000" b="1">
                  <a:solidFill>
                    <a:schemeClr val="tx1"/>
                  </a:solidFill>
                  <a:latin typeface="Twinkl SemiBold" pitchFamily="2" charset="0"/>
                </a:rPr>
                <a:t>4 hundredths</a:t>
              </a:r>
            </a:p>
          </p:txBody>
        </p:sp>
        <p:cxnSp>
          <p:nvCxnSpPr>
            <p:cNvPr id="22" name="Straight Arrow Connector 21"/>
            <p:cNvCxnSpPr/>
            <p:nvPr/>
          </p:nvCxnSpPr>
          <p:spPr>
            <a:xfrm flipV="1">
              <a:off x="5903810" y="3918322"/>
              <a:ext cx="115882"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18" name="Rectangle 1"/>
          <p:cNvSpPr>
            <a:spLocks noChangeArrowheads="1"/>
          </p:cNvSpPr>
          <p:nvPr/>
        </p:nvSpPr>
        <p:spPr bwMode="auto">
          <a:xfrm>
            <a:off x="7304088"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4</a:t>
            </a:r>
          </a:p>
        </p:txBody>
      </p:sp>
      <p:grpSp>
        <p:nvGrpSpPr>
          <p:cNvPr id="23" name="Group 22"/>
          <p:cNvGrpSpPr>
            <a:grpSpLocks/>
          </p:cNvGrpSpPr>
          <p:nvPr/>
        </p:nvGrpSpPr>
        <p:grpSpPr bwMode="auto">
          <a:xfrm>
            <a:off x="628650" y="1568450"/>
            <a:ext cx="7902575" cy="4641850"/>
            <a:chOff x="628650" y="1568450"/>
            <a:chExt cx="7902575" cy="4641850"/>
          </a:xfrm>
        </p:grpSpPr>
        <p:sp>
          <p:nvSpPr>
            <p:cNvPr id="24" name="Rectangle 23"/>
            <p:cNvSpPr/>
            <p:nvPr/>
          </p:nvSpPr>
          <p:spPr>
            <a:xfrm>
              <a:off x="628650" y="1568450"/>
              <a:ext cx="7902575" cy="46418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5" name="Rectangle 1"/>
            <p:cNvSpPr>
              <a:spLocks noRot="1" noChangeAspect="1" noMove="1" noResize="1" noEditPoints="1" noAdjustHandles="1" noChangeArrowheads="1" noChangeShapeType="1" noTextEdit="1"/>
            </p:cNvSpPr>
            <p:nvPr/>
          </p:nvSpPr>
          <p:spPr bwMode="auto">
            <a:xfrm>
              <a:off x="992152" y="1979719"/>
              <a:ext cx="7135813" cy="423962"/>
            </a:xfrm>
            <a:prstGeom prst="rect">
              <a:avLst/>
            </a:prstGeom>
            <a:blipFill rotWithShape="0">
              <a:blip r:embed="rId6"/>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25639" name="Group 8"/>
            <p:cNvGrpSpPr>
              <a:grpSpLocks/>
            </p:cNvGrpSpPr>
            <p:nvPr/>
          </p:nvGrpSpPr>
          <p:grpSpPr bwMode="auto">
            <a:xfrm>
              <a:off x="847725" y="2808659"/>
              <a:ext cx="7431088" cy="1335088"/>
              <a:chOff x="848498" y="2254589"/>
              <a:chExt cx="7430530" cy="1335431"/>
            </a:xfrm>
          </p:grpSpPr>
          <p:sp>
            <p:nvSpPr>
              <p:cNvPr id="28" name="Rectangle 27"/>
              <p:cNvSpPr/>
              <p:nvPr/>
            </p:nvSpPr>
            <p:spPr>
              <a:xfrm>
                <a:off x="848498" y="2254218"/>
                <a:ext cx="7430530" cy="1335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5642" name="Picture 2"/>
              <p:cNvPicPr>
                <a:picLocks noChangeAspect="1"/>
              </p:cNvPicPr>
              <p:nvPr/>
            </p:nvPicPr>
            <p:blipFill>
              <a:blip r:embed="rId4">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Oval 26"/>
            <p:cNvSpPr/>
            <p:nvPr/>
          </p:nvSpPr>
          <p:spPr>
            <a:xfrm>
              <a:off x="5219700" y="3586163"/>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30" name="Rectangle 1"/>
          <p:cNvSpPr>
            <a:spLocks noChangeArrowheads="1"/>
          </p:cNvSpPr>
          <p:nvPr/>
        </p:nvSpPr>
        <p:spPr bwMode="auto">
          <a:xfrm>
            <a:off x="4325938"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sp>
        <p:nvSpPr>
          <p:cNvPr id="31" name="Rectangle 1"/>
          <p:cNvSpPr>
            <a:spLocks noChangeArrowheads="1"/>
          </p:cNvSpPr>
          <p:nvPr/>
        </p:nvSpPr>
        <p:spPr bwMode="auto">
          <a:xfrm>
            <a:off x="5807075"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grpSp>
        <p:nvGrpSpPr>
          <p:cNvPr id="32" name="Group 31"/>
          <p:cNvGrpSpPr>
            <a:grpSpLocks/>
          </p:cNvGrpSpPr>
          <p:nvPr/>
        </p:nvGrpSpPr>
        <p:grpSpPr bwMode="auto">
          <a:xfrm>
            <a:off x="4367213" y="3917950"/>
            <a:ext cx="4089400" cy="1084263"/>
            <a:chOff x="4367176" y="3918322"/>
            <a:chExt cx="4089225" cy="1083974"/>
          </a:xfrm>
        </p:grpSpPr>
        <p:cxnSp>
          <p:nvCxnSpPr>
            <p:cNvPr id="33" name="Straight Arrow Connector 32"/>
            <p:cNvCxnSpPr/>
            <p:nvPr/>
          </p:nvCxnSpPr>
          <p:spPr>
            <a:xfrm flipH="1" flipV="1">
              <a:off x="4560843" y="3918322"/>
              <a:ext cx="160330"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529341" y="3918322"/>
              <a:ext cx="0"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634" name="Rectangle 1"/>
            <p:cNvSpPr>
              <a:spLocks noChangeArrowheads="1"/>
            </p:cNvSpPr>
            <p:nvPr/>
          </p:nvSpPr>
          <p:spPr bwMode="auto">
            <a:xfrm>
              <a:off x="4367176" y="4626279"/>
              <a:ext cx="1852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buFont typeface="Arial" panose="020B0604020202020204" pitchFamily="34" charset="0"/>
                <a:buNone/>
              </a:pPr>
              <a:r>
                <a:rPr lang="en-GB" altLang="en-US" sz="2000" b="1">
                  <a:solidFill>
                    <a:schemeClr val="tx1"/>
                  </a:solidFill>
                  <a:latin typeface="Twinkl SemiBold" pitchFamily="2" charset="0"/>
                </a:rPr>
                <a:t>Place holders</a:t>
              </a:r>
            </a:p>
          </p:txBody>
        </p:sp>
        <p:sp>
          <p:nvSpPr>
            <p:cNvPr id="25635" name="Rectangle 1"/>
            <p:cNvSpPr>
              <a:spLocks noChangeArrowheads="1"/>
            </p:cNvSpPr>
            <p:nvPr/>
          </p:nvSpPr>
          <p:spPr bwMode="auto">
            <a:xfrm>
              <a:off x="6603715" y="4632964"/>
              <a:ext cx="1852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buFont typeface="Arial" panose="020B0604020202020204" pitchFamily="34" charset="0"/>
                <a:buNone/>
              </a:pPr>
              <a:r>
                <a:rPr lang="en-GB" altLang="en-US" sz="2000" b="1">
                  <a:solidFill>
                    <a:schemeClr val="tx1"/>
                  </a:solidFill>
                  <a:latin typeface="Twinkl SemiBold" pitchFamily="2" charset="0"/>
                </a:rPr>
                <a:t>2 hundredths</a:t>
              </a:r>
            </a:p>
          </p:txBody>
        </p:sp>
        <p:cxnSp>
          <p:nvCxnSpPr>
            <p:cNvPr id="39" name="Straight Arrow Connector 38"/>
            <p:cNvCxnSpPr/>
            <p:nvPr/>
          </p:nvCxnSpPr>
          <p:spPr>
            <a:xfrm flipV="1">
              <a:off x="5903810" y="3918322"/>
              <a:ext cx="115882"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41" name="Rectangle 1"/>
          <p:cNvSpPr>
            <a:spLocks noChangeArrowheads="1"/>
          </p:cNvSpPr>
          <p:nvPr/>
        </p:nvSpPr>
        <p:spPr bwMode="auto">
          <a:xfrm>
            <a:off x="7304088"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2</a:t>
            </a:r>
          </a:p>
        </p:txBody>
      </p:sp>
      <p:grpSp>
        <p:nvGrpSpPr>
          <p:cNvPr id="42" name="Group 41"/>
          <p:cNvGrpSpPr>
            <a:grpSpLocks/>
          </p:cNvGrpSpPr>
          <p:nvPr/>
        </p:nvGrpSpPr>
        <p:grpSpPr bwMode="auto">
          <a:xfrm>
            <a:off x="628650" y="1568450"/>
            <a:ext cx="7902575" cy="4641850"/>
            <a:chOff x="628650" y="1568450"/>
            <a:chExt cx="7902575" cy="4641850"/>
          </a:xfrm>
        </p:grpSpPr>
        <p:sp>
          <p:nvSpPr>
            <p:cNvPr id="43" name="Rectangle 42"/>
            <p:cNvSpPr/>
            <p:nvPr/>
          </p:nvSpPr>
          <p:spPr>
            <a:xfrm>
              <a:off x="628650" y="1568450"/>
              <a:ext cx="7902575" cy="46418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4" name="Rectangle 1"/>
            <p:cNvSpPr>
              <a:spLocks noRot="1" noChangeAspect="1" noMove="1" noResize="1" noEditPoints="1" noAdjustHandles="1" noChangeArrowheads="1" noChangeShapeType="1" noTextEdit="1"/>
            </p:cNvSpPr>
            <p:nvPr/>
          </p:nvSpPr>
          <p:spPr bwMode="auto">
            <a:xfrm>
              <a:off x="992152" y="1979719"/>
              <a:ext cx="7135813" cy="423962"/>
            </a:xfrm>
            <a:prstGeom prst="rect">
              <a:avLst/>
            </a:prstGeom>
            <a:blipFill rotWithShape="0">
              <a:blip r:embed="rId7"/>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25628" name="Group 8"/>
            <p:cNvGrpSpPr>
              <a:grpSpLocks/>
            </p:cNvGrpSpPr>
            <p:nvPr/>
          </p:nvGrpSpPr>
          <p:grpSpPr bwMode="auto">
            <a:xfrm>
              <a:off x="847725" y="2808659"/>
              <a:ext cx="7431088" cy="1335088"/>
              <a:chOff x="848498" y="2254589"/>
              <a:chExt cx="7430530" cy="1335431"/>
            </a:xfrm>
          </p:grpSpPr>
          <p:sp>
            <p:nvSpPr>
              <p:cNvPr id="47" name="Rectangle 46"/>
              <p:cNvSpPr/>
              <p:nvPr/>
            </p:nvSpPr>
            <p:spPr>
              <a:xfrm>
                <a:off x="848498" y="2254218"/>
                <a:ext cx="7430530" cy="1335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5631" name="Picture 2"/>
              <p:cNvPicPr>
                <a:picLocks noChangeAspect="1"/>
              </p:cNvPicPr>
              <p:nvPr/>
            </p:nvPicPr>
            <p:blipFill>
              <a:blip r:embed="rId4">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Oval 45"/>
            <p:cNvSpPr/>
            <p:nvPr/>
          </p:nvSpPr>
          <p:spPr>
            <a:xfrm>
              <a:off x="5219700" y="3586163"/>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49" name="Rectangle 1"/>
          <p:cNvSpPr>
            <a:spLocks noChangeArrowheads="1"/>
          </p:cNvSpPr>
          <p:nvPr/>
        </p:nvSpPr>
        <p:spPr bwMode="auto">
          <a:xfrm>
            <a:off x="4325938"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sp>
        <p:nvSpPr>
          <p:cNvPr id="50" name="Rectangle 1"/>
          <p:cNvSpPr>
            <a:spLocks noChangeArrowheads="1"/>
          </p:cNvSpPr>
          <p:nvPr/>
        </p:nvSpPr>
        <p:spPr bwMode="auto">
          <a:xfrm>
            <a:off x="5807075"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grpSp>
        <p:nvGrpSpPr>
          <p:cNvPr id="51" name="Group 50"/>
          <p:cNvGrpSpPr>
            <a:grpSpLocks/>
          </p:cNvGrpSpPr>
          <p:nvPr/>
        </p:nvGrpSpPr>
        <p:grpSpPr bwMode="auto">
          <a:xfrm>
            <a:off x="4367213" y="3917950"/>
            <a:ext cx="4089400" cy="1084263"/>
            <a:chOff x="4367176" y="3918322"/>
            <a:chExt cx="4089225" cy="1083974"/>
          </a:xfrm>
        </p:grpSpPr>
        <p:cxnSp>
          <p:nvCxnSpPr>
            <p:cNvPr id="52" name="Straight Arrow Connector 51"/>
            <p:cNvCxnSpPr/>
            <p:nvPr/>
          </p:nvCxnSpPr>
          <p:spPr>
            <a:xfrm flipH="1" flipV="1">
              <a:off x="4560843" y="3918322"/>
              <a:ext cx="160330"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7529341" y="3918322"/>
              <a:ext cx="0"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623" name="Rectangle 1"/>
            <p:cNvSpPr>
              <a:spLocks noChangeArrowheads="1"/>
            </p:cNvSpPr>
            <p:nvPr/>
          </p:nvSpPr>
          <p:spPr bwMode="auto">
            <a:xfrm>
              <a:off x="4367176" y="4626279"/>
              <a:ext cx="1852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buFont typeface="Arial" panose="020B0604020202020204" pitchFamily="34" charset="0"/>
                <a:buNone/>
              </a:pPr>
              <a:r>
                <a:rPr lang="en-GB" altLang="en-US" sz="2000" b="1">
                  <a:solidFill>
                    <a:schemeClr val="tx1"/>
                  </a:solidFill>
                  <a:latin typeface="Twinkl SemiBold" pitchFamily="2" charset="0"/>
                </a:rPr>
                <a:t>Place holders</a:t>
              </a:r>
            </a:p>
          </p:txBody>
        </p:sp>
        <p:sp>
          <p:nvSpPr>
            <p:cNvPr id="25624" name="Rectangle 1"/>
            <p:cNvSpPr>
              <a:spLocks noChangeArrowheads="1"/>
            </p:cNvSpPr>
            <p:nvPr/>
          </p:nvSpPr>
          <p:spPr bwMode="auto">
            <a:xfrm>
              <a:off x="6603715" y="4632964"/>
              <a:ext cx="1852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buFont typeface="Arial" panose="020B0604020202020204" pitchFamily="34" charset="0"/>
                <a:buNone/>
              </a:pPr>
              <a:r>
                <a:rPr lang="en-GB" altLang="en-US" sz="2000" b="1">
                  <a:solidFill>
                    <a:schemeClr val="tx1"/>
                  </a:solidFill>
                  <a:latin typeface="Twinkl SemiBold" pitchFamily="2" charset="0"/>
                </a:rPr>
                <a:t>8 hundredths</a:t>
              </a:r>
            </a:p>
          </p:txBody>
        </p:sp>
        <p:cxnSp>
          <p:nvCxnSpPr>
            <p:cNvPr id="56" name="Straight Arrow Connector 55"/>
            <p:cNvCxnSpPr/>
            <p:nvPr/>
          </p:nvCxnSpPr>
          <p:spPr>
            <a:xfrm flipV="1">
              <a:off x="5903810" y="3918322"/>
              <a:ext cx="115882" cy="5999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57" name="Rectangle 1"/>
          <p:cNvSpPr>
            <a:spLocks noChangeArrowheads="1"/>
          </p:cNvSpPr>
          <p:nvPr/>
        </p:nvSpPr>
        <p:spPr bwMode="auto">
          <a:xfrm>
            <a:off x="7304088" y="3333750"/>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8</a:t>
            </a:r>
          </a:p>
        </p:txBody>
      </p:sp>
      <p:sp>
        <p:nvSpPr>
          <p:cNvPr id="2" name="Rectangle 1">
            <a:extLst>
              <a:ext uri="{FF2B5EF4-FFF2-40B4-BE49-F238E27FC236}">
                <a16:creationId xmlns:a16="http://schemas.microsoft.com/office/drawing/2014/main" id="{66880FC0-A7AE-05B6-9C54-BEB85F6186F9}"/>
              </a:ext>
            </a:extLst>
          </p:cNvPr>
          <p:cNvSpPr/>
          <p:nvPr/>
        </p:nvSpPr>
        <p:spPr>
          <a:xfrm>
            <a:off x="5407627" y="2922588"/>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tenths</a:t>
            </a:r>
          </a:p>
        </p:txBody>
      </p:sp>
      <p:sp>
        <p:nvSpPr>
          <p:cNvPr id="5" name="Rectangle 4">
            <a:extLst>
              <a:ext uri="{FF2B5EF4-FFF2-40B4-BE49-F238E27FC236}">
                <a16:creationId xmlns:a16="http://schemas.microsoft.com/office/drawing/2014/main" id="{DA30C42B-BF27-00C4-5D46-7E95145E48C1}"/>
              </a:ext>
            </a:extLst>
          </p:cNvPr>
          <p:cNvSpPr/>
          <p:nvPr/>
        </p:nvSpPr>
        <p:spPr>
          <a:xfrm>
            <a:off x="6835775" y="2922588"/>
            <a:ext cx="1289050"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hundredths</a:t>
            </a:r>
          </a:p>
        </p:txBody>
      </p:sp>
      <p:sp>
        <p:nvSpPr>
          <p:cNvPr id="6" name="Rectangle 5">
            <a:extLst>
              <a:ext uri="{FF2B5EF4-FFF2-40B4-BE49-F238E27FC236}">
                <a16:creationId xmlns:a16="http://schemas.microsoft.com/office/drawing/2014/main" id="{35C0BF6B-2742-3FCF-6ACD-16BD22FB05D4}"/>
              </a:ext>
            </a:extLst>
          </p:cNvPr>
          <p:cNvSpPr/>
          <p:nvPr/>
        </p:nvSpPr>
        <p:spPr>
          <a:xfrm>
            <a:off x="3905247" y="2918619"/>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Ones</a:t>
            </a:r>
          </a:p>
        </p:txBody>
      </p:sp>
      <p:sp>
        <p:nvSpPr>
          <p:cNvPr id="9" name="Rectangle 8">
            <a:extLst>
              <a:ext uri="{FF2B5EF4-FFF2-40B4-BE49-F238E27FC236}">
                <a16:creationId xmlns:a16="http://schemas.microsoft.com/office/drawing/2014/main" id="{0CAEF678-5E5E-7D90-1ADA-9C180EBDEEF5}"/>
              </a:ext>
            </a:extLst>
          </p:cNvPr>
          <p:cNvSpPr/>
          <p:nvPr/>
        </p:nvSpPr>
        <p:spPr>
          <a:xfrm>
            <a:off x="2464402" y="2922588"/>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Tens</a:t>
            </a:r>
          </a:p>
        </p:txBody>
      </p:sp>
      <p:sp>
        <p:nvSpPr>
          <p:cNvPr id="10" name="Rectangle 9">
            <a:extLst>
              <a:ext uri="{FF2B5EF4-FFF2-40B4-BE49-F238E27FC236}">
                <a16:creationId xmlns:a16="http://schemas.microsoft.com/office/drawing/2014/main" id="{742A71EE-6725-E4F6-2DDE-9D7FBE043D78}"/>
              </a:ext>
            </a:extLst>
          </p:cNvPr>
          <p:cNvSpPr/>
          <p:nvPr/>
        </p:nvSpPr>
        <p:spPr>
          <a:xfrm>
            <a:off x="995433" y="2922588"/>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par>
                          <p:cTn id="34" fill="hold" nodeType="afterGroup">
                            <p:stCondLst>
                              <p:cond delay="500"/>
                            </p:stCondLst>
                            <p:childTnLst>
                              <p:par>
                                <p:cTn id="35" presetID="10"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childTnLst>
                          </p:cTn>
                        </p:par>
                        <p:par>
                          <p:cTn id="54" fill="hold" nodeType="afterGroup">
                            <p:stCondLst>
                              <p:cond delay="50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18" grpId="0"/>
      <p:bldP spid="30" grpId="0"/>
      <p:bldP spid="31" grpId="0"/>
      <p:bldP spid="41" grpId="0"/>
      <p:bldP spid="49" grpId="0"/>
      <p:bldP spid="50"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558800" y="1898650"/>
            <a:ext cx="7856538" cy="4211638"/>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 </a:t>
            </a:r>
          </a:p>
        </p:txBody>
      </p:sp>
      <p:graphicFrame>
        <p:nvGraphicFramePr>
          <p:cNvPr id="9" name="Table 8"/>
          <p:cNvGraphicFramePr>
            <a:graphicFrameLocks noGrp="1"/>
          </p:cNvGraphicFramePr>
          <p:nvPr/>
        </p:nvGraphicFramePr>
        <p:xfrm>
          <a:off x="3308350" y="3576638"/>
          <a:ext cx="2359030" cy="2359030"/>
        </p:xfrm>
        <a:graphic>
          <a:graphicData uri="http://schemas.openxmlformats.org/drawingml/2006/table">
            <a:tbl>
              <a:tblPr firstRow="1" bandRow="1">
                <a:tableStyleId>{5C22544A-7EE6-4342-B048-85BDC9FD1C3A}</a:tableStyleId>
              </a:tblPr>
              <a:tblGrid>
                <a:gridCol w="235903">
                  <a:extLst>
                    <a:ext uri="{9D8B030D-6E8A-4147-A177-3AD203B41FA5}">
                      <a16:colId xmlns:a16="http://schemas.microsoft.com/office/drawing/2014/main" val="20000"/>
                    </a:ext>
                  </a:extLst>
                </a:gridCol>
                <a:gridCol w="235903">
                  <a:extLst>
                    <a:ext uri="{9D8B030D-6E8A-4147-A177-3AD203B41FA5}">
                      <a16:colId xmlns:a16="http://schemas.microsoft.com/office/drawing/2014/main" val="20001"/>
                    </a:ext>
                  </a:extLst>
                </a:gridCol>
                <a:gridCol w="235903">
                  <a:extLst>
                    <a:ext uri="{9D8B030D-6E8A-4147-A177-3AD203B41FA5}">
                      <a16:colId xmlns:a16="http://schemas.microsoft.com/office/drawing/2014/main" val="20002"/>
                    </a:ext>
                  </a:extLst>
                </a:gridCol>
                <a:gridCol w="235903">
                  <a:extLst>
                    <a:ext uri="{9D8B030D-6E8A-4147-A177-3AD203B41FA5}">
                      <a16:colId xmlns:a16="http://schemas.microsoft.com/office/drawing/2014/main" val="20003"/>
                    </a:ext>
                  </a:extLst>
                </a:gridCol>
                <a:gridCol w="235903">
                  <a:extLst>
                    <a:ext uri="{9D8B030D-6E8A-4147-A177-3AD203B41FA5}">
                      <a16:colId xmlns:a16="http://schemas.microsoft.com/office/drawing/2014/main" val="20004"/>
                    </a:ext>
                  </a:extLst>
                </a:gridCol>
                <a:gridCol w="235903">
                  <a:extLst>
                    <a:ext uri="{9D8B030D-6E8A-4147-A177-3AD203B41FA5}">
                      <a16:colId xmlns:a16="http://schemas.microsoft.com/office/drawing/2014/main" val="20005"/>
                    </a:ext>
                  </a:extLst>
                </a:gridCol>
                <a:gridCol w="235903">
                  <a:extLst>
                    <a:ext uri="{9D8B030D-6E8A-4147-A177-3AD203B41FA5}">
                      <a16:colId xmlns:a16="http://schemas.microsoft.com/office/drawing/2014/main" val="20006"/>
                    </a:ext>
                  </a:extLst>
                </a:gridCol>
                <a:gridCol w="235903">
                  <a:extLst>
                    <a:ext uri="{9D8B030D-6E8A-4147-A177-3AD203B41FA5}">
                      <a16:colId xmlns:a16="http://schemas.microsoft.com/office/drawing/2014/main" val="20007"/>
                    </a:ext>
                  </a:extLst>
                </a:gridCol>
                <a:gridCol w="235903">
                  <a:extLst>
                    <a:ext uri="{9D8B030D-6E8A-4147-A177-3AD203B41FA5}">
                      <a16:colId xmlns:a16="http://schemas.microsoft.com/office/drawing/2014/main" val="20008"/>
                    </a:ext>
                  </a:extLst>
                </a:gridCol>
                <a:gridCol w="235903">
                  <a:extLst>
                    <a:ext uri="{9D8B030D-6E8A-4147-A177-3AD203B41FA5}">
                      <a16:colId xmlns:a16="http://schemas.microsoft.com/office/drawing/2014/main" val="20009"/>
                    </a:ext>
                  </a:extLst>
                </a:gridCol>
              </a:tblGrid>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4" name="Rectangle 13"/>
          <p:cNvSpPr/>
          <p:nvPr/>
        </p:nvSpPr>
        <p:spPr>
          <a:xfrm>
            <a:off x="1785938" y="682625"/>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Fractions to Decimals</a:t>
            </a:r>
          </a:p>
        </p:txBody>
      </p:sp>
      <p:pic>
        <p:nvPicPr>
          <p:cNvPr id="2675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
          <p:cNvSpPr>
            <a:spLocks noRot="1" noChangeAspect="1" noMove="1" noResize="1" noEditPoints="1" noAdjustHandles="1" noChangeArrowheads="1" noChangeShapeType="1" noTextEdit="1"/>
          </p:cNvSpPr>
          <p:nvPr/>
        </p:nvSpPr>
        <p:spPr bwMode="auto">
          <a:xfrm>
            <a:off x="992152" y="1382621"/>
            <a:ext cx="7135813" cy="423962"/>
          </a:xfrm>
          <a:prstGeom prst="rect">
            <a:avLst/>
          </a:prstGeom>
          <a:blipFill rotWithShape="0">
            <a:blip r:embed="rId4"/>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26753" name="Group 2"/>
          <p:cNvGrpSpPr>
            <a:grpSpLocks/>
          </p:cNvGrpSpPr>
          <p:nvPr/>
        </p:nvGrpSpPr>
        <p:grpSpPr bwMode="auto">
          <a:xfrm>
            <a:off x="847725" y="2065338"/>
            <a:ext cx="7431088" cy="1335087"/>
            <a:chOff x="847725" y="2808659"/>
            <a:chExt cx="7431088" cy="1335088"/>
          </a:xfrm>
        </p:grpSpPr>
        <p:grpSp>
          <p:nvGrpSpPr>
            <p:cNvPr id="26760" name="Group 8"/>
            <p:cNvGrpSpPr>
              <a:grpSpLocks/>
            </p:cNvGrpSpPr>
            <p:nvPr/>
          </p:nvGrpSpPr>
          <p:grpSpPr bwMode="auto">
            <a:xfrm>
              <a:off x="847725" y="2808659"/>
              <a:ext cx="7431088" cy="1335088"/>
              <a:chOff x="848498" y="2254589"/>
              <a:chExt cx="7430530" cy="1335431"/>
            </a:xfrm>
          </p:grpSpPr>
          <p:sp>
            <p:nvSpPr>
              <p:cNvPr id="21" name="Rectangle 20"/>
              <p:cNvSpPr/>
              <p:nvPr/>
            </p:nvSpPr>
            <p:spPr>
              <a:xfrm>
                <a:off x="848498" y="2254589"/>
                <a:ext cx="7430530" cy="133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6763" name="Picture 2"/>
              <p:cNvPicPr>
                <a:picLocks noChangeAspect="1"/>
              </p:cNvPicPr>
              <p:nvPr/>
            </p:nvPicPr>
            <p:blipFill>
              <a:blip r:embed="rId5">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Oval 19"/>
            <p:cNvSpPr/>
            <p:nvPr/>
          </p:nvSpPr>
          <p:spPr>
            <a:xfrm>
              <a:off x="5219700" y="3584947"/>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23" name="Rectangle 1"/>
          <p:cNvSpPr>
            <a:spLocks noChangeArrowheads="1"/>
          </p:cNvSpPr>
          <p:nvPr/>
        </p:nvSpPr>
        <p:spPr bwMode="auto">
          <a:xfrm>
            <a:off x="4351338" y="2598738"/>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sp>
        <p:nvSpPr>
          <p:cNvPr id="24" name="Rectangle 1"/>
          <p:cNvSpPr>
            <a:spLocks noChangeArrowheads="1"/>
          </p:cNvSpPr>
          <p:nvPr/>
        </p:nvSpPr>
        <p:spPr bwMode="auto">
          <a:xfrm>
            <a:off x="5830888" y="2598738"/>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1</a:t>
            </a:r>
          </a:p>
        </p:txBody>
      </p:sp>
      <p:sp>
        <p:nvSpPr>
          <p:cNvPr id="25" name="Rectangle 1"/>
          <p:cNvSpPr>
            <a:spLocks noChangeArrowheads="1"/>
          </p:cNvSpPr>
          <p:nvPr/>
        </p:nvSpPr>
        <p:spPr bwMode="auto">
          <a:xfrm>
            <a:off x="7104063" y="2598738"/>
            <a:ext cx="777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10</a:t>
            </a:r>
          </a:p>
        </p:txBody>
      </p:sp>
      <p:sp>
        <p:nvSpPr>
          <p:cNvPr id="4" name="Oval 3"/>
          <p:cNvSpPr/>
          <p:nvPr/>
        </p:nvSpPr>
        <p:spPr>
          <a:xfrm>
            <a:off x="3268663"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a:extLst>
              <a:ext uri="{FF2B5EF4-FFF2-40B4-BE49-F238E27FC236}">
                <a16:creationId xmlns:a16="http://schemas.microsoft.com/office/drawing/2014/main" id="{4D217CDF-5F73-4541-6D6B-C41001B587A9}"/>
              </a:ext>
            </a:extLst>
          </p:cNvPr>
          <p:cNvSpPr/>
          <p:nvPr/>
        </p:nvSpPr>
        <p:spPr>
          <a:xfrm>
            <a:off x="5410767"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tenths</a:t>
            </a:r>
          </a:p>
        </p:txBody>
      </p:sp>
      <p:sp>
        <p:nvSpPr>
          <p:cNvPr id="3" name="Rectangle 2">
            <a:extLst>
              <a:ext uri="{FF2B5EF4-FFF2-40B4-BE49-F238E27FC236}">
                <a16:creationId xmlns:a16="http://schemas.microsoft.com/office/drawing/2014/main" id="{0B087A07-2992-B29B-B5F0-6D240A59525C}"/>
              </a:ext>
            </a:extLst>
          </p:cNvPr>
          <p:cNvSpPr/>
          <p:nvPr/>
        </p:nvSpPr>
        <p:spPr>
          <a:xfrm>
            <a:off x="6838915" y="2179015"/>
            <a:ext cx="1289050"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hundredths</a:t>
            </a:r>
          </a:p>
        </p:txBody>
      </p:sp>
      <p:sp>
        <p:nvSpPr>
          <p:cNvPr id="5" name="Rectangle 4">
            <a:extLst>
              <a:ext uri="{FF2B5EF4-FFF2-40B4-BE49-F238E27FC236}">
                <a16:creationId xmlns:a16="http://schemas.microsoft.com/office/drawing/2014/main" id="{BC94F377-A30D-CE98-3CF2-87FF9C69C751}"/>
              </a:ext>
            </a:extLst>
          </p:cNvPr>
          <p:cNvSpPr/>
          <p:nvPr/>
        </p:nvSpPr>
        <p:spPr>
          <a:xfrm>
            <a:off x="3908387" y="2175046"/>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Ones</a:t>
            </a:r>
          </a:p>
        </p:txBody>
      </p:sp>
      <p:sp>
        <p:nvSpPr>
          <p:cNvPr id="6" name="Rectangle 5">
            <a:extLst>
              <a:ext uri="{FF2B5EF4-FFF2-40B4-BE49-F238E27FC236}">
                <a16:creationId xmlns:a16="http://schemas.microsoft.com/office/drawing/2014/main" id="{590004D2-3662-C283-174F-82C1FB12C3F8}"/>
              </a:ext>
            </a:extLst>
          </p:cNvPr>
          <p:cNvSpPr/>
          <p:nvPr/>
        </p:nvSpPr>
        <p:spPr>
          <a:xfrm>
            <a:off x="2467542"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Tens</a:t>
            </a:r>
          </a:p>
        </p:txBody>
      </p:sp>
      <p:sp>
        <p:nvSpPr>
          <p:cNvPr id="7" name="Rectangle 6">
            <a:extLst>
              <a:ext uri="{FF2B5EF4-FFF2-40B4-BE49-F238E27FC236}">
                <a16:creationId xmlns:a16="http://schemas.microsoft.com/office/drawing/2014/main" id="{1600030E-1735-F258-7696-8A3334F4C135}"/>
              </a:ext>
            </a:extLst>
          </p:cNvPr>
          <p:cNvSpPr/>
          <p:nvPr/>
        </p:nvSpPr>
        <p:spPr>
          <a:xfrm>
            <a:off x="998573"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1" nodeType="clickEffect">
                                  <p:stCondLst>
                                    <p:cond delay="0"/>
                                  </p:stCondLst>
                                  <p:childTnLst>
                                    <p:animMotion origin="layout" path="M -4.44444E-6 2.22222E-6 L -0.15451 2.22222E-6 " pathEditMode="relative" rAng="0" ptsTypes="AA">
                                      <p:cBhvr>
                                        <p:cTn id="14" dur="2000" fill="hold"/>
                                        <p:tgtEl>
                                          <p:spTgt spid="25"/>
                                        </p:tgtEl>
                                        <p:attrNameLst>
                                          <p:attrName>ppt_x</p:attrName>
                                          <p:attrName>ppt_y</p:attrName>
                                        </p:attrNameLst>
                                      </p:cBhvr>
                                      <p:rCtr x="-7726" y="0"/>
                                    </p:animMotion>
                                  </p:childTnLst>
                                </p:cTn>
                              </p:par>
                            </p:childTnLst>
                          </p:cTn>
                        </p:par>
                        <p:par>
                          <p:cTn id="15" fill="hold" nodeType="afterGroup">
                            <p:stCondLst>
                              <p:cond delay="2000"/>
                            </p:stCondLst>
                            <p:childTnLst>
                              <p:par>
                                <p:cTn id="16" presetID="10" presetClass="exit" presetSubtype="0" fill="hold" grpId="2" nodeType="after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par>
                          <p:cTn id="19" fill="hold" nodeType="afterGroup">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nodeType="afterGroup">
                            <p:stCondLst>
                              <p:cond delay="30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5" grpId="1"/>
      <p:bldP spid="25" grpId="2"/>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558800" y="1898650"/>
            <a:ext cx="7856538" cy="4211638"/>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 </a:t>
            </a:r>
          </a:p>
        </p:txBody>
      </p:sp>
      <p:graphicFrame>
        <p:nvGraphicFramePr>
          <p:cNvPr id="9" name="Table 8"/>
          <p:cNvGraphicFramePr>
            <a:graphicFrameLocks noGrp="1"/>
          </p:cNvGraphicFramePr>
          <p:nvPr/>
        </p:nvGraphicFramePr>
        <p:xfrm>
          <a:off x="3308350" y="3576638"/>
          <a:ext cx="2359030" cy="2359030"/>
        </p:xfrm>
        <a:graphic>
          <a:graphicData uri="http://schemas.openxmlformats.org/drawingml/2006/table">
            <a:tbl>
              <a:tblPr firstRow="1" bandRow="1">
                <a:tableStyleId>{5C22544A-7EE6-4342-B048-85BDC9FD1C3A}</a:tableStyleId>
              </a:tblPr>
              <a:tblGrid>
                <a:gridCol w="235903">
                  <a:extLst>
                    <a:ext uri="{9D8B030D-6E8A-4147-A177-3AD203B41FA5}">
                      <a16:colId xmlns:a16="http://schemas.microsoft.com/office/drawing/2014/main" val="20000"/>
                    </a:ext>
                  </a:extLst>
                </a:gridCol>
                <a:gridCol w="235903">
                  <a:extLst>
                    <a:ext uri="{9D8B030D-6E8A-4147-A177-3AD203B41FA5}">
                      <a16:colId xmlns:a16="http://schemas.microsoft.com/office/drawing/2014/main" val="20001"/>
                    </a:ext>
                  </a:extLst>
                </a:gridCol>
                <a:gridCol w="235903">
                  <a:extLst>
                    <a:ext uri="{9D8B030D-6E8A-4147-A177-3AD203B41FA5}">
                      <a16:colId xmlns:a16="http://schemas.microsoft.com/office/drawing/2014/main" val="20002"/>
                    </a:ext>
                  </a:extLst>
                </a:gridCol>
                <a:gridCol w="235903">
                  <a:extLst>
                    <a:ext uri="{9D8B030D-6E8A-4147-A177-3AD203B41FA5}">
                      <a16:colId xmlns:a16="http://schemas.microsoft.com/office/drawing/2014/main" val="20003"/>
                    </a:ext>
                  </a:extLst>
                </a:gridCol>
                <a:gridCol w="235903">
                  <a:extLst>
                    <a:ext uri="{9D8B030D-6E8A-4147-A177-3AD203B41FA5}">
                      <a16:colId xmlns:a16="http://schemas.microsoft.com/office/drawing/2014/main" val="20004"/>
                    </a:ext>
                  </a:extLst>
                </a:gridCol>
                <a:gridCol w="235903">
                  <a:extLst>
                    <a:ext uri="{9D8B030D-6E8A-4147-A177-3AD203B41FA5}">
                      <a16:colId xmlns:a16="http://schemas.microsoft.com/office/drawing/2014/main" val="20005"/>
                    </a:ext>
                  </a:extLst>
                </a:gridCol>
                <a:gridCol w="235903">
                  <a:extLst>
                    <a:ext uri="{9D8B030D-6E8A-4147-A177-3AD203B41FA5}">
                      <a16:colId xmlns:a16="http://schemas.microsoft.com/office/drawing/2014/main" val="20006"/>
                    </a:ext>
                  </a:extLst>
                </a:gridCol>
                <a:gridCol w="235903">
                  <a:extLst>
                    <a:ext uri="{9D8B030D-6E8A-4147-A177-3AD203B41FA5}">
                      <a16:colId xmlns:a16="http://schemas.microsoft.com/office/drawing/2014/main" val="20007"/>
                    </a:ext>
                  </a:extLst>
                </a:gridCol>
                <a:gridCol w="235903">
                  <a:extLst>
                    <a:ext uri="{9D8B030D-6E8A-4147-A177-3AD203B41FA5}">
                      <a16:colId xmlns:a16="http://schemas.microsoft.com/office/drawing/2014/main" val="20008"/>
                    </a:ext>
                  </a:extLst>
                </a:gridCol>
                <a:gridCol w="235903">
                  <a:extLst>
                    <a:ext uri="{9D8B030D-6E8A-4147-A177-3AD203B41FA5}">
                      <a16:colId xmlns:a16="http://schemas.microsoft.com/office/drawing/2014/main" val="20009"/>
                    </a:ext>
                  </a:extLst>
                </a:gridCol>
              </a:tblGrid>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4" name="Rectangle 13"/>
          <p:cNvSpPr/>
          <p:nvPr/>
        </p:nvSpPr>
        <p:spPr>
          <a:xfrm>
            <a:off x="1785938" y="682625"/>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Fractions to Decimals</a:t>
            </a:r>
          </a:p>
        </p:txBody>
      </p:sp>
      <p:pic>
        <p:nvPicPr>
          <p:cNvPr id="27775"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
          <p:cNvSpPr>
            <a:spLocks noRot="1" noChangeAspect="1" noMove="1" noResize="1" noEditPoints="1" noAdjustHandles="1" noChangeArrowheads="1" noChangeShapeType="1" noTextEdit="1"/>
          </p:cNvSpPr>
          <p:nvPr/>
        </p:nvSpPr>
        <p:spPr bwMode="auto">
          <a:xfrm>
            <a:off x="992152" y="1382621"/>
            <a:ext cx="7135813" cy="423962"/>
          </a:xfrm>
          <a:prstGeom prst="rect">
            <a:avLst/>
          </a:prstGeom>
          <a:blipFill rotWithShape="0">
            <a:blip r:embed="rId4"/>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a:noFill/>
              </a:rPr>
              <a:t> </a:t>
            </a:r>
          </a:p>
        </p:txBody>
      </p:sp>
      <p:grpSp>
        <p:nvGrpSpPr>
          <p:cNvPr id="27777" name="Group 2"/>
          <p:cNvGrpSpPr>
            <a:grpSpLocks/>
          </p:cNvGrpSpPr>
          <p:nvPr/>
        </p:nvGrpSpPr>
        <p:grpSpPr bwMode="auto">
          <a:xfrm>
            <a:off x="847725" y="2065338"/>
            <a:ext cx="7431088" cy="1335087"/>
            <a:chOff x="847725" y="2808659"/>
            <a:chExt cx="7431088" cy="1335088"/>
          </a:xfrm>
        </p:grpSpPr>
        <p:grpSp>
          <p:nvGrpSpPr>
            <p:cNvPr id="27786" name="Group 8"/>
            <p:cNvGrpSpPr>
              <a:grpSpLocks/>
            </p:cNvGrpSpPr>
            <p:nvPr/>
          </p:nvGrpSpPr>
          <p:grpSpPr bwMode="auto">
            <a:xfrm>
              <a:off x="847725" y="2808659"/>
              <a:ext cx="7431088" cy="1335088"/>
              <a:chOff x="848498" y="2254589"/>
              <a:chExt cx="7430530" cy="1335431"/>
            </a:xfrm>
          </p:grpSpPr>
          <p:sp>
            <p:nvSpPr>
              <p:cNvPr id="21" name="Rectangle 20"/>
              <p:cNvSpPr/>
              <p:nvPr/>
            </p:nvSpPr>
            <p:spPr>
              <a:xfrm>
                <a:off x="848498" y="2254589"/>
                <a:ext cx="7430530" cy="133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7789" name="Picture 2"/>
              <p:cNvPicPr>
                <a:picLocks noChangeAspect="1"/>
              </p:cNvPicPr>
              <p:nvPr/>
            </p:nvPicPr>
            <p:blipFill>
              <a:blip r:embed="rId5">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Oval 19"/>
            <p:cNvSpPr/>
            <p:nvPr/>
          </p:nvSpPr>
          <p:spPr>
            <a:xfrm>
              <a:off x="5219700" y="3584947"/>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23" name="Rectangle 1"/>
          <p:cNvSpPr>
            <a:spLocks noChangeArrowheads="1"/>
          </p:cNvSpPr>
          <p:nvPr/>
        </p:nvSpPr>
        <p:spPr bwMode="auto">
          <a:xfrm>
            <a:off x="4351338" y="2598738"/>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sp>
        <p:nvSpPr>
          <p:cNvPr id="24" name="Rectangle 1"/>
          <p:cNvSpPr>
            <a:spLocks noChangeArrowheads="1"/>
          </p:cNvSpPr>
          <p:nvPr/>
        </p:nvSpPr>
        <p:spPr bwMode="auto">
          <a:xfrm>
            <a:off x="5830888" y="2598738"/>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3</a:t>
            </a:r>
          </a:p>
        </p:txBody>
      </p:sp>
      <p:sp>
        <p:nvSpPr>
          <p:cNvPr id="25" name="Rectangle 1"/>
          <p:cNvSpPr>
            <a:spLocks noChangeArrowheads="1"/>
          </p:cNvSpPr>
          <p:nvPr/>
        </p:nvSpPr>
        <p:spPr bwMode="auto">
          <a:xfrm>
            <a:off x="7104063" y="2598738"/>
            <a:ext cx="777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30</a:t>
            </a:r>
          </a:p>
        </p:txBody>
      </p:sp>
      <p:sp>
        <p:nvSpPr>
          <p:cNvPr id="4" name="Oval 3"/>
          <p:cNvSpPr/>
          <p:nvPr/>
        </p:nvSpPr>
        <p:spPr>
          <a:xfrm>
            <a:off x="3268663"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Oval 15"/>
          <p:cNvSpPr/>
          <p:nvPr/>
        </p:nvSpPr>
        <p:spPr>
          <a:xfrm>
            <a:off x="3503613" y="3495675"/>
            <a:ext cx="306387"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Oval 16"/>
          <p:cNvSpPr/>
          <p:nvPr/>
        </p:nvSpPr>
        <p:spPr>
          <a:xfrm>
            <a:off x="3738563"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a:extLst>
              <a:ext uri="{FF2B5EF4-FFF2-40B4-BE49-F238E27FC236}">
                <a16:creationId xmlns:a16="http://schemas.microsoft.com/office/drawing/2014/main" id="{7B770161-F671-B219-F3A6-B91C404A7233}"/>
              </a:ext>
            </a:extLst>
          </p:cNvPr>
          <p:cNvSpPr/>
          <p:nvPr/>
        </p:nvSpPr>
        <p:spPr>
          <a:xfrm>
            <a:off x="5410767"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tenths</a:t>
            </a:r>
          </a:p>
        </p:txBody>
      </p:sp>
      <p:sp>
        <p:nvSpPr>
          <p:cNvPr id="3" name="Rectangle 2">
            <a:extLst>
              <a:ext uri="{FF2B5EF4-FFF2-40B4-BE49-F238E27FC236}">
                <a16:creationId xmlns:a16="http://schemas.microsoft.com/office/drawing/2014/main" id="{585403B4-3875-C3AB-9643-47870E437336}"/>
              </a:ext>
            </a:extLst>
          </p:cNvPr>
          <p:cNvSpPr/>
          <p:nvPr/>
        </p:nvSpPr>
        <p:spPr>
          <a:xfrm>
            <a:off x="6838915" y="2179015"/>
            <a:ext cx="1289050"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hundredths</a:t>
            </a:r>
          </a:p>
        </p:txBody>
      </p:sp>
      <p:sp>
        <p:nvSpPr>
          <p:cNvPr id="5" name="Rectangle 4">
            <a:extLst>
              <a:ext uri="{FF2B5EF4-FFF2-40B4-BE49-F238E27FC236}">
                <a16:creationId xmlns:a16="http://schemas.microsoft.com/office/drawing/2014/main" id="{B2123B31-E22D-9ABA-B7F0-060D2668262E}"/>
              </a:ext>
            </a:extLst>
          </p:cNvPr>
          <p:cNvSpPr/>
          <p:nvPr/>
        </p:nvSpPr>
        <p:spPr>
          <a:xfrm>
            <a:off x="3908387" y="2175046"/>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Ones</a:t>
            </a:r>
          </a:p>
        </p:txBody>
      </p:sp>
      <p:sp>
        <p:nvSpPr>
          <p:cNvPr id="6" name="Rectangle 5">
            <a:extLst>
              <a:ext uri="{FF2B5EF4-FFF2-40B4-BE49-F238E27FC236}">
                <a16:creationId xmlns:a16="http://schemas.microsoft.com/office/drawing/2014/main" id="{4EA0E7DF-86DD-48CD-7F3B-487DC6DA16BE}"/>
              </a:ext>
            </a:extLst>
          </p:cNvPr>
          <p:cNvSpPr/>
          <p:nvPr/>
        </p:nvSpPr>
        <p:spPr>
          <a:xfrm>
            <a:off x="2467542"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Tens</a:t>
            </a:r>
          </a:p>
        </p:txBody>
      </p:sp>
      <p:sp>
        <p:nvSpPr>
          <p:cNvPr id="7" name="Rectangle 6">
            <a:extLst>
              <a:ext uri="{FF2B5EF4-FFF2-40B4-BE49-F238E27FC236}">
                <a16:creationId xmlns:a16="http://schemas.microsoft.com/office/drawing/2014/main" id="{404E3821-1D9A-CF72-160F-77E7E49A39B3}"/>
              </a:ext>
            </a:extLst>
          </p:cNvPr>
          <p:cNvSpPr/>
          <p:nvPr/>
        </p:nvSpPr>
        <p:spPr>
          <a:xfrm>
            <a:off x="998573"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1" nodeType="clickEffect">
                                  <p:stCondLst>
                                    <p:cond delay="0"/>
                                  </p:stCondLst>
                                  <p:childTnLst>
                                    <p:animMotion origin="layout" path="M -4.44444E-6 2.22222E-6 L -0.15451 2.22222E-6 " pathEditMode="relative" rAng="0" ptsTypes="AA">
                                      <p:cBhvr>
                                        <p:cTn id="14" dur="2000" fill="hold"/>
                                        <p:tgtEl>
                                          <p:spTgt spid="25"/>
                                        </p:tgtEl>
                                        <p:attrNameLst>
                                          <p:attrName>ppt_x</p:attrName>
                                          <p:attrName>ppt_y</p:attrName>
                                        </p:attrNameLst>
                                      </p:cBhvr>
                                      <p:rCtr x="-7726" y="0"/>
                                    </p:animMotion>
                                  </p:childTnLst>
                                </p:cTn>
                              </p:par>
                            </p:childTnLst>
                          </p:cTn>
                        </p:par>
                        <p:par>
                          <p:cTn id="15" fill="hold" nodeType="afterGroup">
                            <p:stCondLst>
                              <p:cond delay="2000"/>
                            </p:stCondLst>
                            <p:childTnLst>
                              <p:par>
                                <p:cTn id="16" presetID="10" presetClass="exit" presetSubtype="0" fill="hold" grpId="2" nodeType="after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par>
                          <p:cTn id="19" fill="hold" nodeType="afterGroup">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nodeType="afterGroup">
                            <p:stCondLst>
                              <p:cond delay="30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5" grpId="1"/>
      <p:bldP spid="25" grpId="2"/>
      <p:bldP spid="4"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558800" y="1898650"/>
            <a:ext cx="7856538" cy="4211638"/>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 </a:t>
            </a:r>
          </a:p>
        </p:txBody>
      </p:sp>
      <p:graphicFrame>
        <p:nvGraphicFramePr>
          <p:cNvPr id="9" name="Table 8"/>
          <p:cNvGraphicFramePr>
            <a:graphicFrameLocks noGrp="1"/>
          </p:cNvGraphicFramePr>
          <p:nvPr/>
        </p:nvGraphicFramePr>
        <p:xfrm>
          <a:off x="3308350" y="3576638"/>
          <a:ext cx="2359030" cy="2359030"/>
        </p:xfrm>
        <a:graphic>
          <a:graphicData uri="http://schemas.openxmlformats.org/drawingml/2006/table">
            <a:tbl>
              <a:tblPr firstRow="1" bandRow="1">
                <a:tableStyleId>{5C22544A-7EE6-4342-B048-85BDC9FD1C3A}</a:tableStyleId>
              </a:tblPr>
              <a:tblGrid>
                <a:gridCol w="235903">
                  <a:extLst>
                    <a:ext uri="{9D8B030D-6E8A-4147-A177-3AD203B41FA5}">
                      <a16:colId xmlns:a16="http://schemas.microsoft.com/office/drawing/2014/main" val="20000"/>
                    </a:ext>
                  </a:extLst>
                </a:gridCol>
                <a:gridCol w="235903">
                  <a:extLst>
                    <a:ext uri="{9D8B030D-6E8A-4147-A177-3AD203B41FA5}">
                      <a16:colId xmlns:a16="http://schemas.microsoft.com/office/drawing/2014/main" val="20001"/>
                    </a:ext>
                  </a:extLst>
                </a:gridCol>
                <a:gridCol w="235903">
                  <a:extLst>
                    <a:ext uri="{9D8B030D-6E8A-4147-A177-3AD203B41FA5}">
                      <a16:colId xmlns:a16="http://schemas.microsoft.com/office/drawing/2014/main" val="20002"/>
                    </a:ext>
                  </a:extLst>
                </a:gridCol>
                <a:gridCol w="235903">
                  <a:extLst>
                    <a:ext uri="{9D8B030D-6E8A-4147-A177-3AD203B41FA5}">
                      <a16:colId xmlns:a16="http://schemas.microsoft.com/office/drawing/2014/main" val="20003"/>
                    </a:ext>
                  </a:extLst>
                </a:gridCol>
                <a:gridCol w="235903">
                  <a:extLst>
                    <a:ext uri="{9D8B030D-6E8A-4147-A177-3AD203B41FA5}">
                      <a16:colId xmlns:a16="http://schemas.microsoft.com/office/drawing/2014/main" val="20004"/>
                    </a:ext>
                  </a:extLst>
                </a:gridCol>
                <a:gridCol w="235903">
                  <a:extLst>
                    <a:ext uri="{9D8B030D-6E8A-4147-A177-3AD203B41FA5}">
                      <a16:colId xmlns:a16="http://schemas.microsoft.com/office/drawing/2014/main" val="20005"/>
                    </a:ext>
                  </a:extLst>
                </a:gridCol>
                <a:gridCol w="235903">
                  <a:extLst>
                    <a:ext uri="{9D8B030D-6E8A-4147-A177-3AD203B41FA5}">
                      <a16:colId xmlns:a16="http://schemas.microsoft.com/office/drawing/2014/main" val="20006"/>
                    </a:ext>
                  </a:extLst>
                </a:gridCol>
                <a:gridCol w="235903">
                  <a:extLst>
                    <a:ext uri="{9D8B030D-6E8A-4147-A177-3AD203B41FA5}">
                      <a16:colId xmlns:a16="http://schemas.microsoft.com/office/drawing/2014/main" val="20007"/>
                    </a:ext>
                  </a:extLst>
                </a:gridCol>
                <a:gridCol w="235903">
                  <a:extLst>
                    <a:ext uri="{9D8B030D-6E8A-4147-A177-3AD203B41FA5}">
                      <a16:colId xmlns:a16="http://schemas.microsoft.com/office/drawing/2014/main" val="20008"/>
                    </a:ext>
                  </a:extLst>
                </a:gridCol>
                <a:gridCol w="235903">
                  <a:extLst>
                    <a:ext uri="{9D8B030D-6E8A-4147-A177-3AD203B41FA5}">
                      <a16:colId xmlns:a16="http://schemas.microsoft.com/office/drawing/2014/main" val="20009"/>
                    </a:ext>
                  </a:extLst>
                </a:gridCol>
              </a:tblGrid>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4" name="Rectangle 13"/>
          <p:cNvSpPr/>
          <p:nvPr/>
        </p:nvSpPr>
        <p:spPr>
          <a:xfrm>
            <a:off x="1785938" y="682625"/>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Fractions to Decimals</a:t>
            </a:r>
          </a:p>
        </p:txBody>
      </p:sp>
      <p:pic>
        <p:nvPicPr>
          <p:cNvPr id="28799"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
          <p:cNvSpPr>
            <a:spLocks noRot="1" noChangeAspect="1" noMove="1" noResize="1" noEditPoints="1" noAdjustHandles="1" noChangeArrowheads="1" noChangeShapeType="1" noTextEdit="1"/>
          </p:cNvSpPr>
          <p:nvPr/>
        </p:nvSpPr>
        <p:spPr bwMode="auto">
          <a:xfrm>
            <a:off x="992152" y="1382621"/>
            <a:ext cx="7135813" cy="423962"/>
          </a:xfrm>
          <a:prstGeom prst="rect">
            <a:avLst/>
          </a:prstGeom>
          <a:blipFill rotWithShape="0">
            <a:blip r:embed="rId4"/>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28801" name="Group 2"/>
          <p:cNvGrpSpPr>
            <a:grpSpLocks/>
          </p:cNvGrpSpPr>
          <p:nvPr/>
        </p:nvGrpSpPr>
        <p:grpSpPr bwMode="auto">
          <a:xfrm>
            <a:off x="847725" y="2065338"/>
            <a:ext cx="7431088" cy="1335087"/>
            <a:chOff x="847725" y="2808659"/>
            <a:chExt cx="7431088" cy="1335088"/>
          </a:xfrm>
        </p:grpSpPr>
        <p:grpSp>
          <p:nvGrpSpPr>
            <p:cNvPr id="28816" name="Group 8"/>
            <p:cNvGrpSpPr>
              <a:grpSpLocks/>
            </p:cNvGrpSpPr>
            <p:nvPr/>
          </p:nvGrpSpPr>
          <p:grpSpPr bwMode="auto">
            <a:xfrm>
              <a:off x="847725" y="2808659"/>
              <a:ext cx="7431088" cy="1335088"/>
              <a:chOff x="848498" y="2254589"/>
              <a:chExt cx="7430530" cy="1335431"/>
            </a:xfrm>
          </p:grpSpPr>
          <p:sp>
            <p:nvSpPr>
              <p:cNvPr id="21" name="Rectangle 20"/>
              <p:cNvSpPr/>
              <p:nvPr/>
            </p:nvSpPr>
            <p:spPr>
              <a:xfrm>
                <a:off x="848498" y="2254589"/>
                <a:ext cx="7430530" cy="133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8819" name="Picture 2"/>
              <p:cNvPicPr>
                <a:picLocks noChangeAspect="1"/>
              </p:cNvPicPr>
              <p:nvPr/>
            </p:nvPicPr>
            <p:blipFill>
              <a:blip r:embed="rId5">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Oval 19"/>
            <p:cNvSpPr/>
            <p:nvPr/>
          </p:nvSpPr>
          <p:spPr>
            <a:xfrm>
              <a:off x="5219700" y="3584947"/>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23" name="Rectangle 1"/>
          <p:cNvSpPr>
            <a:spLocks noChangeArrowheads="1"/>
          </p:cNvSpPr>
          <p:nvPr/>
        </p:nvSpPr>
        <p:spPr bwMode="auto">
          <a:xfrm>
            <a:off x="4351338" y="2598738"/>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sp>
        <p:nvSpPr>
          <p:cNvPr id="24" name="Rectangle 1"/>
          <p:cNvSpPr>
            <a:spLocks noChangeArrowheads="1"/>
          </p:cNvSpPr>
          <p:nvPr/>
        </p:nvSpPr>
        <p:spPr bwMode="auto">
          <a:xfrm>
            <a:off x="5830888" y="2598738"/>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9</a:t>
            </a:r>
          </a:p>
        </p:txBody>
      </p:sp>
      <p:sp>
        <p:nvSpPr>
          <p:cNvPr id="25" name="Rectangle 1"/>
          <p:cNvSpPr>
            <a:spLocks noChangeArrowheads="1"/>
          </p:cNvSpPr>
          <p:nvPr/>
        </p:nvSpPr>
        <p:spPr bwMode="auto">
          <a:xfrm>
            <a:off x="7104063" y="2598738"/>
            <a:ext cx="777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90</a:t>
            </a:r>
          </a:p>
        </p:txBody>
      </p:sp>
      <p:sp>
        <p:nvSpPr>
          <p:cNvPr id="4" name="Oval 3"/>
          <p:cNvSpPr/>
          <p:nvPr/>
        </p:nvSpPr>
        <p:spPr>
          <a:xfrm>
            <a:off x="3268663"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Oval 15"/>
          <p:cNvSpPr/>
          <p:nvPr/>
        </p:nvSpPr>
        <p:spPr>
          <a:xfrm>
            <a:off x="3505200"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Oval 16"/>
          <p:cNvSpPr/>
          <p:nvPr/>
        </p:nvSpPr>
        <p:spPr>
          <a:xfrm>
            <a:off x="3741738" y="3495675"/>
            <a:ext cx="306387"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Oval 25"/>
          <p:cNvSpPr/>
          <p:nvPr/>
        </p:nvSpPr>
        <p:spPr>
          <a:xfrm>
            <a:off x="3976688"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Oval 26"/>
          <p:cNvSpPr/>
          <p:nvPr/>
        </p:nvSpPr>
        <p:spPr>
          <a:xfrm>
            <a:off x="4213225" y="3479800"/>
            <a:ext cx="307975" cy="2549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Oval 27"/>
          <p:cNvSpPr/>
          <p:nvPr/>
        </p:nvSpPr>
        <p:spPr>
          <a:xfrm>
            <a:off x="4449763" y="3479800"/>
            <a:ext cx="307975" cy="2549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Oval 28"/>
          <p:cNvSpPr/>
          <p:nvPr/>
        </p:nvSpPr>
        <p:spPr>
          <a:xfrm>
            <a:off x="4686300" y="3479800"/>
            <a:ext cx="306388" cy="2549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Oval 29"/>
          <p:cNvSpPr/>
          <p:nvPr/>
        </p:nvSpPr>
        <p:spPr>
          <a:xfrm>
            <a:off x="4921250" y="3479800"/>
            <a:ext cx="307975" cy="2549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Oval 30"/>
          <p:cNvSpPr/>
          <p:nvPr/>
        </p:nvSpPr>
        <p:spPr>
          <a:xfrm>
            <a:off x="5157788" y="3479800"/>
            <a:ext cx="307975" cy="2549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a:extLst>
              <a:ext uri="{FF2B5EF4-FFF2-40B4-BE49-F238E27FC236}">
                <a16:creationId xmlns:a16="http://schemas.microsoft.com/office/drawing/2014/main" id="{412DAE39-4610-06FB-4ACA-3C70C4AC6154}"/>
              </a:ext>
            </a:extLst>
          </p:cNvPr>
          <p:cNvSpPr/>
          <p:nvPr/>
        </p:nvSpPr>
        <p:spPr>
          <a:xfrm>
            <a:off x="5410767"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tenths</a:t>
            </a:r>
          </a:p>
        </p:txBody>
      </p:sp>
      <p:sp>
        <p:nvSpPr>
          <p:cNvPr id="3" name="Rectangle 2">
            <a:extLst>
              <a:ext uri="{FF2B5EF4-FFF2-40B4-BE49-F238E27FC236}">
                <a16:creationId xmlns:a16="http://schemas.microsoft.com/office/drawing/2014/main" id="{B62F65B5-3789-D5AC-A4F3-1DA73010AD08}"/>
              </a:ext>
            </a:extLst>
          </p:cNvPr>
          <p:cNvSpPr/>
          <p:nvPr/>
        </p:nvSpPr>
        <p:spPr>
          <a:xfrm>
            <a:off x="6838915" y="2179015"/>
            <a:ext cx="1289050"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hundredths</a:t>
            </a:r>
          </a:p>
        </p:txBody>
      </p:sp>
      <p:sp>
        <p:nvSpPr>
          <p:cNvPr id="5" name="Rectangle 4">
            <a:extLst>
              <a:ext uri="{FF2B5EF4-FFF2-40B4-BE49-F238E27FC236}">
                <a16:creationId xmlns:a16="http://schemas.microsoft.com/office/drawing/2014/main" id="{EF9EC159-6C8C-63F5-85E1-2AE783C8AAEC}"/>
              </a:ext>
            </a:extLst>
          </p:cNvPr>
          <p:cNvSpPr/>
          <p:nvPr/>
        </p:nvSpPr>
        <p:spPr>
          <a:xfrm>
            <a:off x="3908387" y="2175046"/>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Ones</a:t>
            </a:r>
          </a:p>
        </p:txBody>
      </p:sp>
      <p:sp>
        <p:nvSpPr>
          <p:cNvPr id="6" name="Rectangle 5">
            <a:extLst>
              <a:ext uri="{FF2B5EF4-FFF2-40B4-BE49-F238E27FC236}">
                <a16:creationId xmlns:a16="http://schemas.microsoft.com/office/drawing/2014/main" id="{2587DB09-6D1B-6A7C-1753-9ABE466FDD28}"/>
              </a:ext>
            </a:extLst>
          </p:cNvPr>
          <p:cNvSpPr/>
          <p:nvPr/>
        </p:nvSpPr>
        <p:spPr>
          <a:xfrm>
            <a:off x="2467542"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Tens</a:t>
            </a:r>
          </a:p>
        </p:txBody>
      </p:sp>
      <p:sp>
        <p:nvSpPr>
          <p:cNvPr id="7" name="Rectangle 6">
            <a:extLst>
              <a:ext uri="{FF2B5EF4-FFF2-40B4-BE49-F238E27FC236}">
                <a16:creationId xmlns:a16="http://schemas.microsoft.com/office/drawing/2014/main" id="{71C4FC83-51E0-0529-5CD0-126EFC2B51CF}"/>
              </a:ext>
            </a:extLst>
          </p:cNvPr>
          <p:cNvSpPr/>
          <p:nvPr/>
        </p:nvSpPr>
        <p:spPr>
          <a:xfrm>
            <a:off x="998573"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1" nodeType="clickEffect">
                                  <p:stCondLst>
                                    <p:cond delay="0"/>
                                  </p:stCondLst>
                                  <p:childTnLst>
                                    <p:animMotion origin="layout" path="M -4.44444E-6 2.22222E-6 L -0.15451 2.22222E-6 " pathEditMode="relative" rAng="0" ptsTypes="AA">
                                      <p:cBhvr>
                                        <p:cTn id="14" dur="2000" fill="hold"/>
                                        <p:tgtEl>
                                          <p:spTgt spid="25"/>
                                        </p:tgtEl>
                                        <p:attrNameLst>
                                          <p:attrName>ppt_x</p:attrName>
                                          <p:attrName>ppt_y</p:attrName>
                                        </p:attrNameLst>
                                      </p:cBhvr>
                                      <p:rCtr x="-7726" y="0"/>
                                    </p:animMotion>
                                  </p:childTnLst>
                                </p:cTn>
                              </p:par>
                            </p:childTnLst>
                          </p:cTn>
                        </p:par>
                        <p:par>
                          <p:cTn id="15" fill="hold" nodeType="afterGroup">
                            <p:stCondLst>
                              <p:cond delay="2000"/>
                            </p:stCondLst>
                            <p:childTnLst>
                              <p:par>
                                <p:cTn id="16" presetID="10" presetClass="exit" presetSubtype="0" fill="hold" grpId="2" nodeType="after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par>
                          <p:cTn id="19" fill="hold" nodeType="afterGroup">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nodeType="afterGroup">
                            <p:stCondLst>
                              <p:cond delay="30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5" grpId="1"/>
      <p:bldP spid="25" grpId="2"/>
      <p:bldP spid="4" grpId="0" animBg="1"/>
      <p:bldP spid="16" grpId="0" animBg="1"/>
      <p:bldP spid="17" grpId="0" animBg="1"/>
      <p:bldP spid="26" grpId="0" animBg="1"/>
      <p:bldP spid="27" grpId="0" animBg="1"/>
      <p:bldP spid="28" grpId="0" animBg="1"/>
      <p:bldP spid="29" grpId="0" animBg="1"/>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558800" y="1898650"/>
            <a:ext cx="7856538" cy="4211638"/>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 </a:t>
            </a:r>
          </a:p>
        </p:txBody>
      </p:sp>
      <p:graphicFrame>
        <p:nvGraphicFramePr>
          <p:cNvPr id="9" name="Table 8"/>
          <p:cNvGraphicFramePr>
            <a:graphicFrameLocks noGrp="1"/>
          </p:cNvGraphicFramePr>
          <p:nvPr/>
        </p:nvGraphicFramePr>
        <p:xfrm>
          <a:off x="3308350" y="3576638"/>
          <a:ext cx="2359030" cy="2359030"/>
        </p:xfrm>
        <a:graphic>
          <a:graphicData uri="http://schemas.openxmlformats.org/drawingml/2006/table">
            <a:tbl>
              <a:tblPr firstRow="1" bandRow="1">
                <a:tableStyleId>{5C22544A-7EE6-4342-B048-85BDC9FD1C3A}</a:tableStyleId>
              </a:tblPr>
              <a:tblGrid>
                <a:gridCol w="235903">
                  <a:extLst>
                    <a:ext uri="{9D8B030D-6E8A-4147-A177-3AD203B41FA5}">
                      <a16:colId xmlns:a16="http://schemas.microsoft.com/office/drawing/2014/main" val="20000"/>
                    </a:ext>
                  </a:extLst>
                </a:gridCol>
                <a:gridCol w="235903">
                  <a:extLst>
                    <a:ext uri="{9D8B030D-6E8A-4147-A177-3AD203B41FA5}">
                      <a16:colId xmlns:a16="http://schemas.microsoft.com/office/drawing/2014/main" val="20001"/>
                    </a:ext>
                  </a:extLst>
                </a:gridCol>
                <a:gridCol w="235903">
                  <a:extLst>
                    <a:ext uri="{9D8B030D-6E8A-4147-A177-3AD203B41FA5}">
                      <a16:colId xmlns:a16="http://schemas.microsoft.com/office/drawing/2014/main" val="20002"/>
                    </a:ext>
                  </a:extLst>
                </a:gridCol>
                <a:gridCol w="235903">
                  <a:extLst>
                    <a:ext uri="{9D8B030D-6E8A-4147-A177-3AD203B41FA5}">
                      <a16:colId xmlns:a16="http://schemas.microsoft.com/office/drawing/2014/main" val="20003"/>
                    </a:ext>
                  </a:extLst>
                </a:gridCol>
                <a:gridCol w="235903">
                  <a:extLst>
                    <a:ext uri="{9D8B030D-6E8A-4147-A177-3AD203B41FA5}">
                      <a16:colId xmlns:a16="http://schemas.microsoft.com/office/drawing/2014/main" val="20004"/>
                    </a:ext>
                  </a:extLst>
                </a:gridCol>
                <a:gridCol w="235903">
                  <a:extLst>
                    <a:ext uri="{9D8B030D-6E8A-4147-A177-3AD203B41FA5}">
                      <a16:colId xmlns:a16="http://schemas.microsoft.com/office/drawing/2014/main" val="20005"/>
                    </a:ext>
                  </a:extLst>
                </a:gridCol>
                <a:gridCol w="235903">
                  <a:extLst>
                    <a:ext uri="{9D8B030D-6E8A-4147-A177-3AD203B41FA5}">
                      <a16:colId xmlns:a16="http://schemas.microsoft.com/office/drawing/2014/main" val="20006"/>
                    </a:ext>
                  </a:extLst>
                </a:gridCol>
                <a:gridCol w="235903">
                  <a:extLst>
                    <a:ext uri="{9D8B030D-6E8A-4147-A177-3AD203B41FA5}">
                      <a16:colId xmlns:a16="http://schemas.microsoft.com/office/drawing/2014/main" val="20007"/>
                    </a:ext>
                  </a:extLst>
                </a:gridCol>
                <a:gridCol w="235903">
                  <a:extLst>
                    <a:ext uri="{9D8B030D-6E8A-4147-A177-3AD203B41FA5}">
                      <a16:colId xmlns:a16="http://schemas.microsoft.com/office/drawing/2014/main" val="20008"/>
                    </a:ext>
                  </a:extLst>
                </a:gridCol>
                <a:gridCol w="235903">
                  <a:extLst>
                    <a:ext uri="{9D8B030D-6E8A-4147-A177-3AD203B41FA5}">
                      <a16:colId xmlns:a16="http://schemas.microsoft.com/office/drawing/2014/main" val="20009"/>
                    </a:ext>
                  </a:extLst>
                </a:gridCol>
              </a:tblGrid>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4" name="Rectangle 13"/>
          <p:cNvSpPr/>
          <p:nvPr/>
        </p:nvSpPr>
        <p:spPr>
          <a:xfrm>
            <a:off x="1785938" y="682625"/>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Fractions to Decimals</a:t>
            </a:r>
          </a:p>
        </p:txBody>
      </p:sp>
      <p:pic>
        <p:nvPicPr>
          <p:cNvPr id="29823"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
          <p:cNvSpPr>
            <a:spLocks noRot="1" noChangeAspect="1" noMove="1" noResize="1" noEditPoints="1" noAdjustHandles="1" noChangeArrowheads="1" noChangeShapeType="1" noTextEdit="1"/>
          </p:cNvSpPr>
          <p:nvPr/>
        </p:nvSpPr>
        <p:spPr bwMode="auto">
          <a:xfrm>
            <a:off x="992152" y="1382621"/>
            <a:ext cx="7135813" cy="423962"/>
          </a:xfrm>
          <a:prstGeom prst="rect">
            <a:avLst/>
          </a:prstGeom>
          <a:blipFill rotWithShape="0">
            <a:blip r:embed="rId4"/>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29825" name="Group 2"/>
          <p:cNvGrpSpPr>
            <a:grpSpLocks/>
          </p:cNvGrpSpPr>
          <p:nvPr/>
        </p:nvGrpSpPr>
        <p:grpSpPr bwMode="auto">
          <a:xfrm>
            <a:off x="847725" y="2065338"/>
            <a:ext cx="7431088" cy="1335087"/>
            <a:chOff x="847725" y="2808659"/>
            <a:chExt cx="7431088" cy="1335088"/>
          </a:xfrm>
        </p:grpSpPr>
        <p:grpSp>
          <p:nvGrpSpPr>
            <p:cNvPr id="29837" name="Group 8"/>
            <p:cNvGrpSpPr>
              <a:grpSpLocks/>
            </p:cNvGrpSpPr>
            <p:nvPr/>
          </p:nvGrpSpPr>
          <p:grpSpPr bwMode="auto">
            <a:xfrm>
              <a:off x="847725" y="2808659"/>
              <a:ext cx="7431088" cy="1335088"/>
              <a:chOff x="848498" y="2254589"/>
              <a:chExt cx="7430530" cy="1335431"/>
            </a:xfrm>
          </p:grpSpPr>
          <p:sp>
            <p:nvSpPr>
              <p:cNvPr id="21" name="Rectangle 20"/>
              <p:cNvSpPr/>
              <p:nvPr/>
            </p:nvSpPr>
            <p:spPr>
              <a:xfrm>
                <a:off x="848498" y="2254589"/>
                <a:ext cx="7430530" cy="133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9840" name="Picture 2"/>
              <p:cNvPicPr>
                <a:picLocks noChangeAspect="1"/>
              </p:cNvPicPr>
              <p:nvPr/>
            </p:nvPicPr>
            <p:blipFill>
              <a:blip r:embed="rId5">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Oval 19"/>
            <p:cNvSpPr/>
            <p:nvPr/>
          </p:nvSpPr>
          <p:spPr>
            <a:xfrm>
              <a:off x="5219700" y="3584947"/>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23" name="Rectangle 1"/>
          <p:cNvSpPr>
            <a:spLocks noChangeArrowheads="1"/>
          </p:cNvSpPr>
          <p:nvPr/>
        </p:nvSpPr>
        <p:spPr bwMode="auto">
          <a:xfrm>
            <a:off x="4351338" y="2598738"/>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sp>
        <p:nvSpPr>
          <p:cNvPr id="24" name="Rectangle 1"/>
          <p:cNvSpPr>
            <a:spLocks noChangeArrowheads="1"/>
          </p:cNvSpPr>
          <p:nvPr/>
        </p:nvSpPr>
        <p:spPr bwMode="auto">
          <a:xfrm>
            <a:off x="5830888" y="2598738"/>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6</a:t>
            </a:r>
          </a:p>
        </p:txBody>
      </p:sp>
      <p:sp>
        <p:nvSpPr>
          <p:cNvPr id="25" name="Rectangle 1"/>
          <p:cNvSpPr>
            <a:spLocks noChangeArrowheads="1"/>
          </p:cNvSpPr>
          <p:nvPr/>
        </p:nvSpPr>
        <p:spPr bwMode="auto">
          <a:xfrm>
            <a:off x="7104063" y="2598738"/>
            <a:ext cx="777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60</a:t>
            </a:r>
          </a:p>
        </p:txBody>
      </p:sp>
      <p:sp>
        <p:nvSpPr>
          <p:cNvPr id="4" name="Oval 3"/>
          <p:cNvSpPr/>
          <p:nvPr/>
        </p:nvSpPr>
        <p:spPr>
          <a:xfrm>
            <a:off x="3268663"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Oval 15"/>
          <p:cNvSpPr/>
          <p:nvPr/>
        </p:nvSpPr>
        <p:spPr>
          <a:xfrm>
            <a:off x="3505200"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Oval 16"/>
          <p:cNvSpPr/>
          <p:nvPr/>
        </p:nvSpPr>
        <p:spPr>
          <a:xfrm>
            <a:off x="3741738" y="3495675"/>
            <a:ext cx="306387"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Oval 25"/>
          <p:cNvSpPr/>
          <p:nvPr/>
        </p:nvSpPr>
        <p:spPr>
          <a:xfrm>
            <a:off x="3976688"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Oval 26"/>
          <p:cNvSpPr/>
          <p:nvPr/>
        </p:nvSpPr>
        <p:spPr>
          <a:xfrm>
            <a:off x="4213225" y="3479800"/>
            <a:ext cx="307975" cy="2549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Oval 27"/>
          <p:cNvSpPr/>
          <p:nvPr/>
        </p:nvSpPr>
        <p:spPr>
          <a:xfrm>
            <a:off x="4449763" y="3479800"/>
            <a:ext cx="307975" cy="2549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a:extLst>
              <a:ext uri="{FF2B5EF4-FFF2-40B4-BE49-F238E27FC236}">
                <a16:creationId xmlns:a16="http://schemas.microsoft.com/office/drawing/2014/main" id="{D0C041A6-639E-1683-8390-15DF56B6B06E}"/>
              </a:ext>
            </a:extLst>
          </p:cNvPr>
          <p:cNvSpPr/>
          <p:nvPr/>
        </p:nvSpPr>
        <p:spPr>
          <a:xfrm>
            <a:off x="5410767"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tenths</a:t>
            </a:r>
          </a:p>
        </p:txBody>
      </p:sp>
      <p:sp>
        <p:nvSpPr>
          <p:cNvPr id="3" name="Rectangle 2">
            <a:extLst>
              <a:ext uri="{FF2B5EF4-FFF2-40B4-BE49-F238E27FC236}">
                <a16:creationId xmlns:a16="http://schemas.microsoft.com/office/drawing/2014/main" id="{B10EB4F1-E9A5-470C-96B1-71C7504BE04E}"/>
              </a:ext>
            </a:extLst>
          </p:cNvPr>
          <p:cNvSpPr/>
          <p:nvPr/>
        </p:nvSpPr>
        <p:spPr>
          <a:xfrm>
            <a:off x="6838915" y="2179015"/>
            <a:ext cx="1289050"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hundredths</a:t>
            </a:r>
          </a:p>
        </p:txBody>
      </p:sp>
      <p:sp>
        <p:nvSpPr>
          <p:cNvPr id="5" name="Rectangle 4">
            <a:extLst>
              <a:ext uri="{FF2B5EF4-FFF2-40B4-BE49-F238E27FC236}">
                <a16:creationId xmlns:a16="http://schemas.microsoft.com/office/drawing/2014/main" id="{3D8BBD8F-06CD-286E-957B-151BC22F5857}"/>
              </a:ext>
            </a:extLst>
          </p:cNvPr>
          <p:cNvSpPr/>
          <p:nvPr/>
        </p:nvSpPr>
        <p:spPr>
          <a:xfrm>
            <a:off x="3908387" y="2175046"/>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Ones</a:t>
            </a:r>
          </a:p>
        </p:txBody>
      </p:sp>
      <p:sp>
        <p:nvSpPr>
          <p:cNvPr id="6" name="Rectangle 5">
            <a:extLst>
              <a:ext uri="{FF2B5EF4-FFF2-40B4-BE49-F238E27FC236}">
                <a16:creationId xmlns:a16="http://schemas.microsoft.com/office/drawing/2014/main" id="{98913849-4419-507E-64AA-98DECF39B9E4}"/>
              </a:ext>
            </a:extLst>
          </p:cNvPr>
          <p:cNvSpPr/>
          <p:nvPr/>
        </p:nvSpPr>
        <p:spPr>
          <a:xfrm>
            <a:off x="2467542"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Tens</a:t>
            </a:r>
          </a:p>
        </p:txBody>
      </p:sp>
      <p:sp>
        <p:nvSpPr>
          <p:cNvPr id="7" name="Rectangle 6">
            <a:extLst>
              <a:ext uri="{FF2B5EF4-FFF2-40B4-BE49-F238E27FC236}">
                <a16:creationId xmlns:a16="http://schemas.microsoft.com/office/drawing/2014/main" id="{E90D2C73-575E-A3E9-C59F-5362A3A6A935}"/>
              </a:ext>
            </a:extLst>
          </p:cNvPr>
          <p:cNvSpPr/>
          <p:nvPr/>
        </p:nvSpPr>
        <p:spPr>
          <a:xfrm>
            <a:off x="998573"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1" nodeType="clickEffect">
                                  <p:stCondLst>
                                    <p:cond delay="0"/>
                                  </p:stCondLst>
                                  <p:childTnLst>
                                    <p:animMotion origin="layout" path="M -4.44444E-6 2.22222E-6 L -0.15451 2.22222E-6 " pathEditMode="relative" rAng="0" ptsTypes="AA">
                                      <p:cBhvr>
                                        <p:cTn id="14" dur="2000" fill="hold"/>
                                        <p:tgtEl>
                                          <p:spTgt spid="25"/>
                                        </p:tgtEl>
                                        <p:attrNameLst>
                                          <p:attrName>ppt_x</p:attrName>
                                          <p:attrName>ppt_y</p:attrName>
                                        </p:attrNameLst>
                                      </p:cBhvr>
                                      <p:rCtr x="-7726" y="0"/>
                                    </p:animMotion>
                                  </p:childTnLst>
                                </p:cTn>
                              </p:par>
                            </p:childTnLst>
                          </p:cTn>
                        </p:par>
                        <p:par>
                          <p:cTn id="15" fill="hold" nodeType="afterGroup">
                            <p:stCondLst>
                              <p:cond delay="2000"/>
                            </p:stCondLst>
                            <p:childTnLst>
                              <p:par>
                                <p:cTn id="16" presetID="10" presetClass="exit" presetSubtype="0" fill="hold" grpId="2" nodeType="after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par>
                          <p:cTn id="19" fill="hold" nodeType="afterGroup">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nodeType="afterGroup">
                            <p:stCondLst>
                              <p:cond delay="30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5" grpId="1"/>
      <p:bldP spid="25" grpId="2"/>
      <p:bldP spid="4" grpId="0" animBg="1"/>
      <p:bldP spid="16" grpId="0" animBg="1"/>
      <p:bldP spid="17"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558800" y="1898650"/>
            <a:ext cx="7856538" cy="4211638"/>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 </a:t>
            </a:r>
          </a:p>
        </p:txBody>
      </p:sp>
      <p:graphicFrame>
        <p:nvGraphicFramePr>
          <p:cNvPr id="9" name="Table 8"/>
          <p:cNvGraphicFramePr>
            <a:graphicFrameLocks noGrp="1"/>
          </p:cNvGraphicFramePr>
          <p:nvPr/>
        </p:nvGraphicFramePr>
        <p:xfrm>
          <a:off x="3308350" y="3576638"/>
          <a:ext cx="2359030" cy="2359030"/>
        </p:xfrm>
        <a:graphic>
          <a:graphicData uri="http://schemas.openxmlformats.org/drawingml/2006/table">
            <a:tbl>
              <a:tblPr firstRow="1" bandRow="1">
                <a:tableStyleId>{5C22544A-7EE6-4342-B048-85BDC9FD1C3A}</a:tableStyleId>
              </a:tblPr>
              <a:tblGrid>
                <a:gridCol w="235903">
                  <a:extLst>
                    <a:ext uri="{9D8B030D-6E8A-4147-A177-3AD203B41FA5}">
                      <a16:colId xmlns:a16="http://schemas.microsoft.com/office/drawing/2014/main" val="20000"/>
                    </a:ext>
                  </a:extLst>
                </a:gridCol>
                <a:gridCol w="235903">
                  <a:extLst>
                    <a:ext uri="{9D8B030D-6E8A-4147-A177-3AD203B41FA5}">
                      <a16:colId xmlns:a16="http://schemas.microsoft.com/office/drawing/2014/main" val="20001"/>
                    </a:ext>
                  </a:extLst>
                </a:gridCol>
                <a:gridCol w="235903">
                  <a:extLst>
                    <a:ext uri="{9D8B030D-6E8A-4147-A177-3AD203B41FA5}">
                      <a16:colId xmlns:a16="http://schemas.microsoft.com/office/drawing/2014/main" val="20002"/>
                    </a:ext>
                  </a:extLst>
                </a:gridCol>
                <a:gridCol w="235903">
                  <a:extLst>
                    <a:ext uri="{9D8B030D-6E8A-4147-A177-3AD203B41FA5}">
                      <a16:colId xmlns:a16="http://schemas.microsoft.com/office/drawing/2014/main" val="20003"/>
                    </a:ext>
                  </a:extLst>
                </a:gridCol>
                <a:gridCol w="235903">
                  <a:extLst>
                    <a:ext uri="{9D8B030D-6E8A-4147-A177-3AD203B41FA5}">
                      <a16:colId xmlns:a16="http://schemas.microsoft.com/office/drawing/2014/main" val="20004"/>
                    </a:ext>
                  </a:extLst>
                </a:gridCol>
                <a:gridCol w="235903">
                  <a:extLst>
                    <a:ext uri="{9D8B030D-6E8A-4147-A177-3AD203B41FA5}">
                      <a16:colId xmlns:a16="http://schemas.microsoft.com/office/drawing/2014/main" val="20005"/>
                    </a:ext>
                  </a:extLst>
                </a:gridCol>
                <a:gridCol w="235903">
                  <a:extLst>
                    <a:ext uri="{9D8B030D-6E8A-4147-A177-3AD203B41FA5}">
                      <a16:colId xmlns:a16="http://schemas.microsoft.com/office/drawing/2014/main" val="20006"/>
                    </a:ext>
                  </a:extLst>
                </a:gridCol>
                <a:gridCol w="235903">
                  <a:extLst>
                    <a:ext uri="{9D8B030D-6E8A-4147-A177-3AD203B41FA5}">
                      <a16:colId xmlns:a16="http://schemas.microsoft.com/office/drawing/2014/main" val="20007"/>
                    </a:ext>
                  </a:extLst>
                </a:gridCol>
                <a:gridCol w="235903">
                  <a:extLst>
                    <a:ext uri="{9D8B030D-6E8A-4147-A177-3AD203B41FA5}">
                      <a16:colId xmlns:a16="http://schemas.microsoft.com/office/drawing/2014/main" val="20008"/>
                    </a:ext>
                  </a:extLst>
                </a:gridCol>
                <a:gridCol w="235903">
                  <a:extLst>
                    <a:ext uri="{9D8B030D-6E8A-4147-A177-3AD203B41FA5}">
                      <a16:colId xmlns:a16="http://schemas.microsoft.com/office/drawing/2014/main" val="20009"/>
                    </a:ext>
                  </a:extLst>
                </a:gridCol>
              </a:tblGrid>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4" name="Rectangle 13"/>
          <p:cNvSpPr/>
          <p:nvPr/>
        </p:nvSpPr>
        <p:spPr>
          <a:xfrm>
            <a:off x="1785938" y="682625"/>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Fractions to Decimals</a:t>
            </a:r>
          </a:p>
        </p:txBody>
      </p:sp>
      <p:pic>
        <p:nvPicPr>
          <p:cNvPr id="30847"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
          <p:cNvSpPr>
            <a:spLocks noRot="1" noChangeAspect="1" noMove="1" noResize="1" noEditPoints="1" noAdjustHandles="1" noChangeArrowheads="1" noChangeShapeType="1" noTextEdit="1"/>
          </p:cNvSpPr>
          <p:nvPr/>
        </p:nvSpPr>
        <p:spPr bwMode="auto">
          <a:xfrm>
            <a:off x="992152" y="1382621"/>
            <a:ext cx="7135813" cy="423962"/>
          </a:xfrm>
          <a:prstGeom prst="rect">
            <a:avLst/>
          </a:prstGeom>
          <a:blipFill rotWithShape="0">
            <a:blip r:embed="rId4"/>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30849" name="Group 2"/>
          <p:cNvGrpSpPr>
            <a:grpSpLocks/>
          </p:cNvGrpSpPr>
          <p:nvPr/>
        </p:nvGrpSpPr>
        <p:grpSpPr bwMode="auto">
          <a:xfrm>
            <a:off x="847725" y="2065338"/>
            <a:ext cx="7431088" cy="1335087"/>
            <a:chOff x="847725" y="2808659"/>
            <a:chExt cx="7431088" cy="1335088"/>
          </a:xfrm>
        </p:grpSpPr>
        <p:grpSp>
          <p:nvGrpSpPr>
            <p:cNvPr id="30857" name="Group 8"/>
            <p:cNvGrpSpPr>
              <a:grpSpLocks/>
            </p:cNvGrpSpPr>
            <p:nvPr/>
          </p:nvGrpSpPr>
          <p:grpSpPr bwMode="auto">
            <a:xfrm>
              <a:off x="847725" y="2808659"/>
              <a:ext cx="7431088" cy="1335088"/>
              <a:chOff x="848498" y="2254589"/>
              <a:chExt cx="7430530" cy="1335431"/>
            </a:xfrm>
          </p:grpSpPr>
          <p:sp>
            <p:nvSpPr>
              <p:cNvPr id="21" name="Rectangle 20"/>
              <p:cNvSpPr/>
              <p:nvPr/>
            </p:nvSpPr>
            <p:spPr>
              <a:xfrm>
                <a:off x="848498" y="2254589"/>
                <a:ext cx="7430530" cy="133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0860" name="Picture 2"/>
              <p:cNvPicPr>
                <a:picLocks noChangeAspect="1"/>
              </p:cNvPicPr>
              <p:nvPr/>
            </p:nvPicPr>
            <p:blipFill>
              <a:blip r:embed="rId5">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Oval 19"/>
            <p:cNvSpPr/>
            <p:nvPr/>
          </p:nvSpPr>
          <p:spPr>
            <a:xfrm>
              <a:off x="5219700" y="3584947"/>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23" name="Rectangle 1"/>
          <p:cNvSpPr>
            <a:spLocks noChangeArrowheads="1"/>
          </p:cNvSpPr>
          <p:nvPr/>
        </p:nvSpPr>
        <p:spPr bwMode="auto">
          <a:xfrm>
            <a:off x="4351338" y="2598738"/>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sp>
        <p:nvSpPr>
          <p:cNvPr id="25" name="Rectangle 1"/>
          <p:cNvSpPr>
            <a:spLocks noChangeArrowheads="1"/>
          </p:cNvSpPr>
          <p:nvPr/>
        </p:nvSpPr>
        <p:spPr bwMode="auto">
          <a:xfrm>
            <a:off x="6997700" y="2598738"/>
            <a:ext cx="777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2</a:t>
            </a:r>
          </a:p>
        </p:txBody>
      </p:sp>
      <p:sp>
        <p:nvSpPr>
          <p:cNvPr id="4" name="Oval 3"/>
          <p:cNvSpPr/>
          <p:nvPr/>
        </p:nvSpPr>
        <p:spPr>
          <a:xfrm>
            <a:off x="3268663"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Oval 15"/>
          <p:cNvSpPr/>
          <p:nvPr/>
        </p:nvSpPr>
        <p:spPr>
          <a:xfrm>
            <a:off x="3505200"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ectangle 1"/>
          <p:cNvSpPr>
            <a:spLocks noChangeArrowheads="1"/>
          </p:cNvSpPr>
          <p:nvPr/>
        </p:nvSpPr>
        <p:spPr bwMode="auto">
          <a:xfrm>
            <a:off x="7224713" y="2598738"/>
            <a:ext cx="776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5</a:t>
            </a:r>
          </a:p>
        </p:txBody>
      </p:sp>
      <p:sp>
        <p:nvSpPr>
          <p:cNvPr id="2" name="Rectangle 1">
            <a:extLst>
              <a:ext uri="{FF2B5EF4-FFF2-40B4-BE49-F238E27FC236}">
                <a16:creationId xmlns:a16="http://schemas.microsoft.com/office/drawing/2014/main" id="{1AC68FF8-BBE5-FDAA-F260-290FD7D42A41}"/>
              </a:ext>
            </a:extLst>
          </p:cNvPr>
          <p:cNvSpPr/>
          <p:nvPr/>
        </p:nvSpPr>
        <p:spPr>
          <a:xfrm>
            <a:off x="5410767"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tenths</a:t>
            </a:r>
          </a:p>
        </p:txBody>
      </p:sp>
      <p:sp>
        <p:nvSpPr>
          <p:cNvPr id="3" name="Rectangle 2">
            <a:extLst>
              <a:ext uri="{FF2B5EF4-FFF2-40B4-BE49-F238E27FC236}">
                <a16:creationId xmlns:a16="http://schemas.microsoft.com/office/drawing/2014/main" id="{B28DDA64-4FA9-7E23-E68A-AB1B0F988FFB}"/>
              </a:ext>
            </a:extLst>
          </p:cNvPr>
          <p:cNvSpPr/>
          <p:nvPr/>
        </p:nvSpPr>
        <p:spPr>
          <a:xfrm>
            <a:off x="6838915" y="2179015"/>
            <a:ext cx="1289050"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hundredths</a:t>
            </a:r>
          </a:p>
        </p:txBody>
      </p:sp>
      <p:sp>
        <p:nvSpPr>
          <p:cNvPr id="5" name="Rectangle 4">
            <a:extLst>
              <a:ext uri="{FF2B5EF4-FFF2-40B4-BE49-F238E27FC236}">
                <a16:creationId xmlns:a16="http://schemas.microsoft.com/office/drawing/2014/main" id="{36DC9575-0F4F-04FB-3458-1D7AE0E7254B}"/>
              </a:ext>
            </a:extLst>
          </p:cNvPr>
          <p:cNvSpPr/>
          <p:nvPr/>
        </p:nvSpPr>
        <p:spPr>
          <a:xfrm>
            <a:off x="3908387" y="2175046"/>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Ones</a:t>
            </a:r>
          </a:p>
        </p:txBody>
      </p:sp>
      <p:sp>
        <p:nvSpPr>
          <p:cNvPr id="6" name="Rectangle 5">
            <a:extLst>
              <a:ext uri="{FF2B5EF4-FFF2-40B4-BE49-F238E27FC236}">
                <a16:creationId xmlns:a16="http://schemas.microsoft.com/office/drawing/2014/main" id="{B36F8EF2-8F67-4668-2A15-E359D8F9AB83}"/>
              </a:ext>
            </a:extLst>
          </p:cNvPr>
          <p:cNvSpPr/>
          <p:nvPr/>
        </p:nvSpPr>
        <p:spPr>
          <a:xfrm>
            <a:off x="2467542"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Tens</a:t>
            </a:r>
          </a:p>
        </p:txBody>
      </p:sp>
      <p:sp>
        <p:nvSpPr>
          <p:cNvPr id="7" name="Rectangle 6">
            <a:extLst>
              <a:ext uri="{FF2B5EF4-FFF2-40B4-BE49-F238E27FC236}">
                <a16:creationId xmlns:a16="http://schemas.microsoft.com/office/drawing/2014/main" id="{4FE603B7-831C-7DD3-DCEB-B58E464BF71D}"/>
              </a:ext>
            </a:extLst>
          </p:cNvPr>
          <p:cNvSpPr/>
          <p:nvPr/>
        </p:nvSpPr>
        <p:spPr>
          <a:xfrm>
            <a:off x="998573"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path" presetSubtype="0" accel="50000" decel="50000" fill="hold" grpId="1" nodeType="clickEffect">
                                  <p:stCondLst>
                                    <p:cond delay="0"/>
                                  </p:stCondLst>
                                  <p:childTnLst>
                                    <p:animMotion origin="layout" path="M -2.5E-6 2.22222E-6 L -0.15104 2.22222E-6 " pathEditMode="relative" rAng="0" ptsTypes="AA">
                                      <p:cBhvr>
                                        <p:cTn id="17" dur="2000" fill="hold"/>
                                        <p:tgtEl>
                                          <p:spTgt spid="25"/>
                                        </p:tgtEl>
                                        <p:attrNameLst>
                                          <p:attrName>ppt_x</p:attrName>
                                          <p:attrName>ppt_y</p:attrName>
                                        </p:attrNameLst>
                                      </p:cBhvr>
                                      <p:rCtr x="-7552" y="0"/>
                                    </p:animMotion>
                                  </p:childTnLst>
                                </p:cTn>
                              </p:par>
                              <p:par>
                                <p:cTn id="18" presetID="42" presetClass="path" presetSubtype="0" accel="50000" decel="50000" fill="hold" grpId="1" nodeType="withEffect">
                                  <p:stCondLst>
                                    <p:cond delay="0"/>
                                  </p:stCondLst>
                                  <p:childTnLst>
                                    <p:animMotion origin="layout" path="M 4.72222E-6 2.22222E-6 L -0.01268 -0.00047 " pathEditMode="relative" rAng="0" ptsTypes="AA">
                                      <p:cBhvr>
                                        <p:cTn id="19" dur="2000" fill="hold"/>
                                        <p:tgtEl>
                                          <p:spTgt spid="32"/>
                                        </p:tgtEl>
                                        <p:attrNameLst>
                                          <p:attrName>ppt_x</p:attrName>
                                          <p:attrName>ppt_y</p:attrName>
                                        </p:attrNameLst>
                                      </p:cBhvr>
                                      <p:rCtr x="-642" y="-23"/>
                                    </p:animMotion>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5" grpId="1"/>
      <p:bldP spid="4" grpId="0" animBg="1"/>
      <p:bldP spid="16" grpId="0" animBg="1"/>
      <p:bldP spid="32" grpId="0"/>
      <p:bldP spid="32"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558800" y="1898650"/>
            <a:ext cx="7856538" cy="4211638"/>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 </a:t>
            </a:r>
          </a:p>
        </p:txBody>
      </p:sp>
      <p:graphicFrame>
        <p:nvGraphicFramePr>
          <p:cNvPr id="9" name="Table 8"/>
          <p:cNvGraphicFramePr>
            <a:graphicFrameLocks noGrp="1"/>
          </p:cNvGraphicFramePr>
          <p:nvPr/>
        </p:nvGraphicFramePr>
        <p:xfrm>
          <a:off x="3308350" y="3576638"/>
          <a:ext cx="2359030" cy="2359030"/>
        </p:xfrm>
        <a:graphic>
          <a:graphicData uri="http://schemas.openxmlformats.org/drawingml/2006/table">
            <a:tbl>
              <a:tblPr firstRow="1" bandRow="1">
                <a:tableStyleId>{5C22544A-7EE6-4342-B048-85BDC9FD1C3A}</a:tableStyleId>
              </a:tblPr>
              <a:tblGrid>
                <a:gridCol w="235903">
                  <a:extLst>
                    <a:ext uri="{9D8B030D-6E8A-4147-A177-3AD203B41FA5}">
                      <a16:colId xmlns:a16="http://schemas.microsoft.com/office/drawing/2014/main" val="20000"/>
                    </a:ext>
                  </a:extLst>
                </a:gridCol>
                <a:gridCol w="235903">
                  <a:extLst>
                    <a:ext uri="{9D8B030D-6E8A-4147-A177-3AD203B41FA5}">
                      <a16:colId xmlns:a16="http://schemas.microsoft.com/office/drawing/2014/main" val="20001"/>
                    </a:ext>
                  </a:extLst>
                </a:gridCol>
                <a:gridCol w="235903">
                  <a:extLst>
                    <a:ext uri="{9D8B030D-6E8A-4147-A177-3AD203B41FA5}">
                      <a16:colId xmlns:a16="http://schemas.microsoft.com/office/drawing/2014/main" val="20002"/>
                    </a:ext>
                  </a:extLst>
                </a:gridCol>
                <a:gridCol w="235903">
                  <a:extLst>
                    <a:ext uri="{9D8B030D-6E8A-4147-A177-3AD203B41FA5}">
                      <a16:colId xmlns:a16="http://schemas.microsoft.com/office/drawing/2014/main" val="20003"/>
                    </a:ext>
                  </a:extLst>
                </a:gridCol>
                <a:gridCol w="235903">
                  <a:extLst>
                    <a:ext uri="{9D8B030D-6E8A-4147-A177-3AD203B41FA5}">
                      <a16:colId xmlns:a16="http://schemas.microsoft.com/office/drawing/2014/main" val="20004"/>
                    </a:ext>
                  </a:extLst>
                </a:gridCol>
                <a:gridCol w="235903">
                  <a:extLst>
                    <a:ext uri="{9D8B030D-6E8A-4147-A177-3AD203B41FA5}">
                      <a16:colId xmlns:a16="http://schemas.microsoft.com/office/drawing/2014/main" val="20005"/>
                    </a:ext>
                  </a:extLst>
                </a:gridCol>
                <a:gridCol w="235903">
                  <a:extLst>
                    <a:ext uri="{9D8B030D-6E8A-4147-A177-3AD203B41FA5}">
                      <a16:colId xmlns:a16="http://schemas.microsoft.com/office/drawing/2014/main" val="20006"/>
                    </a:ext>
                  </a:extLst>
                </a:gridCol>
                <a:gridCol w="235903">
                  <a:extLst>
                    <a:ext uri="{9D8B030D-6E8A-4147-A177-3AD203B41FA5}">
                      <a16:colId xmlns:a16="http://schemas.microsoft.com/office/drawing/2014/main" val="20007"/>
                    </a:ext>
                  </a:extLst>
                </a:gridCol>
                <a:gridCol w="235903">
                  <a:extLst>
                    <a:ext uri="{9D8B030D-6E8A-4147-A177-3AD203B41FA5}">
                      <a16:colId xmlns:a16="http://schemas.microsoft.com/office/drawing/2014/main" val="20008"/>
                    </a:ext>
                  </a:extLst>
                </a:gridCol>
                <a:gridCol w="235903">
                  <a:extLst>
                    <a:ext uri="{9D8B030D-6E8A-4147-A177-3AD203B41FA5}">
                      <a16:colId xmlns:a16="http://schemas.microsoft.com/office/drawing/2014/main" val="20009"/>
                    </a:ext>
                  </a:extLst>
                </a:gridCol>
              </a:tblGrid>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4" name="Rectangle 13"/>
          <p:cNvSpPr/>
          <p:nvPr/>
        </p:nvSpPr>
        <p:spPr>
          <a:xfrm>
            <a:off x="1785938" y="682625"/>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Fractions to Decimals</a:t>
            </a:r>
          </a:p>
        </p:txBody>
      </p:sp>
      <p:pic>
        <p:nvPicPr>
          <p:cNvPr id="31871"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
          <p:cNvSpPr>
            <a:spLocks noRot="1" noChangeAspect="1" noMove="1" noResize="1" noEditPoints="1" noAdjustHandles="1" noChangeArrowheads="1" noChangeShapeType="1" noTextEdit="1"/>
          </p:cNvSpPr>
          <p:nvPr/>
        </p:nvSpPr>
        <p:spPr bwMode="auto">
          <a:xfrm>
            <a:off x="992152" y="1382621"/>
            <a:ext cx="7135813" cy="423962"/>
          </a:xfrm>
          <a:prstGeom prst="rect">
            <a:avLst/>
          </a:prstGeom>
          <a:blipFill rotWithShape="0">
            <a:blip r:embed="rId4"/>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31873" name="Group 2"/>
          <p:cNvGrpSpPr>
            <a:grpSpLocks/>
          </p:cNvGrpSpPr>
          <p:nvPr/>
        </p:nvGrpSpPr>
        <p:grpSpPr bwMode="auto">
          <a:xfrm>
            <a:off x="847725" y="2065338"/>
            <a:ext cx="7431088" cy="1335087"/>
            <a:chOff x="847725" y="2808659"/>
            <a:chExt cx="7431088" cy="1335088"/>
          </a:xfrm>
        </p:grpSpPr>
        <p:grpSp>
          <p:nvGrpSpPr>
            <p:cNvPr id="31883" name="Group 8"/>
            <p:cNvGrpSpPr>
              <a:grpSpLocks/>
            </p:cNvGrpSpPr>
            <p:nvPr/>
          </p:nvGrpSpPr>
          <p:grpSpPr bwMode="auto">
            <a:xfrm>
              <a:off x="847725" y="2808659"/>
              <a:ext cx="7431088" cy="1335088"/>
              <a:chOff x="848498" y="2254589"/>
              <a:chExt cx="7430530" cy="1335431"/>
            </a:xfrm>
          </p:grpSpPr>
          <p:sp>
            <p:nvSpPr>
              <p:cNvPr id="21" name="Rectangle 20"/>
              <p:cNvSpPr/>
              <p:nvPr/>
            </p:nvSpPr>
            <p:spPr>
              <a:xfrm>
                <a:off x="848498" y="2254589"/>
                <a:ext cx="7430530" cy="133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1886" name="Picture 2"/>
              <p:cNvPicPr>
                <a:picLocks noChangeAspect="1"/>
              </p:cNvPicPr>
              <p:nvPr/>
            </p:nvPicPr>
            <p:blipFill>
              <a:blip r:embed="rId5">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Oval 19"/>
            <p:cNvSpPr/>
            <p:nvPr/>
          </p:nvSpPr>
          <p:spPr>
            <a:xfrm>
              <a:off x="5219700" y="3584947"/>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23" name="Rectangle 1"/>
          <p:cNvSpPr>
            <a:spLocks noChangeArrowheads="1"/>
          </p:cNvSpPr>
          <p:nvPr/>
        </p:nvSpPr>
        <p:spPr bwMode="auto">
          <a:xfrm>
            <a:off x="4351338" y="2598738"/>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sp>
        <p:nvSpPr>
          <p:cNvPr id="25" name="Rectangle 1"/>
          <p:cNvSpPr>
            <a:spLocks noChangeArrowheads="1"/>
          </p:cNvSpPr>
          <p:nvPr/>
        </p:nvSpPr>
        <p:spPr bwMode="auto">
          <a:xfrm>
            <a:off x="6997700" y="2598738"/>
            <a:ext cx="777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4</a:t>
            </a:r>
          </a:p>
        </p:txBody>
      </p:sp>
      <p:sp>
        <p:nvSpPr>
          <p:cNvPr id="4" name="Oval 3"/>
          <p:cNvSpPr/>
          <p:nvPr/>
        </p:nvSpPr>
        <p:spPr>
          <a:xfrm>
            <a:off x="3268663"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Oval 15"/>
          <p:cNvSpPr/>
          <p:nvPr/>
        </p:nvSpPr>
        <p:spPr>
          <a:xfrm>
            <a:off x="3505200"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Oval 16"/>
          <p:cNvSpPr/>
          <p:nvPr/>
        </p:nvSpPr>
        <p:spPr>
          <a:xfrm>
            <a:off x="3741738" y="3495675"/>
            <a:ext cx="306387"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Oval 25"/>
          <p:cNvSpPr/>
          <p:nvPr/>
        </p:nvSpPr>
        <p:spPr>
          <a:xfrm>
            <a:off x="3976688"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ectangle 1"/>
          <p:cNvSpPr>
            <a:spLocks noChangeArrowheads="1"/>
          </p:cNvSpPr>
          <p:nvPr/>
        </p:nvSpPr>
        <p:spPr bwMode="auto">
          <a:xfrm>
            <a:off x="7224713" y="2598738"/>
            <a:ext cx="776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8</a:t>
            </a:r>
          </a:p>
        </p:txBody>
      </p:sp>
      <p:sp>
        <p:nvSpPr>
          <p:cNvPr id="2" name="Rectangle 1">
            <a:extLst>
              <a:ext uri="{FF2B5EF4-FFF2-40B4-BE49-F238E27FC236}">
                <a16:creationId xmlns:a16="http://schemas.microsoft.com/office/drawing/2014/main" id="{C36AA423-9AEF-C26A-C080-E0EEFF48DDE3}"/>
              </a:ext>
            </a:extLst>
          </p:cNvPr>
          <p:cNvSpPr/>
          <p:nvPr/>
        </p:nvSpPr>
        <p:spPr>
          <a:xfrm>
            <a:off x="5410767"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tenths</a:t>
            </a:r>
          </a:p>
        </p:txBody>
      </p:sp>
      <p:sp>
        <p:nvSpPr>
          <p:cNvPr id="3" name="Rectangle 2">
            <a:extLst>
              <a:ext uri="{FF2B5EF4-FFF2-40B4-BE49-F238E27FC236}">
                <a16:creationId xmlns:a16="http://schemas.microsoft.com/office/drawing/2014/main" id="{DE9C4CA1-EB8C-BF76-36BF-BBFFED4F51A2}"/>
              </a:ext>
            </a:extLst>
          </p:cNvPr>
          <p:cNvSpPr/>
          <p:nvPr/>
        </p:nvSpPr>
        <p:spPr>
          <a:xfrm>
            <a:off x="6838915" y="2179015"/>
            <a:ext cx="1289050"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hundredths</a:t>
            </a:r>
          </a:p>
        </p:txBody>
      </p:sp>
      <p:sp>
        <p:nvSpPr>
          <p:cNvPr id="5" name="Rectangle 4">
            <a:extLst>
              <a:ext uri="{FF2B5EF4-FFF2-40B4-BE49-F238E27FC236}">
                <a16:creationId xmlns:a16="http://schemas.microsoft.com/office/drawing/2014/main" id="{77191F1E-C39B-08EF-AF78-86033707EEB3}"/>
              </a:ext>
            </a:extLst>
          </p:cNvPr>
          <p:cNvSpPr/>
          <p:nvPr/>
        </p:nvSpPr>
        <p:spPr>
          <a:xfrm>
            <a:off x="3908387" y="2175046"/>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Ones</a:t>
            </a:r>
          </a:p>
        </p:txBody>
      </p:sp>
      <p:sp>
        <p:nvSpPr>
          <p:cNvPr id="6" name="Rectangle 5">
            <a:extLst>
              <a:ext uri="{FF2B5EF4-FFF2-40B4-BE49-F238E27FC236}">
                <a16:creationId xmlns:a16="http://schemas.microsoft.com/office/drawing/2014/main" id="{2B3055B2-58E5-3808-D5A9-A7865E257CB2}"/>
              </a:ext>
            </a:extLst>
          </p:cNvPr>
          <p:cNvSpPr/>
          <p:nvPr/>
        </p:nvSpPr>
        <p:spPr>
          <a:xfrm>
            <a:off x="2467542"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Tens</a:t>
            </a:r>
          </a:p>
        </p:txBody>
      </p:sp>
      <p:sp>
        <p:nvSpPr>
          <p:cNvPr id="7" name="Rectangle 6">
            <a:extLst>
              <a:ext uri="{FF2B5EF4-FFF2-40B4-BE49-F238E27FC236}">
                <a16:creationId xmlns:a16="http://schemas.microsoft.com/office/drawing/2014/main" id="{5819B1A3-A055-6EB7-7EFA-538F8B358E52}"/>
              </a:ext>
            </a:extLst>
          </p:cNvPr>
          <p:cNvSpPr/>
          <p:nvPr/>
        </p:nvSpPr>
        <p:spPr>
          <a:xfrm>
            <a:off x="998573"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path" presetSubtype="0" accel="50000" decel="50000" fill="hold" grpId="1" nodeType="clickEffect">
                                  <p:stCondLst>
                                    <p:cond delay="0"/>
                                  </p:stCondLst>
                                  <p:childTnLst>
                                    <p:animMotion origin="layout" path="M -2.5E-6 2.22222E-6 L -0.15104 2.22222E-6 " pathEditMode="relative" rAng="0" ptsTypes="AA">
                                      <p:cBhvr>
                                        <p:cTn id="17" dur="2000" fill="hold"/>
                                        <p:tgtEl>
                                          <p:spTgt spid="25"/>
                                        </p:tgtEl>
                                        <p:attrNameLst>
                                          <p:attrName>ppt_x</p:attrName>
                                          <p:attrName>ppt_y</p:attrName>
                                        </p:attrNameLst>
                                      </p:cBhvr>
                                      <p:rCtr x="-7552" y="0"/>
                                    </p:animMotion>
                                  </p:childTnLst>
                                </p:cTn>
                              </p:par>
                              <p:par>
                                <p:cTn id="18" presetID="42" presetClass="path" presetSubtype="0" accel="50000" decel="50000" fill="hold" grpId="1" nodeType="withEffect">
                                  <p:stCondLst>
                                    <p:cond delay="0"/>
                                  </p:stCondLst>
                                  <p:childTnLst>
                                    <p:animMotion origin="layout" path="M 4.72222E-6 2.22222E-6 L -0.01268 -0.00047 " pathEditMode="relative" rAng="0" ptsTypes="AA">
                                      <p:cBhvr>
                                        <p:cTn id="19" dur="2000" fill="hold"/>
                                        <p:tgtEl>
                                          <p:spTgt spid="32"/>
                                        </p:tgtEl>
                                        <p:attrNameLst>
                                          <p:attrName>ppt_x</p:attrName>
                                          <p:attrName>ppt_y</p:attrName>
                                        </p:attrNameLst>
                                      </p:cBhvr>
                                      <p:rCtr x="-642" y="-23"/>
                                    </p:animMotion>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5" grpId="1"/>
      <p:bldP spid="4" grpId="0" animBg="1"/>
      <p:bldP spid="16" grpId="0" animBg="1"/>
      <p:bldP spid="17" grpId="0" animBg="1"/>
      <p:bldP spid="26" grpId="0" animBg="1"/>
      <p:bldP spid="32" grpId="0"/>
      <p:bldP spid="32"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558800" y="1898650"/>
            <a:ext cx="7856538" cy="4211638"/>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 </a:t>
            </a:r>
          </a:p>
        </p:txBody>
      </p:sp>
      <p:graphicFrame>
        <p:nvGraphicFramePr>
          <p:cNvPr id="9" name="Table 8"/>
          <p:cNvGraphicFramePr>
            <a:graphicFrameLocks noGrp="1"/>
          </p:cNvGraphicFramePr>
          <p:nvPr/>
        </p:nvGraphicFramePr>
        <p:xfrm>
          <a:off x="3308350" y="3576638"/>
          <a:ext cx="2359030" cy="2359030"/>
        </p:xfrm>
        <a:graphic>
          <a:graphicData uri="http://schemas.openxmlformats.org/drawingml/2006/table">
            <a:tbl>
              <a:tblPr firstRow="1" bandRow="1">
                <a:tableStyleId>{5C22544A-7EE6-4342-B048-85BDC9FD1C3A}</a:tableStyleId>
              </a:tblPr>
              <a:tblGrid>
                <a:gridCol w="235903">
                  <a:extLst>
                    <a:ext uri="{9D8B030D-6E8A-4147-A177-3AD203B41FA5}">
                      <a16:colId xmlns:a16="http://schemas.microsoft.com/office/drawing/2014/main" val="20000"/>
                    </a:ext>
                  </a:extLst>
                </a:gridCol>
                <a:gridCol w="235903">
                  <a:extLst>
                    <a:ext uri="{9D8B030D-6E8A-4147-A177-3AD203B41FA5}">
                      <a16:colId xmlns:a16="http://schemas.microsoft.com/office/drawing/2014/main" val="20001"/>
                    </a:ext>
                  </a:extLst>
                </a:gridCol>
                <a:gridCol w="235903">
                  <a:extLst>
                    <a:ext uri="{9D8B030D-6E8A-4147-A177-3AD203B41FA5}">
                      <a16:colId xmlns:a16="http://schemas.microsoft.com/office/drawing/2014/main" val="20002"/>
                    </a:ext>
                  </a:extLst>
                </a:gridCol>
                <a:gridCol w="235903">
                  <a:extLst>
                    <a:ext uri="{9D8B030D-6E8A-4147-A177-3AD203B41FA5}">
                      <a16:colId xmlns:a16="http://schemas.microsoft.com/office/drawing/2014/main" val="20003"/>
                    </a:ext>
                  </a:extLst>
                </a:gridCol>
                <a:gridCol w="235903">
                  <a:extLst>
                    <a:ext uri="{9D8B030D-6E8A-4147-A177-3AD203B41FA5}">
                      <a16:colId xmlns:a16="http://schemas.microsoft.com/office/drawing/2014/main" val="20004"/>
                    </a:ext>
                  </a:extLst>
                </a:gridCol>
                <a:gridCol w="235903">
                  <a:extLst>
                    <a:ext uri="{9D8B030D-6E8A-4147-A177-3AD203B41FA5}">
                      <a16:colId xmlns:a16="http://schemas.microsoft.com/office/drawing/2014/main" val="20005"/>
                    </a:ext>
                  </a:extLst>
                </a:gridCol>
                <a:gridCol w="235903">
                  <a:extLst>
                    <a:ext uri="{9D8B030D-6E8A-4147-A177-3AD203B41FA5}">
                      <a16:colId xmlns:a16="http://schemas.microsoft.com/office/drawing/2014/main" val="20006"/>
                    </a:ext>
                  </a:extLst>
                </a:gridCol>
                <a:gridCol w="235903">
                  <a:extLst>
                    <a:ext uri="{9D8B030D-6E8A-4147-A177-3AD203B41FA5}">
                      <a16:colId xmlns:a16="http://schemas.microsoft.com/office/drawing/2014/main" val="20007"/>
                    </a:ext>
                  </a:extLst>
                </a:gridCol>
                <a:gridCol w="235903">
                  <a:extLst>
                    <a:ext uri="{9D8B030D-6E8A-4147-A177-3AD203B41FA5}">
                      <a16:colId xmlns:a16="http://schemas.microsoft.com/office/drawing/2014/main" val="20008"/>
                    </a:ext>
                  </a:extLst>
                </a:gridCol>
                <a:gridCol w="235903">
                  <a:extLst>
                    <a:ext uri="{9D8B030D-6E8A-4147-A177-3AD203B41FA5}">
                      <a16:colId xmlns:a16="http://schemas.microsoft.com/office/drawing/2014/main" val="20009"/>
                    </a:ext>
                  </a:extLst>
                </a:gridCol>
              </a:tblGrid>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4" name="Rectangle 13"/>
          <p:cNvSpPr/>
          <p:nvPr/>
        </p:nvSpPr>
        <p:spPr>
          <a:xfrm>
            <a:off x="1785938" y="682625"/>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Fractions to Decimals</a:t>
            </a:r>
          </a:p>
        </p:txBody>
      </p:sp>
      <p:pic>
        <p:nvPicPr>
          <p:cNvPr id="32895"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
          <p:cNvSpPr>
            <a:spLocks noRot="1" noChangeAspect="1" noMove="1" noResize="1" noEditPoints="1" noAdjustHandles="1" noChangeArrowheads="1" noChangeShapeType="1" noTextEdit="1"/>
          </p:cNvSpPr>
          <p:nvPr/>
        </p:nvSpPr>
        <p:spPr bwMode="auto">
          <a:xfrm>
            <a:off x="992152" y="1382621"/>
            <a:ext cx="7135813" cy="423962"/>
          </a:xfrm>
          <a:prstGeom prst="rect">
            <a:avLst/>
          </a:prstGeom>
          <a:blipFill rotWithShape="0">
            <a:blip r:embed="rId4"/>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32897" name="Group 2"/>
          <p:cNvGrpSpPr>
            <a:grpSpLocks/>
          </p:cNvGrpSpPr>
          <p:nvPr/>
        </p:nvGrpSpPr>
        <p:grpSpPr bwMode="auto">
          <a:xfrm>
            <a:off x="847725" y="2065338"/>
            <a:ext cx="7431088" cy="1335087"/>
            <a:chOff x="847725" y="2808659"/>
            <a:chExt cx="7431088" cy="1335088"/>
          </a:xfrm>
        </p:grpSpPr>
        <p:grpSp>
          <p:nvGrpSpPr>
            <p:cNvPr id="32910" name="Group 8"/>
            <p:cNvGrpSpPr>
              <a:grpSpLocks/>
            </p:cNvGrpSpPr>
            <p:nvPr/>
          </p:nvGrpSpPr>
          <p:grpSpPr bwMode="auto">
            <a:xfrm>
              <a:off x="847725" y="2808659"/>
              <a:ext cx="7431088" cy="1335088"/>
              <a:chOff x="848498" y="2254589"/>
              <a:chExt cx="7430530" cy="1335431"/>
            </a:xfrm>
          </p:grpSpPr>
          <p:sp>
            <p:nvSpPr>
              <p:cNvPr id="21" name="Rectangle 20"/>
              <p:cNvSpPr/>
              <p:nvPr/>
            </p:nvSpPr>
            <p:spPr>
              <a:xfrm>
                <a:off x="848498" y="2254589"/>
                <a:ext cx="7430530" cy="133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2913" name="Picture 2"/>
              <p:cNvPicPr>
                <a:picLocks noChangeAspect="1"/>
              </p:cNvPicPr>
              <p:nvPr/>
            </p:nvPicPr>
            <p:blipFill>
              <a:blip r:embed="rId5">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Oval 19"/>
            <p:cNvSpPr/>
            <p:nvPr/>
          </p:nvSpPr>
          <p:spPr>
            <a:xfrm>
              <a:off x="5219700" y="3584947"/>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23" name="Rectangle 1"/>
          <p:cNvSpPr>
            <a:spLocks noChangeArrowheads="1"/>
          </p:cNvSpPr>
          <p:nvPr/>
        </p:nvSpPr>
        <p:spPr bwMode="auto">
          <a:xfrm>
            <a:off x="4351338" y="2598738"/>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sp>
        <p:nvSpPr>
          <p:cNvPr id="25" name="Rectangle 1"/>
          <p:cNvSpPr>
            <a:spLocks noChangeArrowheads="1"/>
          </p:cNvSpPr>
          <p:nvPr/>
        </p:nvSpPr>
        <p:spPr bwMode="auto">
          <a:xfrm>
            <a:off x="6997700" y="2598738"/>
            <a:ext cx="777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7</a:t>
            </a:r>
          </a:p>
        </p:txBody>
      </p:sp>
      <p:sp>
        <p:nvSpPr>
          <p:cNvPr id="4" name="Oval 3"/>
          <p:cNvSpPr/>
          <p:nvPr/>
        </p:nvSpPr>
        <p:spPr>
          <a:xfrm>
            <a:off x="3268663"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Oval 15"/>
          <p:cNvSpPr/>
          <p:nvPr/>
        </p:nvSpPr>
        <p:spPr>
          <a:xfrm>
            <a:off x="3505200"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Oval 16"/>
          <p:cNvSpPr/>
          <p:nvPr/>
        </p:nvSpPr>
        <p:spPr>
          <a:xfrm>
            <a:off x="3741738" y="3495675"/>
            <a:ext cx="306387"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Oval 25"/>
          <p:cNvSpPr/>
          <p:nvPr/>
        </p:nvSpPr>
        <p:spPr>
          <a:xfrm>
            <a:off x="3976688"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Oval 26"/>
          <p:cNvSpPr/>
          <p:nvPr/>
        </p:nvSpPr>
        <p:spPr>
          <a:xfrm>
            <a:off x="4213225" y="3479800"/>
            <a:ext cx="307975" cy="2549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Oval 27"/>
          <p:cNvSpPr/>
          <p:nvPr/>
        </p:nvSpPr>
        <p:spPr>
          <a:xfrm>
            <a:off x="4449763" y="3479800"/>
            <a:ext cx="307975" cy="2549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Oval 28"/>
          <p:cNvSpPr/>
          <p:nvPr/>
        </p:nvSpPr>
        <p:spPr>
          <a:xfrm>
            <a:off x="4686300" y="3479800"/>
            <a:ext cx="306388" cy="2549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ectangle 1"/>
          <p:cNvSpPr>
            <a:spLocks noChangeArrowheads="1"/>
          </p:cNvSpPr>
          <p:nvPr/>
        </p:nvSpPr>
        <p:spPr bwMode="auto">
          <a:xfrm>
            <a:off x="7224713" y="2598738"/>
            <a:ext cx="776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2</a:t>
            </a:r>
          </a:p>
        </p:txBody>
      </p:sp>
      <p:sp>
        <p:nvSpPr>
          <p:cNvPr id="2" name="Rectangle 1">
            <a:extLst>
              <a:ext uri="{FF2B5EF4-FFF2-40B4-BE49-F238E27FC236}">
                <a16:creationId xmlns:a16="http://schemas.microsoft.com/office/drawing/2014/main" id="{FA7C1188-F346-D2D3-3F92-056AB6714AA6}"/>
              </a:ext>
            </a:extLst>
          </p:cNvPr>
          <p:cNvSpPr/>
          <p:nvPr/>
        </p:nvSpPr>
        <p:spPr>
          <a:xfrm>
            <a:off x="5410767"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tenths</a:t>
            </a:r>
          </a:p>
        </p:txBody>
      </p:sp>
      <p:sp>
        <p:nvSpPr>
          <p:cNvPr id="3" name="Rectangle 2">
            <a:extLst>
              <a:ext uri="{FF2B5EF4-FFF2-40B4-BE49-F238E27FC236}">
                <a16:creationId xmlns:a16="http://schemas.microsoft.com/office/drawing/2014/main" id="{631B4A1B-6BC4-C9C3-6FB4-397D2BA227AD}"/>
              </a:ext>
            </a:extLst>
          </p:cNvPr>
          <p:cNvSpPr/>
          <p:nvPr/>
        </p:nvSpPr>
        <p:spPr>
          <a:xfrm>
            <a:off x="6838915" y="2179015"/>
            <a:ext cx="1289050"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hundredths</a:t>
            </a:r>
          </a:p>
        </p:txBody>
      </p:sp>
      <p:sp>
        <p:nvSpPr>
          <p:cNvPr id="5" name="Rectangle 4">
            <a:extLst>
              <a:ext uri="{FF2B5EF4-FFF2-40B4-BE49-F238E27FC236}">
                <a16:creationId xmlns:a16="http://schemas.microsoft.com/office/drawing/2014/main" id="{E6F69B8B-3FC0-F94F-D125-9DE220342B44}"/>
              </a:ext>
            </a:extLst>
          </p:cNvPr>
          <p:cNvSpPr/>
          <p:nvPr/>
        </p:nvSpPr>
        <p:spPr>
          <a:xfrm>
            <a:off x="3908387" y="2175046"/>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Ones</a:t>
            </a:r>
          </a:p>
        </p:txBody>
      </p:sp>
      <p:sp>
        <p:nvSpPr>
          <p:cNvPr id="6" name="Rectangle 5">
            <a:extLst>
              <a:ext uri="{FF2B5EF4-FFF2-40B4-BE49-F238E27FC236}">
                <a16:creationId xmlns:a16="http://schemas.microsoft.com/office/drawing/2014/main" id="{61F10215-0FD2-D632-7149-82939A216125}"/>
              </a:ext>
            </a:extLst>
          </p:cNvPr>
          <p:cNvSpPr/>
          <p:nvPr/>
        </p:nvSpPr>
        <p:spPr>
          <a:xfrm>
            <a:off x="2467542"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Tens</a:t>
            </a:r>
          </a:p>
        </p:txBody>
      </p:sp>
      <p:sp>
        <p:nvSpPr>
          <p:cNvPr id="7" name="Rectangle 6">
            <a:extLst>
              <a:ext uri="{FF2B5EF4-FFF2-40B4-BE49-F238E27FC236}">
                <a16:creationId xmlns:a16="http://schemas.microsoft.com/office/drawing/2014/main" id="{2BFBC1D1-F781-8D65-3786-33AC12191432}"/>
              </a:ext>
            </a:extLst>
          </p:cNvPr>
          <p:cNvSpPr/>
          <p:nvPr/>
        </p:nvSpPr>
        <p:spPr>
          <a:xfrm>
            <a:off x="998573"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path" presetSubtype="0" accel="50000" decel="50000" fill="hold" grpId="1" nodeType="clickEffect">
                                  <p:stCondLst>
                                    <p:cond delay="0"/>
                                  </p:stCondLst>
                                  <p:childTnLst>
                                    <p:animMotion origin="layout" path="M -2.5E-6 2.22222E-6 L -0.15104 2.22222E-6 " pathEditMode="relative" rAng="0" ptsTypes="AA">
                                      <p:cBhvr>
                                        <p:cTn id="17" dur="2000" fill="hold"/>
                                        <p:tgtEl>
                                          <p:spTgt spid="25"/>
                                        </p:tgtEl>
                                        <p:attrNameLst>
                                          <p:attrName>ppt_x</p:attrName>
                                          <p:attrName>ppt_y</p:attrName>
                                        </p:attrNameLst>
                                      </p:cBhvr>
                                      <p:rCtr x="-7552" y="0"/>
                                    </p:animMotion>
                                  </p:childTnLst>
                                </p:cTn>
                              </p:par>
                              <p:par>
                                <p:cTn id="18" presetID="42" presetClass="path" presetSubtype="0" accel="50000" decel="50000" fill="hold" grpId="1" nodeType="withEffect">
                                  <p:stCondLst>
                                    <p:cond delay="0"/>
                                  </p:stCondLst>
                                  <p:childTnLst>
                                    <p:animMotion origin="layout" path="M 4.72222E-6 2.22222E-6 L -0.01268 -0.00047 " pathEditMode="relative" rAng="0" ptsTypes="AA">
                                      <p:cBhvr>
                                        <p:cTn id="19" dur="2000" fill="hold"/>
                                        <p:tgtEl>
                                          <p:spTgt spid="32"/>
                                        </p:tgtEl>
                                        <p:attrNameLst>
                                          <p:attrName>ppt_x</p:attrName>
                                          <p:attrName>ppt_y</p:attrName>
                                        </p:attrNameLst>
                                      </p:cBhvr>
                                      <p:rCtr x="-642" y="-23"/>
                                    </p:animMotion>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5" grpId="1"/>
      <p:bldP spid="4" grpId="0" animBg="1"/>
      <p:bldP spid="16" grpId="0" animBg="1"/>
      <p:bldP spid="17" grpId="0" animBg="1"/>
      <p:bldP spid="26" grpId="0" animBg="1"/>
      <p:bldP spid="27" grpId="0" animBg="1"/>
      <p:bldP spid="28" grpId="0" animBg="1"/>
      <p:bldP spid="29" grpId="0" animBg="1"/>
      <p:bldP spid="32" grpId="0"/>
      <p:bldP spid="32"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558800" y="1898650"/>
            <a:ext cx="7856538" cy="4211638"/>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 </a:t>
            </a:r>
          </a:p>
        </p:txBody>
      </p:sp>
      <p:graphicFrame>
        <p:nvGraphicFramePr>
          <p:cNvPr id="9" name="Table 8"/>
          <p:cNvGraphicFramePr>
            <a:graphicFrameLocks noGrp="1"/>
          </p:cNvGraphicFramePr>
          <p:nvPr/>
        </p:nvGraphicFramePr>
        <p:xfrm>
          <a:off x="3308350" y="3576638"/>
          <a:ext cx="2359030" cy="2359030"/>
        </p:xfrm>
        <a:graphic>
          <a:graphicData uri="http://schemas.openxmlformats.org/drawingml/2006/table">
            <a:tbl>
              <a:tblPr firstRow="1" bandRow="1">
                <a:tableStyleId>{5C22544A-7EE6-4342-B048-85BDC9FD1C3A}</a:tableStyleId>
              </a:tblPr>
              <a:tblGrid>
                <a:gridCol w="235903">
                  <a:extLst>
                    <a:ext uri="{9D8B030D-6E8A-4147-A177-3AD203B41FA5}">
                      <a16:colId xmlns:a16="http://schemas.microsoft.com/office/drawing/2014/main" val="20000"/>
                    </a:ext>
                  </a:extLst>
                </a:gridCol>
                <a:gridCol w="235903">
                  <a:extLst>
                    <a:ext uri="{9D8B030D-6E8A-4147-A177-3AD203B41FA5}">
                      <a16:colId xmlns:a16="http://schemas.microsoft.com/office/drawing/2014/main" val="20001"/>
                    </a:ext>
                  </a:extLst>
                </a:gridCol>
                <a:gridCol w="235903">
                  <a:extLst>
                    <a:ext uri="{9D8B030D-6E8A-4147-A177-3AD203B41FA5}">
                      <a16:colId xmlns:a16="http://schemas.microsoft.com/office/drawing/2014/main" val="20002"/>
                    </a:ext>
                  </a:extLst>
                </a:gridCol>
                <a:gridCol w="235903">
                  <a:extLst>
                    <a:ext uri="{9D8B030D-6E8A-4147-A177-3AD203B41FA5}">
                      <a16:colId xmlns:a16="http://schemas.microsoft.com/office/drawing/2014/main" val="20003"/>
                    </a:ext>
                  </a:extLst>
                </a:gridCol>
                <a:gridCol w="235903">
                  <a:extLst>
                    <a:ext uri="{9D8B030D-6E8A-4147-A177-3AD203B41FA5}">
                      <a16:colId xmlns:a16="http://schemas.microsoft.com/office/drawing/2014/main" val="20004"/>
                    </a:ext>
                  </a:extLst>
                </a:gridCol>
                <a:gridCol w="235903">
                  <a:extLst>
                    <a:ext uri="{9D8B030D-6E8A-4147-A177-3AD203B41FA5}">
                      <a16:colId xmlns:a16="http://schemas.microsoft.com/office/drawing/2014/main" val="20005"/>
                    </a:ext>
                  </a:extLst>
                </a:gridCol>
                <a:gridCol w="235903">
                  <a:extLst>
                    <a:ext uri="{9D8B030D-6E8A-4147-A177-3AD203B41FA5}">
                      <a16:colId xmlns:a16="http://schemas.microsoft.com/office/drawing/2014/main" val="20006"/>
                    </a:ext>
                  </a:extLst>
                </a:gridCol>
                <a:gridCol w="235903">
                  <a:extLst>
                    <a:ext uri="{9D8B030D-6E8A-4147-A177-3AD203B41FA5}">
                      <a16:colId xmlns:a16="http://schemas.microsoft.com/office/drawing/2014/main" val="20007"/>
                    </a:ext>
                  </a:extLst>
                </a:gridCol>
                <a:gridCol w="235903">
                  <a:extLst>
                    <a:ext uri="{9D8B030D-6E8A-4147-A177-3AD203B41FA5}">
                      <a16:colId xmlns:a16="http://schemas.microsoft.com/office/drawing/2014/main" val="20008"/>
                    </a:ext>
                  </a:extLst>
                </a:gridCol>
                <a:gridCol w="235903">
                  <a:extLst>
                    <a:ext uri="{9D8B030D-6E8A-4147-A177-3AD203B41FA5}">
                      <a16:colId xmlns:a16="http://schemas.microsoft.com/office/drawing/2014/main" val="20009"/>
                    </a:ext>
                  </a:extLst>
                </a:gridCol>
              </a:tblGrid>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extLst>
                  <a:ext uri="{0D108BD9-81ED-4DB2-BD59-A6C34878D82A}">
                    <a16:rowId xmlns:a16="http://schemas.microsoft.com/office/drawing/2014/main" val="10000"/>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5903">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000" dirty="0"/>
                    </a:p>
                  </a:txBody>
                  <a:tcPr marL="49933" marR="49933" marT="24967" marB="249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4" name="Rectangle 13"/>
          <p:cNvSpPr/>
          <p:nvPr/>
        </p:nvSpPr>
        <p:spPr>
          <a:xfrm>
            <a:off x="1785938" y="682625"/>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Fractions to Decimals</a:t>
            </a:r>
          </a:p>
        </p:txBody>
      </p:sp>
      <p:pic>
        <p:nvPicPr>
          <p:cNvPr id="33919" name="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
          <p:cNvSpPr>
            <a:spLocks noRot="1" noChangeAspect="1" noMove="1" noResize="1" noEditPoints="1" noAdjustHandles="1" noChangeArrowheads="1" noChangeShapeType="1" noTextEdit="1"/>
          </p:cNvSpPr>
          <p:nvPr/>
        </p:nvSpPr>
        <p:spPr bwMode="auto">
          <a:xfrm>
            <a:off x="992152" y="1382621"/>
            <a:ext cx="7135813" cy="423962"/>
          </a:xfrm>
          <a:prstGeom prst="rect">
            <a:avLst/>
          </a:prstGeom>
          <a:blipFill rotWithShape="0">
            <a:blip r:embed="rId4"/>
            <a:stretch>
              <a:fillRect t="-11594" b="-173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33921" name="Group 2"/>
          <p:cNvGrpSpPr>
            <a:grpSpLocks/>
          </p:cNvGrpSpPr>
          <p:nvPr/>
        </p:nvGrpSpPr>
        <p:grpSpPr bwMode="auto">
          <a:xfrm>
            <a:off x="847725" y="2065338"/>
            <a:ext cx="7431088" cy="1335087"/>
            <a:chOff x="847725" y="2808659"/>
            <a:chExt cx="7431088" cy="1335088"/>
          </a:xfrm>
        </p:grpSpPr>
        <p:grpSp>
          <p:nvGrpSpPr>
            <p:cNvPr id="33936" name="Group 8"/>
            <p:cNvGrpSpPr>
              <a:grpSpLocks/>
            </p:cNvGrpSpPr>
            <p:nvPr/>
          </p:nvGrpSpPr>
          <p:grpSpPr bwMode="auto">
            <a:xfrm>
              <a:off x="847725" y="2808659"/>
              <a:ext cx="7431088" cy="1335088"/>
              <a:chOff x="848498" y="2254589"/>
              <a:chExt cx="7430530" cy="1335431"/>
            </a:xfrm>
          </p:grpSpPr>
          <p:sp>
            <p:nvSpPr>
              <p:cNvPr id="21" name="Rectangle 20"/>
              <p:cNvSpPr/>
              <p:nvPr/>
            </p:nvSpPr>
            <p:spPr>
              <a:xfrm>
                <a:off x="848498" y="2254589"/>
                <a:ext cx="7430530" cy="133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3939" name="Picture 2"/>
              <p:cNvPicPr>
                <a:picLocks noChangeAspect="1"/>
              </p:cNvPicPr>
              <p:nvPr/>
            </p:nvPicPr>
            <p:blipFill>
              <a:blip r:embed="rId5">
                <a:extLst>
                  <a:ext uri="{28A0092B-C50C-407E-A947-70E740481C1C}">
                    <a14:useLocalDpi xmlns:a14="http://schemas.microsoft.com/office/drawing/2010/main" val="0"/>
                  </a:ext>
                </a:extLst>
              </a:blip>
              <a:srcRect l="2342" t="11867" r="2342" b="64049"/>
              <a:stretch>
                <a:fillRect/>
              </a:stretch>
            </p:blipFill>
            <p:spPr bwMode="auto">
              <a:xfrm>
                <a:off x="864973" y="2254589"/>
                <a:ext cx="7397578" cy="1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Oval 19"/>
            <p:cNvSpPr/>
            <p:nvPr/>
          </p:nvSpPr>
          <p:spPr>
            <a:xfrm>
              <a:off x="5219700" y="3584947"/>
              <a:ext cx="147638" cy="149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GB" sz="2800" b="1" dirty="0"/>
            </a:p>
          </p:txBody>
        </p:sp>
      </p:grpSp>
      <p:sp>
        <p:nvSpPr>
          <p:cNvPr id="23" name="Rectangle 1"/>
          <p:cNvSpPr>
            <a:spLocks noChangeArrowheads="1"/>
          </p:cNvSpPr>
          <p:nvPr/>
        </p:nvSpPr>
        <p:spPr bwMode="auto">
          <a:xfrm>
            <a:off x="4351338" y="2598738"/>
            <a:ext cx="44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0</a:t>
            </a:r>
          </a:p>
        </p:txBody>
      </p:sp>
      <p:sp>
        <p:nvSpPr>
          <p:cNvPr id="25" name="Rectangle 1"/>
          <p:cNvSpPr>
            <a:spLocks noChangeArrowheads="1"/>
          </p:cNvSpPr>
          <p:nvPr/>
        </p:nvSpPr>
        <p:spPr bwMode="auto">
          <a:xfrm>
            <a:off x="6997700" y="2598738"/>
            <a:ext cx="777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9</a:t>
            </a:r>
          </a:p>
        </p:txBody>
      </p:sp>
      <p:sp>
        <p:nvSpPr>
          <p:cNvPr id="4" name="Oval 3"/>
          <p:cNvSpPr/>
          <p:nvPr/>
        </p:nvSpPr>
        <p:spPr>
          <a:xfrm>
            <a:off x="3268663"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Oval 15"/>
          <p:cNvSpPr/>
          <p:nvPr/>
        </p:nvSpPr>
        <p:spPr>
          <a:xfrm>
            <a:off x="3505200"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Oval 16"/>
          <p:cNvSpPr/>
          <p:nvPr/>
        </p:nvSpPr>
        <p:spPr>
          <a:xfrm>
            <a:off x="3741738" y="3495675"/>
            <a:ext cx="306387"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Oval 25"/>
          <p:cNvSpPr/>
          <p:nvPr/>
        </p:nvSpPr>
        <p:spPr>
          <a:xfrm>
            <a:off x="3976688" y="3495675"/>
            <a:ext cx="307975" cy="25177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Oval 26"/>
          <p:cNvSpPr/>
          <p:nvPr/>
        </p:nvSpPr>
        <p:spPr>
          <a:xfrm>
            <a:off x="4213225" y="3479800"/>
            <a:ext cx="307975" cy="2549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Oval 27"/>
          <p:cNvSpPr/>
          <p:nvPr/>
        </p:nvSpPr>
        <p:spPr>
          <a:xfrm>
            <a:off x="4449763" y="3479800"/>
            <a:ext cx="307975" cy="2549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Oval 28"/>
          <p:cNvSpPr/>
          <p:nvPr/>
        </p:nvSpPr>
        <p:spPr>
          <a:xfrm>
            <a:off x="4686300" y="3479800"/>
            <a:ext cx="306388" cy="2549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Oval 29"/>
          <p:cNvSpPr/>
          <p:nvPr/>
        </p:nvSpPr>
        <p:spPr>
          <a:xfrm>
            <a:off x="4921250" y="3479800"/>
            <a:ext cx="307975" cy="2549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Oval 30"/>
          <p:cNvSpPr/>
          <p:nvPr/>
        </p:nvSpPr>
        <p:spPr>
          <a:xfrm>
            <a:off x="5157788" y="3479800"/>
            <a:ext cx="307975" cy="25495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ectangle 1"/>
          <p:cNvSpPr>
            <a:spLocks noChangeArrowheads="1"/>
          </p:cNvSpPr>
          <p:nvPr/>
        </p:nvSpPr>
        <p:spPr bwMode="auto">
          <a:xfrm>
            <a:off x="7224713" y="2598738"/>
            <a:ext cx="776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3200" b="1">
                <a:solidFill>
                  <a:schemeClr val="tx1"/>
                </a:solidFill>
              </a:rPr>
              <a:t>1</a:t>
            </a:r>
          </a:p>
        </p:txBody>
      </p:sp>
      <p:sp>
        <p:nvSpPr>
          <p:cNvPr id="2" name="Rectangle 1">
            <a:extLst>
              <a:ext uri="{FF2B5EF4-FFF2-40B4-BE49-F238E27FC236}">
                <a16:creationId xmlns:a16="http://schemas.microsoft.com/office/drawing/2014/main" id="{8AB16D74-5AD1-A62F-E90E-A72F18D9F2CD}"/>
              </a:ext>
            </a:extLst>
          </p:cNvPr>
          <p:cNvSpPr/>
          <p:nvPr/>
        </p:nvSpPr>
        <p:spPr>
          <a:xfrm>
            <a:off x="5410767"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tenths</a:t>
            </a:r>
          </a:p>
        </p:txBody>
      </p:sp>
      <p:sp>
        <p:nvSpPr>
          <p:cNvPr id="3" name="Rectangle 2">
            <a:extLst>
              <a:ext uri="{FF2B5EF4-FFF2-40B4-BE49-F238E27FC236}">
                <a16:creationId xmlns:a16="http://schemas.microsoft.com/office/drawing/2014/main" id="{D69AFEED-DF0A-43FE-5492-C9DA75C46889}"/>
              </a:ext>
            </a:extLst>
          </p:cNvPr>
          <p:cNvSpPr/>
          <p:nvPr/>
        </p:nvSpPr>
        <p:spPr>
          <a:xfrm>
            <a:off x="6838915" y="2179015"/>
            <a:ext cx="1289050"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hundredths</a:t>
            </a:r>
          </a:p>
        </p:txBody>
      </p:sp>
      <p:sp>
        <p:nvSpPr>
          <p:cNvPr id="5" name="Rectangle 4">
            <a:extLst>
              <a:ext uri="{FF2B5EF4-FFF2-40B4-BE49-F238E27FC236}">
                <a16:creationId xmlns:a16="http://schemas.microsoft.com/office/drawing/2014/main" id="{2F103B8C-C227-07D7-3F6E-73EA95375316}"/>
              </a:ext>
            </a:extLst>
          </p:cNvPr>
          <p:cNvSpPr/>
          <p:nvPr/>
        </p:nvSpPr>
        <p:spPr>
          <a:xfrm>
            <a:off x="3908387" y="2175046"/>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Ones</a:t>
            </a:r>
          </a:p>
        </p:txBody>
      </p:sp>
      <p:sp>
        <p:nvSpPr>
          <p:cNvPr id="6" name="Rectangle 5">
            <a:extLst>
              <a:ext uri="{FF2B5EF4-FFF2-40B4-BE49-F238E27FC236}">
                <a16:creationId xmlns:a16="http://schemas.microsoft.com/office/drawing/2014/main" id="{10FB4047-EF27-768D-4822-F8A1F0A7BD37}"/>
              </a:ext>
            </a:extLst>
          </p:cNvPr>
          <p:cNvSpPr/>
          <p:nvPr/>
        </p:nvSpPr>
        <p:spPr>
          <a:xfrm>
            <a:off x="2467542"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Tens</a:t>
            </a:r>
          </a:p>
        </p:txBody>
      </p:sp>
      <p:sp>
        <p:nvSpPr>
          <p:cNvPr id="7" name="Rectangle 6">
            <a:extLst>
              <a:ext uri="{FF2B5EF4-FFF2-40B4-BE49-F238E27FC236}">
                <a16:creationId xmlns:a16="http://schemas.microsoft.com/office/drawing/2014/main" id="{8DDD1F2E-3949-2C13-3B1E-CB69536896E8}"/>
              </a:ext>
            </a:extLst>
          </p:cNvPr>
          <p:cNvSpPr/>
          <p:nvPr/>
        </p:nvSpPr>
        <p:spPr>
          <a:xfrm>
            <a:off x="998573" y="2179015"/>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path" presetSubtype="0" accel="50000" decel="50000" fill="hold" grpId="1" nodeType="clickEffect">
                                  <p:stCondLst>
                                    <p:cond delay="0"/>
                                  </p:stCondLst>
                                  <p:childTnLst>
                                    <p:animMotion origin="layout" path="M -2.5E-6 2.22222E-6 L -0.15104 2.22222E-6 " pathEditMode="relative" rAng="0" ptsTypes="AA">
                                      <p:cBhvr>
                                        <p:cTn id="17" dur="2000" fill="hold"/>
                                        <p:tgtEl>
                                          <p:spTgt spid="25"/>
                                        </p:tgtEl>
                                        <p:attrNameLst>
                                          <p:attrName>ppt_x</p:attrName>
                                          <p:attrName>ppt_y</p:attrName>
                                        </p:attrNameLst>
                                      </p:cBhvr>
                                      <p:rCtr x="-7552" y="0"/>
                                    </p:animMotion>
                                  </p:childTnLst>
                                </p:cTn>
                              </p:par>
                              <p:par>
                                <p:cTn id="18" presetID="42" presetClass="path" presetSubtype="0" accel="50000" decel="50000" fill="hold" grpId="1" nodeType="withEffect">
                                  <p:stCondLst>
                                    <p:cond delay="0"/>
                                  </p:stCondLst>
                                  <p:childTnLst>
                                    <p:animMotion origin="layout" path="M 4.72222E-6 2.22222E-6 L -0.01268 -0.00047 " pathEditMode="relative" rAng="0" ptsTypes="AA">
                                      <p:cBhvr>
                                        <p:cTn id="19" dur="2000" fill="hold"/>
                                        <p:tgtEl>
                                          <p:spTgt spid="32"/>
                                        </p:tgtEl>
                                        <p:attrNameLst>
                                          <p:attrName>ppt_x</p:attrName>
                                          <p:attrName>ppt_y</p:attrName>
                                        </p:attrNameLst>
                                      </p:cBhvr>
                                      <p:rCtr x="-642" y="-23"/>
                                    </p:animMotion>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5" grpId="1"/>
      <p:bldP spid="4" grpId="0" animBg="1"/>
      <p:bldP spid="16" grpId="0" animBg="1"/>
      <p:bldP spid="17" grpId="0" animBg="1"/>
      <p:bldP spid="26" grpId="0" animBg="1"/>
      <p:bldP spid="27" grpId="0" animBg="1"/>
      <p:bldP spid="28" grpId="0" animBg="1"/>
      <p:bldP spid="29" grpId="0" animBg="1"/>
      <p:bldP spid="30" grpId="0" animBg="1"/>
      <p:bldP spid="31" grpId="0" animBg="1"/>
      <p:bldP spid="32" grpId="0"/>
      <p:bldP spid="3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6"/>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a:solidFill>
                  <a:srgbClr val="FFFFFF"/>
                </a:solidFill>
                <a:latin typeface="Tuffy" panose="020B0603060100000000" pitchFamily="34" charset="0"/>
              </a:rPr>
              <a:t>Year One</a:t>
            </a:r>
          </a:p>
        </p:txBody>
      </p:sp>
      <p:sp>
        <p:nvSpPr>
          <p:cNvPr id="4" name="Rectangle 3"/>
          <p:cNvSpPr/>
          <p:nvPr/>
        </p:nvSpPr>
        <p:spPr>
          <a:xfrm>
            <a:off x="0" y="6251575"/>
            <a:ext cx="9144000" cy="611188"/>
          </a:xfrm>
          <a:prstGeom prst="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cxnSp>
        <p:nvCxnSpPr>
          <p:cNvPr id="6" name="Straight Connector 5"/>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318" name="TextBox 10"/>
          <p:cNvSpPr txBox="1">
            <a:spLocks noChangeArrowheads="1"/>
          </p:cNvSpPr>
          <p:nvPr/>
        </p:nvSpPr>
        <p:spPr bwMode="auto">
          <a:xfrm>
            <a:off x="878998" y="6409690"/>
            <a:ext cx="738600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US" sz="800" b="0" i="0" dirty="0">
                <a:solidFill>
                  <a:schemeClr val="bg1"/>
                </a:solidFill>
                <a:effectLst/>
                <a:latin typeface="Roboto" panose="02000000000000000000" pitchFamily="2" charset="0"/>
              </a:rPr>
              <a:t>Mathematics | Year 4 | Number | Decimal Equivalents for Tenths and Hundredths | Tenths and Hundredths | Lesson 1 of 1</a:t>
            </a:r>
            <a:endParaRPr lang="en-GB" altLang="en-US" sz="800" dirty="0">
              <a:solidFill>
                <a:schemeClr val="bg1"/>
              </a:solidFill>
              <a:latin typeface="Arial" panose="020B0604020202020204" pitchFamily="34" charset="0"/>
              <a:cs typeface="Arial" panose="020B0604020202020204" pitchFamily="34" charset="0"/>
            </a:endParaRPr>
          </a:p>
        </p:txBody>
      </p:sp>
      <p:pic>
        <p:nvPicPr>
          <p:cNvPr id="133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7"/>
          <p:cNvSpPr>
            <a:spLocks noGrp="1"/>
          </p:cNvSpPr>
          <p:nvPr>
            <p:ph type="title"/>
          </p:nvPr>
        </p:nvSpPr>
        <p:spPr>
          <a:xfrm>
            <a:off x="461963" y="2359025"/>
            <a:ext cx="8221662" cy="655638"/>
          </a:xfrm>
        </p:spPr>
        <p:txBody>
          <a:bodyPr/>
          <a:lstStyle/>
          <a:p>
            <a:pPr eaLnBrk="1" hangingPunct="1"/>
            <a:r>
              <a:rPr lang="en-GB" altLang="en-US" sz="5400"/>
              <a:t>Mathematics</a:t>
            </a:r>
            <a:endParaRPr lang="en-GB" altLang="en-US" sz="5400" b="0"/>
          </a:p>
        </p:txBody>
      </p:sp>
      <p:sp>
        <p:nvSpPr>
          <p:cNvPr id="13" name="Text Placeholder 16"/>
          <p:cNvSpPr>
            <a:spLocks noGrp="1"/>
          </p:cNvSpPr>
          <p:nvPr>
            <p:ph type="body" sz="quarter" idx="10"/>
          </p:nvPr>
        </p:nvSpPr>
        <p:spPr>
          <a:xfrm>
            <a:off x="1655763" y="3200400"/>
            <a:ext cx="5832475" cy="542925"/>
          </a:xfrm>
        </p:spPr>
        <p:txBody>
          <a:bodyPr/>
          <a:lstStyle/>
          <a:p>
            <a:pPr eaLnBrk="1" hangingPunct="1"/>
            <a:r>
              <a:rPr lang="en-GB" altLang="en-US" dirty="0">
                <a:latin typeface="Roboto" panose="02000000000000000000" pitchFamily="2" charset="0"/>
                <a:ea typeface="Roboto" panose="02000000000000000000" pitchFamily="2" charset="0"/>
              </a:rPr>
              <a:t>Number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9" name="Rectangle 58"/>
          <p:cNvSpPr/>
          <p:nvPr/>
        </p:nvSpPr>
        <p:spPr>
          <a:xfrm>
            <a:off x="628650" y="1619250"/>
            <a:ext cx="7856538" cy="4610100"/>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5" name="Rectangle 94"/>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Pairs</a:t>
            </a:r>
          </a:p>
        </p:txBody>
      </p:sp>
      <p:pic>
        <p:nvPicPr>
          <p:cNvPr id="34820" name="Group Wo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srcRect l="4629" t="17361" r="73373" b="67546"/>
          <a:stretch/>
        </p:blipFill>
        <p:spPr>
          <a:xfrm rot="21443468">
            <a:off x="1301750" y="1965325"/>
            <a:ext cx="1676400" cy="1625600"/>
          </a:xfrm>
          <a:prstGeom prst="rect">
            <a:avLst/>
          </a:prstGeom>
          <a:effectLst>
            <a:outerShdw blurRad="50800" dist="38100" dir="5400000" algn="t" rotWithShape="0">
              <a:prstClr val="black">
                <a:alpha val="40000"/>
              </a:prstClr>
            </a:outerShdw>
          </a:effectLst>
        </p:spPr>
      </p:pic>
      <p:pic>
        <p:nvPicPr>
          <p:cNvPr id="7" name="Picture 6"/>
          <p:cNvPicPr>
            <a:picLocks noChangeAspect="1"/>
          </p:cNvPicPr>
          <p:nvPr/>
        </p:nvPicPr>
        <p:blipFill rotWithShape="1">
          <a:blip r:embed="rId4"/>
          <a:srcRect l="27657" t="65527" r="50345" b="19380"/>
          <a:stretch/>
        </p:blipFill>
        <p:spPr>
          <a:xfrm>
            <a:off x="3349625" y="2663825"/>
            <a:ext cx="1676400" cy="1625600"/>
          </a:xfrm>
          <a:prstGeom prst="rect">
            <a:avLst/>
          </a:prstGeom>
          <a:effectLst>
            <a:outerShdw blurRad="50800" dist="38100" dir="5400000" algn="t" rotWithShape="0">
              <a:prstClr val="black">
                <a:alpha val="40000"/>
              </a:prstClr>
            </a:outerShdw>
          </a:effectLst>
        </p:spPr>
      </p:pic>
      <p:pic>
        <p:nvPicPr>
          <p:cNvPr id="8" name="Picture 7"/>
          <p:cNvPicPr>
            <a:picLocks noChangeAspect="1"/>
          </p:cNvPicPr>
          <p:nvPr/>
        </p:nvPicPr>
        <p:blipFill rotWithShape="1">
          <a:blip r:embed="rId4"/>
          <a:srcRect l="73220" t="17361" r="4782" b="67546"/>
          <a:stretch/>
        </p:blipFill>
        <p:spPr>
          <a:xfrm rot="478568">
            <a:off x="5738813" y="4154488"/>
            <a:ext cx="1676400" cy="1627187"/>
          </a:xfrm>
          <a:prstGeom prst="rect">
            <a:avLst/>
          </a:prstGeom>
          <a:effectLst>
            <a:outerShdw blurRad="50800" dist="38100" dir="5400000" algn="t" rotWithShape="0">
              <a:prstClr val="black">
                <a:alpha val="40000"/>
              </a:prstClr>
            </a:outerShdw>
          </a:effectLst>
        </p:spPr>
      </p:pic>
      <p:pic>
        <p:nvPicPr>
          <p:cNvPr id="9" name="Picture 8"/>
          <p:cNvPicPr>
            <a:picLocks noChangeAspect="1"/>
          </p:cNvPicPr>
          <p:nvPr/>
        </p:nvPicPr>
        <p:blipFill rotWithShape="1">
          <a:blip r:embed="rId4"/>
          <a:srcRect l="4629" t="49360" r="73373" b="35547"/>
          <a:stretch/>
        </p:blipFill>
        <p:spPr>
          <a:xfrm>
            <a:off x="6072188" y="2001838"/>
            <a:ext cx="1674812" cy="1627187"/>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p:nvPicPr>
        <p:blipFill rotWithShape="1">
          <a:blip r:embed="rId4"/>
          <a:srcRect l="50433" t="65451" r="27569" b="19456"/>
          <a:stretch/>
        </p:blipFill>
        <p:spPr>
          <a:xfrm rot="21154143">
            <a:off x="2057400" y="4035425"/>
            <a:ext cx="1676400" cy="1625600"/>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9" name="Rectangle 58"/>
          <p:cNvSpPr/>
          <p:nvPr/>
        </p:nvSpPr>
        <p:spPr>
          <a:xfrm>
            <a:off x="628650" y="1776413"/>
            <a:ext cx="7856538" cy="4452937"/>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5" name="Rectangle 94"/>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Match It</a:t>
            </a:r>
          </a:p>
        </p:txBody>
      </p:sp>
      <p:pic>
        <p:nvPicPr>
          <p:cNvPr id="35844" name="Individual Wo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8701D82E-BF65-0B04-B6CB-9C983DA37747}"/>
              </a:ext>
            </a:extLst>
          </p:cNvPr>
          <p:cNvGrpSpPr/>
          <p:nvPr/>
        </p:nvGrpSpPr>
        <p:grpSpPr>
          <a:xfrm>
            <a:off x="1800225" y="1883252"/>
            <a:ext cx="6183066" cy="4211364"/>
            <a:chOff x="1800225" y="1883252"/>
            <a:chExt cx="6183066" cy="4211364"/>
          </a:xfrm>
        </p:grpSpPr>
        <p:graphicFrame>
          <p:nvGraphicFramePr>
            <p:cNvPr id="8" name="Table 7"/>
            <p:cNvGraphicFramePr>
              <a:graphicFrameLocks/>
            </p:cNvGraphicFramePr>
            <p:nvPr>
              <p:extLst>
                <p:ext uri="{D42A27DB-BD31-4B8C-83A1-F6EECF244321}">
                  <p14:modId xmlns:p14="http://schemas.microsoft.com/office/powerpoint/2010/main" val="2125164917"/>
                </p:ext>
              </p:extLst>
            </p:nvPr>
          </p:nvGraphicFramePr>
          <p:xfrm>
            <a:off x="1800225" y="1906384"/>
            <a:ext cx="6183066" cy="4188232"/>
          </p:xfrm>
          <a:graphic>
            <a:graphicData uri="http://schemas.openxmlformats.org/drawingml/2006/table">
              <a:tbl>
                <a:tblPr firstRow="1" bandRow="1">
                  <a:tableStyleId>{5C22544A-7EE6-4342-B048-85BDC9FD1C3A}</a:tableStyleId>
                </a:tblPr>
                <a:tblGrid>
                  <a:gridCol w="3091533">
                    <a:extLst>
                      <a:ext uri="{9D8B030D-6E8A-4147-A177-3AD203B41FA5}">
                        <a16:colId xmlns:a16="http://schemas.microsoft.com/office/drawing/2014/main" val="20000"/>
                      </a:ext>
                    </a:extLst>
                  </a:gridCol>
                  <a:gridCol w="3091533">
                    <a:extLst>
                      <a:ext uri="{9D8B030D-6E8A-4147-A177-3AD203B41FA5}">
                        <a16:colId xmlns:a16="http://schemas.microsoft.com/office/drawing/2014/main" val="20001"/>
                      </a:ext>
                    </a:extLst>
                  </a:gridCol>
                </a:tblGrid>
                <a:tr h="523529">
                  <a:tc>
                    <a:txBody>
                      <a:bodyPr/>
                      <a:lstStyle/>
                      <a:p>
                        <a:r>
                          <a:rPr lang="en-GB" sz="1800" b="1" dirty="0">
                            <a:solidFill>
                              <a:srgbClr val="1C1C1C"/>
                            </a:solidFill>
                            <a:latin typeface="+mj-lt"/>
                          </a:rPr>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latin typeface="Twinkl "/>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00197" t="-4651" b="-700000"/>
                        </a:stretch>
                      </a:blipFill>
                    </a:tcPr>
                  </a:tc>
                  <a:extLst>
                    <a:ext uri="{0D108BD9-81ED-4DB2-BD59-A6C34878D82A}">
                      <a16:rowId xmlns:a16="http://schemas.microsoft.com/office/drawing/2014/main" val="10000"/>
                    </a:ext>
                  </a:extLst>
                </a:tr>
                <a:tr h="523529">
                  <a:tc>
                    <a:txBody>
                      <a:bodyPr/>
                      <a:lstStyle/>
                      <a:p>
                        <a:r>
                          <a:rPr lang="en-GB" sz="1800" b="1" dirty="0">
                            <a:solidFill>
                              <a:srgbClr val="1C1C1C"/>
                            </a:solidFill>
                            <a:latin typeface="+mj-lt"/>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00197" t="-104651" b="-600000"/>
                        </a:stretch>
                      </a:blipFill>
                    </a:tcPr>
                  </a:tc>
                  <a:extLst>
                    <a:ext uri="{0D108BD9-81ED-4DB2-BD59-A6C34878D82A}">
                      <a16:rowId xmlns:a16="http://schemas.microsoft.com/office/drawing/2014/main" val="10001"/>
                    </a:ext>
                  </a:extLst>
                </a:tr>
                <a:tr h="523529">
                  <a:tc>
                    <a:txBody>
                      <a:bodyPr/>
                      <a:lstStyle/>
                      <a:p>
                        <a:r>
                          <a:rPr lang="en-GB" sz="1800" b="1" dirty="0">
                            <a:solidFill>
                              <a:srgbClr val="1C1C1C"/>
                            </a:solidFill>
                            <a:latin typeface="+mj-lt"/>
                          </a:rPr>
                          <a:t>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00197" t="-204651" b="-500000"/>
                        </a:stretch>
                      </a:blipFill>
                    </a:tcPr>
                  </a:tc>
                  <a:extLst>
                    <a:ext uri="{0D108BD9-81ED-4DB2-BD59-A6C34878D82A}">
                      <a16:rowId xmlns:a16="http://schemas.microsoft.com/office/drawing/2014/main" val="10002"/>
                    </a:ext>
                  </a:extLst>
                </a:tr>
                <a:tr h="523529">
                  <a:tc>
                    <a:txBody>
                      <a:bodyPr/>
                      <a:lstStyle/>
                      <a:p>
                        <a:r>
                          <a:rPr lang="en-GB" sz="1800" b="1" dirty="0">
                            <a:solidFill>
                              <a:srgbClr val="1C1C1C"/>
                            </a:solidFill>
                            <a:latin typeface="+mj-lt"/>
                          </a:rPr>
                          <a:t>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00197" t="-304651" b="-400000"/>
                        </a:stretch>
                      </a:blipFill>
                    </a:tcPr>
                  </a:tc>
                  <a:extLst>
                    <a:ext uri="{0D108BD9-81ED-4DB2-BD59-A6C34878D82A}">
                      <a16:rowId xmlns:a16="http://schemas.microsoft.com/office/drawing/2014/main" val="10003"/>
                    </a:ext>
                  </a:extLst>
                </a:tr>
                <a:tr h="523529">
                  <a:tc>
                    <a:txBody>
                      <a:bodyPr/>
                      <a:lstStyle/>
                      <a:p>
                        <a:r>
                          <a:rPr lang="en-GB" sz="1800" b="1" dirty="0">
                            <a:solidFill>
                              <a:srgbClr val="1C1C1C"/>
                            </a:solidFill>
                            <a:latin typeface="+mj-lt"/>
                          </a:rPr>
                          <a:t>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00197" t="-404651" b="-300000"/>
                        </a:stretch>
                      </a:blipFill>
                    </a:tcPr>
                  </a:tc>
                  <a:extLst>
                    <a:ext uri="{0D108BD9-81ED-4DB2-BD59-A6C34878D82A}">
                      <a16:rowId xmlns:a16="http://schemas.microsoft.com/office/drawing/2014/main" val="10004"/>
                    </a:ext>
                  </a:extLst>
                </a:tr>
                <a:tr h="523529">
                  <a:tc>
                    <a:txBody>
                      <a:bodyPr/>
                      <a:lstStyle/>
                      <a:p>
                        <a:r>
                          <a:rPr lang="en-GB" sz="1800" b="1" dirty="0">
                            <a:solidFill>
                              <a:srgbClr val="1C1C1C"/>
                            </a:solidFill>
                            <a:latin typeface="+mj-lt"/>
                          </a:rPr>
                          <a:t>0.08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00197" t="-504651" b="-200000"/>
                        </a:stretch>
                      </a:blipFill>
                    </a:tcPr>
                  </a:tc>
                  <a:extLst>
                    <a:ext uri="{0D108BD9-81ED-4DB2-BD59-A6C34878D82A}">
                      <a16:rowId xmlns:a16="http://schemas.microsoft.com/office/drawing/2014/main" val="10005"/>
                    </a:ext>
                  </a:extLst>
                </a:tr>
                <a:tr h="523529">
                  <a:tc>
                    <a:txBody>
                      <a:bodyPr/>
                      <a:lstStyle/>
                      <a:p>
                        <a:r>
                          <a:rPr lang="en-GB" sz="1800" b="1" dirty="0">
                            <a:solidFill>
                              <a:srgbClr val="1C1C1C"/>
                            </a:solidFill>
                            <a:latin typeface="+mj-lt"/>
                          </a:rPr>
                          <a:t>0.33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00197" t="-604651" b="-100000"/>
                        </a:stretch>
                      </a:blipFill>
                    </a:tcPr>
                  </a:tc>
                  <a:extLst>
                    <a:ext uri="{0D108BD9-81ED-4DB2-BD59-A6C34878D82A}">
                      <a16:rowId xmlns:a16="http://schemas.microsoft.com/office/drawing/2014/main" val="10006"/>
                    </a:ext>
                  </a:extLst>
                </a:tr>
                <a:tr h="523529">
                  <a:tc>
                    <a:txBody>
                      <a:bodyPr/>
                      <a:lstStyle/>
                      <a:p>
                        <a:r>
                          <a:rPr lang="en-GB" sz="1800" b="1" dirty="0">
                            <a:solidFill>
                              <a:srgbClr val="1C1C1C"/>
                            </a:solidFill>
                            <a:latin typeface="+mj-lt"/>
                          </a:rPr>
                          <a:t>0.09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00197" t="-704651"/>
                        </a:stretch>
                      </a:blipFill>
                    </a:tcPr>
                  </a:tc>
                  <a:extLst>
                    <a:ext uri="{0D108BD9-81ED-4DB2-BD59-A6C34878D82A}">
                      <a16:rowId xmlns:a16="http://schemas.microsoft.com/office/drawing/2014/main" val="10007"/>
                    </a:ext>
                  </a:extLst>
                </a:tr>
              </a:tbl>
            </a:graphicData>
          </a:graphic>
        </p:graphicFrame>
        <p:sp>
          <p:nvSpPr>
            <p:cNvPr id="7" name="Rectangle 6">
              <a:extLst>
                <a:ext uri="{FF2B5EF4-FFF2-40B4-BE49-F238E27FC236}">
                  <a16:creationId xmlns:a16="http://schemas.microsoft.com/office/drawing/2014/main" id="{A33D4CB4-014C-6B0C-2A89-0E1A39E9F610}"/>
                </a:ext>
              </a:extLst>
            </p:cNvPr>
            <p:cNvSpPr/>
            <p:nvPr/>
          </p:nvSpPr>
          <p:spPr>
            <a:xfrm>
              <a:off x="6142818" y="1948316"/>
              <a:ext cx="595993" cy="188459"/>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4">
              <a:extLst>
                <a:ext uri="{FF2B5EF4-FFF2-40B4-BE49-F238E27FC236}">
                  <a16:creationId xmlns:a16="http://schemas.microsoft.com/office/drawing/2014/main" id="{4591D5B3-24DE-FBA8-38D8-26FF775B77FA}"/>
                </a:ext>
              </a:extLst>
            </p:cNvPr>
            <p:cNvSpPr/>
            <p:nvPr/>
          </p:nvSpPr>
          <p:spPr>
            <a:xfrm>
              <a:off x="6142818" y="2209346"/>
              <a:ext cx="595993" cy="185511"/>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extBox 2">
              <a:extLst>
                <a:ext uri="{FF2B5EF4-FFF2-40B4-BE49-F238E27FC236}">
                  <a16:creationId xmlns:a16="http://schemas.microsoft.com/office/drawing/2014/main" id="{27B2B358-C335-C598-4ECC-3409603B6316}"/>
                </a:ext>
              </a:extLst>
            </p:cNvPr>
            <p:cNvSpPr txBox="1"/>
            <p:nvPr/>
          </p:nvSpPr>
          <p:spPr>
            <a:xfrm>
              <a:off x="6282419" y="1883252"/>
              <a:ext cx="487572" cy="307777"/>
            </a:xfrm>
            <a:prstGeom prst="rect">
              <a:avLst/>
            </a:prstGeom>
            <a:noFill/>
          </p:spPr>
          <p:txBody>
            <a:bodyPr wrap="square" rtlCol="0">
              <a:spAutoFit/>
            </a:bodyPr>
            <a:lstStyle/>
            <a:p>
              <a:r>
                <a:rPr lang="es-ES" sz="1400" b="1" dirty="0">
                  <a:latin typeface="+mn-lt"/>
                </a:rPr>
                <a:t>3</a:t>
              </a:r>
            </a:p>
          </p:txBody>
        </p:sp>
        <p:sp>
          <p:nvSpPr>
            <p:cNvPr id="4" name="TextBox 3">
              <a:extLst>
                <a:ext uri="{FF2B5EF4-FFF2-40B4-BE49-F238E27FC236}">
                  <a16:creationId xmlns:a16="http://schemas.microsoft.com/office/drawing/2014/main" id="{B12D8D43-43B2-24AF-4DC1-08FB62367F1D}"/>
                </a:ext>
              </a:extLst>
            </p:cNvPr>
            <p:cNvSpPr txBox="1"/>
            <p:nvPr/>
          </p:nvSpPr>
          <p:spPr>
            <a:xfrm>
              <a:off x="6234667" y="2143979"/>
              <a:ext cx="412296" cy="307777"/>
            </a:xfrm>
            <a:prstGeom prst="rect">
              <a:avLst/>
            </a:prstGeom>
            <a:noFill/>
          </p:spPr>
          <p:txBody>
            <a:bodyPr wrap="square" rtlCol="0">
              <a:spAutoFit/>
            </a:bodyPr>
            <a:lstStyle/>
            <a:p>
              <a:r>
                <a:rPr lang="es-ES" sz="1400" b="1" dirty="0">
                  <a:latin typeface="+mn-lt"/>
                </a:rPr>
                <a:t>10</a:t>
              </a:r>
            </a:p>
          </p:txBody>
        </p:sp>
      </p:grpSp>
      <p:cxnSp>
        <p:nvCxnSpPr>
          <p:cNvPr id="6" name="Straight Arrow Connector 5"/>
          <p:cNvCxnSpPr/>
          <p:nvPr/>
        </p:nvCxnSpPr>
        <p:spPr>
          <a:xfrm>
            <a:off x="2473325" y="2092325"/>
            <a:ext cx="3698875" cy="1562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73325" y="2597150"/>
            <a:ext cx="3698875" cy="26733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473325" y="2181225"/>
            <a:ext cx="3698875" cy="9413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73325" y="3684588"/>
            <a:ext cx="3698875" cy="11160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473325" y="3211513"/>
            <a:ext cx="3698875" cy="9826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473325" y="2743200"/>
            <a:ext cx="3698875" cy="19653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473325" y="4241800"/>
            <a:ext cx="3698875" cy="9556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73325" y="5734050"/>
            <a:ext cx="3698875" cy="285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854" name="Rectangle 1"/>
          <p:cNvSpPr>
            <a:spLocks noChangeArrowheads="1"/>
          </p:cNvSpPr>
          <p:nvPr/>
        </p:nvSpPr>
        <p:spPr bwMode="auto">
          <a:xfrm>
            <a:off x="628650" y="1360488"/>
            <a:ext cx="7856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Match the decimal numbers to the equivalent fractions.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9" name="Rectangle 58"/>
          <p:cNvSpPr/>
          <p:nvPr/>
        </p:nvSpPr>
        <p:spPr>
          <a:xfrm>
            <a:off x="628650" y="1776413"/>
            <a:ext cx="7856538" cy="4452937"/>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5" name="Rectangle 94"/>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Match It</a:t>
            </a:r>
          </a:p>
        </p:txBody>
      </p:sp>
      <p:pic>
        <p:nvPicPr>
          <p:cNvPr id="36868" name="Individual Wo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1"/>
          <p:cNvSpPr>
            <a:spLocks noChangeArrowheads="1"/>
          </p:cNvSpPr>
          <p:nvPr/>
        </p:nvSpPr>
        <p:spPr bwMode="auto">
          <a:xfrm>
            <a:off x="628650" y="1360488"/>
            <a:ext cx="7856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Complete the equivalent pairs of fractions and decimals.</a:t>
            </a:r>
          </a:p>
        </p:txBody>
      </p:sp>
      <p:sp>
        <p:nvSpPr>
          <p:cNvPr id="18" name="Rectangle 17"/>
          <p:cNvSpPr>
            <a:spLocks noRot="1" noChangeAspect="1" noMove="1" noResize="1" noEditPoints="1" noAdjustHandles="1" noChangeArrowheads="1" noChangeShapeType="1" noTextEdit="1"/>
          </p:cNvSpPr>
          <p:nvPr/>
        </p:nvSpPr>
        <p:spPr>
          <a:xfrm>
            <a:off x="2447925" y="2086723"/>
            <a:ext cx="1247775" cy="684033"/>
          </a:xfrm>
          <a:prstGeom prst="rect">
            <a:avLst/>
          </a:prstGeom>
          <a:blipFill rotWithShape="0">
            <a:blip r:embed="rId4"/>
            <a:stretch>
              <a:fillRect b="-7080"/>
            </a:stretch>
          </a:blipFill>
        </p:spPr>
        <p:txBody>
          <a:bodyPr/>
          <a:lstStyle/>
          <a:p>
            <a:pPr>
              <a:defRPr/>
            </a:pPr>
            <a:r>
              <a:rPr lang="en-GB">
                <a:noFill/>
              </a:rPr>
              <a:t> </a:t>
            </a:r>
          </a:p>
        </p:txBody>
      </p:sp>
      <p:sp>
        <p:nvSpPr>
          <p:cNvPr id="3" name="Rectangle 2"/>
          <p:cNvSpPr/>
          <p:nvPr/>
        </p:nvSpPr>
        <p:spPr>
          <a:xfrm>
            <a:off x="1638300" y="2057400"/>
            <a:ext cx="790575" cy="79057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ectangle 18"/>
          <p:cNvSpPr/>
          <p:nvPr/>
        </p:nvSpPr>
        <p:spPr>
          <a:xfrm>
            <a:off x="2905125" y="3081338"/>
            <a:ext cx="790575" cy="79057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p:cNvSpPr/>
          <p:nvPr/>
        </p:nvSpPr>
        <p:spPr>
          <a:xfrm>
            <a:off x="1638300" y="4105275"/>
            <a:ext cx="790575" cy="79057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p:cNvSpPr/>
          <p:nvPr/>
        </p:nvSpPr>
        <p:spPr>
          <a:xfrm>
            <a:off x="1638300" y="5129213"/>
            <a:ext cx="790575" cy="79057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Rectangle 22"/>
          <p:cNvSpPr/>
          <p:nvPr/>
        </p:nvSpPr>
        <p:spPr>
          <a:xfrm>
            <a:off x="1590675" y="3248025"/>
            <a:ext cx="1247775" cy="461963"/>
          </a:xfrm>
          <a:prstGeom prst="rect">
            <a:avLst/>
          </a:prstGeom>
        </p:spPr>
        <p:txBody>
          <a:bodyPr>
            <a:spAutoFit/>
          </a:bodyPr>
          <a:lstStyle/>
          <a:p>
            <a:pPr>
              <a:defRPr/>
            </a:pPr>
            <a:r>
              <a:rPr lang="en-GB" sz="2400" dirty="0">
                <a:latin typeface="+mn-lt"/>
              </a:rPr>
              <a:t>0.01   =</a:t>
            </a:r>
          </a:p>
        </p:txBody>
      </p:sp>
      <p:sp>
        <p:nvSpPr>
          <p:cNvPr id="39" name="Rectangle 38"/>
          <p:cNvSpPr>
            <a:spLocks noRot="1" noChangeAspect="1" noMove="1" noResize="1" noEditPoints="1" noAdjustHandles="1" noChangeArrowheads="1" noChangeShapeType="1" noTextEdit="1"/>
          </p:cNvSpPr>
          <p:nvPr/>
        </p:nvSpPr>
        <p:spPr>
          <a:xfrm>
            <a:off x="6285706" y="2132804"/>
            <a:ext cx="1247775" cy="684033"/>
          </a:xfrm>
          <a:prstGeom prst="rect">
            <a:avLst/>
          </a:prstGeom>
          <a:blipFill rotWithShape="0">
            <a:blip r:embed="rId5"/>
            <a:stretch>
              <a:fillRect/>
            </a:stretch>
          </a:blipFill>
        </p:spPr>
        <p:txBody>
          <a:bodyPr/>
          <a:lstStyle/>
          <a:p>
            <a:pPr>
              <a:defRPr/>
            </a:pPr>
            <a:r>
              <a:rPr lang="en-GB">
                <a:noFill/>
              </a:rPr>
              <a:t> </a:t>
            </a:r>
          </a:p>
        </p:txBody>
      </p:sp>
      <p:sp>
        <p:nvSpPr>
          <p:cNvPr id="24" name="Rectangle 23"/>
          <p:cNvSpPr>
            <a:spLocks noRot="1" noChangeAspect="1" noMove="1" noResize="1" noEditPoints="1" noAdjustHandles="1" noChangeArrowheads="1" noChangeShapeType="1" noTextEdit="1"/>
          </p:cNvSpPr>
          <p:nvPr/>
        </p:nvSpPr>
        <p:spPr>
          <a:xfrm>
            <a:off x="2447925" y="4158035"/>
            <a:ext cx="1247775" cy="684033"/>
          </a:xfrm>
          <a:prstGeom prst="rect">
            <a:avLst/>
          </a:prstGeom>
          <a:blipFill rotWithShape="0">
            <a:blip r:embed="rId6"/>
            <a:stretch>
              <a:fillRect l="-3922" b="-8036"/>
            </a:stretch>
          </a:blipFill>
        </p:spPr>
        <p:txBody>
          <a:bodyPr/>
          <a:lstStyle/>
          <a:p>
            <a:pPr>
              <a:defRPr/>
            </a:pPr>
            <a:r>
              <a:rPr lang="en-GB">
                <a:noFill/>
              </a:rPr>
              <a:t> </a:t>
            </a:r>
          </a:p>
        </p:txBody>
      </p:sp>
      <p:sp>
        <p:nvSpPr>
          <p:cNvPr id="25" name="Rectangle 24"/>
          <p:cNvSpPr>
            <a:spLocks noRot="1" noChangeAspect="1" noMove="1" noResize="1" noEditPoints="1" noAdjustHandles="1" noChangeArrowheads="1" noChangeShapeType="1" noTextEdit="1"/>
          </p:cNvSpPr>
          <p:nvPr/>
        </p:nvSpPr>
        <p:spPr>
          <a:xfrm>
            <a:off x="2447925" y="5182043"/>
            <a:ext cx="1247775" cy="684033"/>
          </a:xfrm>
          <a:prstGeom prst="rect">
            <a:avLst/>
          </a:prstGeom>
          <a:blipFill rotWithShape="0">
            <a:blip r:embed="rId7"/>
            <a:stretch>
              <a:fillRect l="-3922" b="-8036"/>
            </a:stretch>
          </a:blipFill>
        </p:spPr>
        <p:txBody>
          <a:bodyPr/>
          <a:lstStyle/>
          <a:p>
            <a:pPr>
              <a:defRPr/>
            </a:pPr>
            <a:r>
              <a:rPr lang="en-GB">
                <a:noFill/>
              </a:rPr>
              <a:t> </a:t>
            </a:r>
          </a:p>
        </p:txBody>
      </p:sp>
      <p:sp>
        <p:nvSpPr>
          <p:cNvPr id="27" name="Rectangle 26"/>
          <p:cNvSpPr/>
          <p:nvPr/>
        </p:nvSpPr>
        <p:spPr>
          <a:xfrm>
            <a:off x="6553200" y="2057400"/>
            <a:ext cx="790575" cy="4064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Rectangle 28"/>
          <p:cNvSpPr/>
          <p:nvPr/>
        </p:nvSpPr>
        <p:spPr>
          <a:xfrm>
            <a:off x="6553200" y="3081338"/>
            <a:ext cx="790575" cy="79057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Rectangle 29"/>
          <p:cNvSpPr/>
          <p:nvPr/>
        </p:nvSpPr>
        <p:spPr>
          <a:xfrm>
            <a:off x="5286375" y="5129213"/>
            <a:ext cx="790575" cy="79057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Rectangle 30"/>
          <p:cNvSpPr/>
          <p:nvPr/>
        </p:nvSpPr>
        <p:spPr>
          <a:xfrm>
            <a:off x="5238750" y="3248025"/>
            <a:ext cx="1381125" cy="461963"/>
          </a:xfrm>
          <a:prstGeom prst="rect">
            <a:avLst/>
          </a:prstGeom>
        </p:spPr>
        <p:txBody>
          <a:bodyPr>
            <a:spAutoFit/>
          </a:bodyPr>
          <a:lstStyle/>
          <a:p>
            <a:pPr>
              <a:defRPr/>
            </a:pPr>
            <a:r>
              <a:rPr lang="en-GB" sz="2400" dirty="0">
                <a:latin typeface="+mn-lt"/>
              </a:rPr>
              <a:t>0.07  =</a:t>
            </a:r>
          </a:p>
        </p:txBody>
      </p:sp>
      <p:sp>
        <p:nvSpPr>
          <p:cNvPr id="33" name="Rectangle 32"/>
          <p:cNvSpPr>
            <a:spLocks noRot="1" noChangeAspect="1" noMove="1" noResize="1" noEditPoints="1" noAdjustHandles="1" noChangeArrowheads="1" noChangeShapeType="1" noTextEdit="1"/>
          </p:cNvSpPr>
          <p:nvPr/>
        </p:nvSpPr>
        <p:spPr>
          <a:xfrm>
            <a:off x="6096000" y="5182043"/>
            <a:ext cx="1247775" cy="684033"/>
          </a:xfrm>
          <a:prstGeom prst="rect">
            <a:avLst/>
          </a:prstGeom>
          <a:blipFill rotWithShape="0">
            <a:blip r:embed="rId8"/>
            <a:stretch>
              <a:fillRect l="-3415" b="-8036"/>
            </a:stretch>
          </a:blipFill>
        </p:spPr>
        <p:txBody>
          <a:bodyPr/>
          <a:lstStyle/>
          <a:p>
            <a:pPr>
              <a:defRPr/>
            </a:pPr>
            <a:r>
              <a:rPr lang="en-GB">
                <a:noFill/>
              </a:rPr>
              <a:t> </a:t>
            </a:r>
          </a:p>
        </p:txBody>
      </p:sp>
      <p:sp>
        <p:nvSpPr>
          <p:cNvPr id="36" name="Rectangle 35"/>
          <p:cNvSpPr/>
          <p:nvPr/>
        </p:nvSpPr>
        <p:spPr>
          <a:xfrm>
            <a:off x="5238750" y="2235200"/>
            <a:ext cx="1247775" cy="460375"/>
          </a:xfrm>
          <a:prstGeom prst="rect">
            <a:avLst/>
          </a:prstGeom>
        </p:spPr>
        <p:txBody>
          <a:bodyPr>
            <a:spAutoFit/>
          </a:bodyPr>
          <a:lstStyle/>
          <a:p>
            <a:pPr>
              <a:defRPr/>
            </a:pPr>
            <a:r>
              <a:rPr lang="en-GB" sz="2400" dirty="0">
                <a:latin typeface="+mn-lt"/>
              </a:rPr>
              <a:t>0.5   =</a:t>
            </a:r>
          </a:p>
        </p:txBody>
      </p:sp>
      <p:sp>
        <p:nvSpPr>
          <p:cNvPr id="37" name="Rectangle 36"/>
          <p:cNvSpPr/>
          <p:nvPr/>
        </p:nvSpPr>
        <p:spPr>
          <a:xfrm>
            <a:off x="5238750" y="4271963"/>
            <a:ext cx="1247775" cy="461962"/>
          </a:xfrm>
          <a:prstGeom prst="rect">
            <a:avLst/>
          </a:prstGeom>
        </p:spPr>
        <p:txBody>
          <a:bodyPr>
            <a:spAutoFit/>
          </a:bodyPr>
          <a:lstStyle/>
          <a:p>
            <a:pPr>
              <a:defRPr/>
            </a:pPr>
            <a:r>
              <a:rPr lang="en-GB" sz="2400" dirty="0">
                <a:latin typeface="+mn-lt"/>
              </a:rPr>
              <a:t>0.6   =</a:t>
            </a:r>
          </a:p>
        </p:txBody>
      </p:sp>
      <p:sp>
        <p:nvSpPr>
          <p:cNvPr id="40" name="Rectangle 39"/>
          <p:cNvSpPr>
            <a:spLocks noRot="1" noChangeAspect="1" noMove="1" noResize="1" noEditPoints="1" noAdjustHandles="1" noChangeArrowheads="1" noChangeShapeType="1" noTextEdit="1"/>
          </p:cNvSpPr>
          <p:nvPr/>
        </p:nvSpPr>
        <p:spPr>
          <a:xfrm>
            <a:off x="6285706" y="4180493"/>
            <a:ext cx="1247775" cy="684033"/>
          </a:xfrm>
          <a:prstGeom prst="rect">
            <a:avLst/>
          </a:prstGeom>
          <a:blipFill rotWithShape="0">
            <a:blip r:embed="rId9"/>
            <a:stretch>
              <a:fillRect/>
            </a:stretch>
          </a:blipFill>
        </p:spPr>
        <p:txBody>
          <a:bodyPr/>
          <a:lstStyle/>
          <a:p>
            <a:pPr>
              <a:defRPr/>
            </a:pPr>
            <a:r>
              <a:rPr lang="en-GB">
                <a:noFill/>
              </a:rPr>
              <a:t> </a:t>
            </a:r>
          </a:p>
        </p:txBody>
      </p:sp>
      <p:sp>
        <p:nvSpPr>
          <p:cNvPr id="41" name="Rectangle 40"/>
          <p:cNvSpPr/>
          <p:nvPr/>
        </p:nvSpPr>
        <p:spPr>
          <a:xfrm>
            <a:off x="6553200" y="4105275"/>
            <a:ext cx="790575" cy="4064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Rectangle 33"/>
          <p:cNvSpPr/>
          <p:nvPr/>
        </p:nvSpPr>
        <p:spPr>
          <a:xfrm>
            <a:off x="1638300" y="2232025"/>
            <a:ext cx="790575" cy="400050"/>
          </a:xfrm>
          <a:prstGeom prst="rect">
            <a:avLst/>
          </a:prstGeom>
        </p:spPr>
        <p:txBody>
          <a:bodyPr>
            <a:spAutoFit/>
          </a:bodyPr>
          <a:lstStyle/>
          <a:p>
            <a:pPr algn="ctr">
              <a:defRPr/>
            </a:pPr>
            <a:r>
              <a:rPr lang="en-GB" sz="2000" b="1" dirty="0">
                <a:latin typeface="+mn-lt"/>
              </a:rPr>
              <a:t>0.7</a:t>
            </a:r>
          </a:p>
        </p:txBody>
      </p:sp>
      <p:sp>
        <p:nvSpPr>
          <p:cNvPr id="44" name="Rectangle 43"/>
          <p:cNvSpPr/>
          <p:nvPr/>
        </p:nvSpPr>
        <p:spPr>
          <a:xfrm>
            <a:off x="1638300" y="4329113"/>
            <a:ext cx="790575" cy="400050"/>
          </a:xfrm>
          <a:prstGeom prst="rect">
            <a:avLst/>
          </a:prstGeom>
        </p:spPr>
        <p:txBody>
          <a:bodyPr>
            <a:spAutoFit/>
          </a:bodyPr>
          <a:lstStyle/>
          <a:p>
            <a:pPr algn="ctr">
              <a:defRPr/>
            </a:pPr>
            <a:r>
              <a:rPr lang="en-GB" sz="2000" b="1" dirty="0">
                <a:latin typeface="+mn-lt"/>
              </a:rPr>
              <a:t>0.86</a:t>
            </a:r>
          </a:p>
        </p:txBody>
      </p:sp>
      <p:sp>
        <p:nvSpPr>
          <p:cNvPr id="45" name="Rectangle 44"/>
          <p:cNvSpPr/>
          <p:nvPr/>
        </p:nvSpPr>
        <p:spPr>
          <a:xfrm>
            <a:off x="1638300" y="5348288"/>
            <a:ext cx="790575" cy="400050"/>
          </a:xfrm>
          <a:prstGeom prst="rect">
            <a:avLst/>
          </a:prstGeom>
        </p:spPr>
        <p:txBody>
          <a:bodyPr>
            <a:spAutoFit/>
          </a:bodyPr>
          <a:lstStyle/>
          <a:p>
            <a:pPr algn="ctr">
              <a:defRPr/>
            </a:pPr>
            <a:r>
              <a:rPr lang="en-GB" sz="2000" b="1" dirty="0">
                <a:latin typeface="+mn-lt"/>
              </a:rPr>
              <a:t>0.4</a:t>
            </a:r>
          </a:p>
        </p:txBody>
      </p:sp>
      <p:sp>
        <p:nvSpPr>
          <p:cNvPr id="48" name="Rectangle 47"/>
          <p:cNvSpPr/>
          <p:nvPr/>
        </p:nvSpPr>
        <p:spPr>
          <a:xfrm>
            <a:off x="5286375" y="5348288"/>
            <a:ext cx="790575" cy="400050"/>
          </a:xfrm>
          <a:prstGeom prst="rect">
            <a:avLst/>
          </a:prstGeom>
        </p:spPr>
        <p:txBody>
          <a:bodyPr>
            <a:spAutoFit/>
          </a:bodyPr>
          <a:lstStyle/>
          <a:p>
            <a:pPr algn="ctr">
              <a:defRPr/>
            </a:pPr>
            <a:r>
              <a:rPr lang="en-GB" sz="2000" b="1" dirty="0">
                <a:latin typeface="+mn-lt"/>
              </a:rPr>
              <a:t>0.54</a:t>
            </a:r>
          </a:p>
        </p:txBody>
      </p:sp>
      <p:sp>
        <p:nvSpPr>
          <p:cNvPr id="49" name="Rectangle 48"/>
          <p:cNvSpPr>
            <a:spLocks noRot="1" noChangeAspect="1" noMove="1" noResize="1" noEditPoints="1" noAdjustHandles="1" noChangeArrowheads="1" noChangeShapeType="1" noTextEdit="1"/>
          </p:cNvSpPr>
          <p:nvPr/>
        </p:nvSpPr>
        <p:spPr>
          <a:xfrm>
            <a:off x="6600824" y="3190363"/>
            <a:ext cx="695326" cy="585417"/>
          </a:xfrm>
          <a:prstGeom prst="rect">
            <a:avLst/>
          </a:prstGeom>
          <a:blipFill rotWithShape="0">
            <a:blip r:embed="rId10"/>
            <a:stretch>
              <a:fillRect/>
            </a:stretch>
          </a:blipFill>
        </p:spPr>
        <p:txBody>
          <a:bodyPr/>
          <a:lstStyle/>
          <a:p>
            <a:pPr>
              <a:defRPr/>
            </a:pPr>
            <a:r>
              <a:rPr lang="en-GB">
                <a:noFill/>
              </a:rPr>
              <a:t> </a:t>
            </a:r>
          </a:p>
        </p:txBody>
      </p:sp>
      <p:sp>
        <p:nvSpPr>
          <p:cNvPr id="50" name="Rectangle 49"/>
          <p:cNvSpPr/>
          <p:nvPr/>
        </p:nvSpPr>
        <p:spPr>
          <a:xfrm>
            <a:off x="6543675" y="2081213"/>
            <a:ext cx="790575" cy="400050"/>
          </a:xfrm>
          <a:prstGeom prst="rect">
            <a:avLst/>
          </a:prstGeom>
        </p:spPr>
        <p:txBody>
          <a:bodyPr>
            <a:spAutoFit/>
          </a:bodyPr>
          <a:lstStyle/>
          <a:p>
            <a:pPr algn="ctr">
              <a:defRPr/>
            </a:pPr>
            <a:r>
              <a:rPr lang="en-GB" sz="2000" b="1" dirty="0">
                <a:latin typeface="+mn-lt"/>
              </a:rPr>
              <a:t>5</a:t>
            </a:r>
          </a:p>
        </p:txBody>
      </p:sp>
      <p:sp>
        <p:nvSpPr>
          <p:cNvPr id="51" name="Rectangle 50"/>
          <p:cNvSpPr/>
          <p:nvPr/>
        </p:nvSpPr>
        <p:spPr>
          <a:xfrm>
            <a:off x="6543675" y="4094163"/>
            <a:ext cx="790575" cy="400050"/>
          </a:xfrm>
          <a:prstGeom prst="rect">
            <a:avLst/>
          </a:prstGeom>
        </p:spPr>
        <p:txBody>
          <a:bodyPr>
            <a:spAutoFit/>
          </a:bodyPr>
          <a:lstStyle/>
          <a:p>
            <a:pPr algn="ctr">
              <a:defRPr/>
            </a:pPr>
            <a:r>
              <a:rPr lang="en-GB" sz="2000" b="1" dirty="0">
                <a:latin typeface="+mn-lt"/>
              </a:rPr>
              <a:t>60</a:t>
            </a:r>
          </a:p>
        </p:txBody>
      </p:sp>
      <p:sp>
        <p:nvSpPr>
          <p:cNvPr id="2" name="TextBox 1"/>
          <p:cNvSpPr txBox="1">
            <a:spLocks noRot="1" noChangeAspect="1" noMove="1" noResize="1" noEditPoints="1" noAdjustHandles="1" noChangeArrowheads="1" noChangeShapeType="1" noTextEdit="1"/>
          </p:cNvSpPr>
          <p:nvPr/>
        </p:nvSpPr>
        <p:spPr>
          <a:xfrm>
            <a:off x="3055336" y="3242784"/>
            <a:ext cx="506549" cy="457305"/>
          </a:xfrm>
          <a:prstGeom prst="rect">
            <a:avLst/>
          </a:prstGeom>
          <a:blipFill rotWithShape="0">
            <a:blip r:embed="rId11"/>
            <a:stretch>
              <a:fillRect/>
            </a:stretch>
          </a:blipFill>
        </p:spPr>
        <p:txBody>
          <a:bodyPr/>
          <a:lstStyle/>
          <a:p>
            <a:pPr>
              <a:defRPr/>
            </a:pPr>
            <a:r>
              <a:rPr lang="en-GB">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4" grpId="0"/>
      <p:bldP spid="45" grpId="0"/>
      <p:bldP spid="48"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37892"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a:latin typeface="Twinkl SemiBold" pitchFamily="2" charset="0"/>
              </a:rPr>
              <a:t>Success Criteria</a:t>
            </a:r>
          </a:p>
        </p:txBody>
      </p:sp>
      <p:sp>
        <p:nvSpPr>
          <p:cNvPr id="37893"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a:latin typeface="Twinkl SemiBold" pitchFamily="2" charset="0"/>
              </a:rPr>
              <a:t>Aim</a:t>
            </a:r>
          </a:p>
        </p:txBody>
      </p:sp>
      <p:sp>
        <p:nvSpPr>
          <p:cNvPr id="37894" name="Content Placeholder 15"/>
          <p:cNvSpPr>
            <a:spLocks noGrp="1"/>
          </p:cNvSpPr>
          <p:nvPr>
            <p:ph idx="1"/>
          </p:nvPr>
        </p:nvSpPr>
        <p:spPr>
          <a:xfrm>
            <a:off x="628650" y="1127125"/>
            <a:ext cx="7886700" cy="1409700"/>
          </a:xfrm>
        </p:spPr>
        <p:txBody>
          <a:bodyPr/>
          <a:lstStyle/>
          <a:p>
            <a:r>
              <a:rPr lang="en-GB" altLang="en-US" dirty="0"/>
              <a:t>To recognise decimal equivalents for tenths and hundredths.</a:t>
            </a:r>
          </a:p>
        </p:txBody>
      </p:sp>
      <p:pic>
        <p:nvPicPr>
          <p:cNvPr id="378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5"/>
          <p:cNvSpPr txBox="1">
            <a:spLocks/>
          </p:cNvSpPr>
          <p:nvPr/>
        </p:nvSpPr>
        <p:spPr bwMode="auto">
          <a:xfrm>
            <a:off x="628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r>
              <a:rPr lang="en-GB" altLang="en-US" dirty="0"/>
              <a:t>I can identify decimal and fraction equivalents for tenths.</a:t>
            </a:r>
          </a:p>
          <a:p>
            <a:pPr eaLnBrk="1" hangingPunct="1"/>
            <a:r>
              <a:rPr lang="en-GB" altLang="en-US" dirty="0"/>
              <a:t>I can identify decimal and fraction equivalents for hundredths.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a:hlinkClick r:id="rId3"/>
          </p:cNvPr>
          <p:cNvPicPr>
            <a:picLocks noChangeAspect="1"/>
          </p:cNvPicPr>
          <p:nvPr/>
        </p:nvPicPr>
        <p:blipFill>
          <a:blip r:embed="rId4"/>
          <a:stretch>
            <a:fillRect/>
          </a:stretch>
        </p:blipFill>
        <p:spPr>
          <a:xfrm>
            <a:off x="8522765" y="6196120"/>
            <a:ext cx="576492" cy="580717"/>
          </a:xfrm>
          <a:prstGeom prst="rect">
            <a:avLst/>
          </a:prstGeom>
          <a:noFill/>
          <a:ln cap="flat">
            <a:noFill/>
          </a:ln>
        </p:spPr>
      </p:pic>
      <p:sp>
        <p:nvSpPr>
          <p:cNvPr id="3" name="Rectangle 3">
            <a:hlinkClick r:id="rId3"/>
          </p:cNvPr>
          <p:cNvSpPr/>
          <p:nvPr/>
        </p:nvSpPr>
        <p:spPr>
          <a:xfrm>
            <a:off x="4137660" y="3115978"/>
            <a:ext cx="868680" cy="553019"/>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Twink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55638"/>
            <a:ext cx="9144000" cy="1112837"/>
          </a:xfrm>
          <a:prstGeom prst="rect">
            <a:avLst/>
          </a:prstGeom>
          <a:solidFill>
            <a:srgbClr val="FEFEFE">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4339" name="Title 7"/>
          <p:cNvSpPr>
            <a:spLocks noGrp="1"/>
          </p:cNvSpPr>
          <p:nvPr>
            <p:ph type="title"/>
          </p:nvPr>
        </p:nvSpPr>
        <p:spPr>
          <a:xfrm>
            <a:off x="628650" y="582613"/>
            <a:ext cx="7886700" cy="1325562"/>
          </a:xfrm>
        </p:spPr>
        <p:txBody>
          <a:bodyPr lIns="0" tIns="0" rIns="0" bIns="0"/>
          <a:lstStyle/>
          <a:p>
            <a:pPr eaLnBrk="1" hangingPunct="1"/>
            <a:r>
              <a:rPr lang="en-GB" altLang="en-US" sz="5400">
                <a:solidFill>
                  <a:schemeClr val="tx1"/>
                </a:solidFill>
                <a:latin typeface="Twinkl" pitchFamily="2" charset="0"/>
              </a:rPr>
              <a:t>Tenths and Hundredths</a:t>
            </a:r>
            <a:endParaRPr lang="en-GB" altLang="en-US" sz="5400" dirty="0">
              <a:solidFill>
                <a:schemeClr val="tx1"/>
              </a:solidFill>
              <a:latin typeface="Twinkl" pitchFamily="2" charset="0"/>
            </a:endParaRPr>
          </a:p>
        </p:txBody>
      </p:sp>
      <p:pic>
        <p:nvPicPr>
          <p:cNvPr id="7" name="Picture 2">
            <a:hlinkClick r:id="rId3"/>
          </p:cNvPr>
          <p:cNvPicPr>
            <a:picLocks noChangeAspect="1"/>
          </p:cNvPicPr>
          <p:nvPr/>
        </p:nvPicPr>
        <p:blipFill>
          <a:blip r:embed="rId4"/>
          <a:stretch>
            <a:fillRect/>
          </a:stretch>
        </p:blipFill>
        <p:spPr>
          <a:xfrm>
            <a:off x="8522765" y="6196120"/>
            <a:ext cx="576492" cy="580717"/>
          </a:xfrm>
          <a:prstGeom prst="rect">
            <a:avLst/>
          </a:prstGeom>
          <a:noFill/>
          <a:ln cap="flat">
            <a:noFill/>
          </a:ln>
        </p:spPr>
      </p:pic>
      <p:sp>
        <p:nvSpPr>
          <p:cNvPr id="8" name="Rectangle 3">
            <a:hlinkClick r:id="rId3"/>
          </p:cNvPr>
          <p:cNvSpPr/>
          <p:nvPr/>
        </p:nvSpPr>
        <p:spPr>
          <a:xfrm>
            <a:off x="4137660" y="5539806"/>
            <a:ext cx="868680" cy="553019"/>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Twink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15364"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a:latin typeface="Twinkl SemiBold" pitchFamily="2" charset="0"/>
              </a:rPr>
              <a:t>Success Criteria</a:t>
            </a:r>
          </a:p>
        </p:txBody>
      </p:sp>
      <p:sp>
        <p:nvSpPr>
          <p:cNvPr id="15365"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a:latin typeface="Twinkl SemiBold" pitchFamily="2" charset="0"/>
              </a:rPr>
              <a:t>Aim</a:t>
            </a:r>
          </a:p>
        </p:txBody>
      </p:sp>
      <p:sp>
        <p:nvSpPr>
          <p:cNvPr id="15366" name="Content Placeholder 15"/>
          <p:cNvSpPr>
            <a:spLocks noGrp="1"/>
          </p:cNvSpPr>
          <p:nvPr>
            <p:ph idx="1"/>
          </p:nvPr>
        </p:nvSpPr>
        <p:spPr>
          <a:xfrm>
            <a:off x="628650" y="1127125"/>
            <a:ext cx="7886700" cy="1409700"/>
          </a:xfrm>
        </p:spPr>
        <p:txBody>
          <a:bodyPr/>
          <a:lstStyle/>
          <a:p>
            <a:r>
              <a:rPr lang="en-GB" altLang="en-US" dirty="0"/>
              <a:t>To recognise decimal equivalents for tenths and hundredths.</a:t>
            </a:r>
          </a:p>
        </p:txBody>
      </p:sp>
      <p:sp>
        <p:nvSpPr>
          <p:cNvPr id="15367" name="Content Placeholder 15"/>
          <p:cNvSpPr txBox="1">
            <a:spLocks/>
          </p:cNvSpPr>
          <p:nvPr/>
        </p:nvSpPr>
        <p:spPr bwMode="auto">
          <a:xfrm>
            <a:off x="628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r>
              <a:rPr lang="en-GB" altLang="en-US" dirty="0"/>
              <a:t>I can identify decimal and fraction equivalents for tenths.</a:t>
            </a:r>
          </a:p>
          <a:p>
            <a:pPr eaLnBrk="1" hangingPunct="1"/>
            <a:r>
              <a:rPr lang="en-GB" altLang="en-US" dirty="0"/>
              <a:t>I can identify decimal and fraction equivalents for hundredths.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28650" y="1771650"/>
            <a:ext cx="7856538" cy="4438650"/>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 </a:t>
            </a:r>
          </a:p>
        </p:txBody>
      </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Tenths and Hundredths</a:t>
            </a:r>
          </a:p>
        </p:txBody>
      </p:sp>
      <p:sp>
        <p:nvSpPr>
          <p:cNvPr id="7" name="Rectangle 6"/>
          <p:cNvSpPr>
            <a:spLocks noChangeArrowheads="1"/>
          </p:cNvSpPr>
          <p:nvPr/>
        </p:nvSpPr>
        <p:spPr bwMode="auto">
          <a:xfrm>
            <a:off x="1339850" y="5419725"/>
            <a:ext cx="6464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    because the whole circle has been divided into 10 equal pieces and 7 of them are coloured in.</a:t>
            </a:r>
          </a:p>
        </p:txBody>
      </p:sp>
      <p:sp>
        <p:nvSpPr>
          <p:cNvPr id="19461" name="Rectangle 9"/>
          <p:cNvSpPr>
            <a:spLocks noChangeArrowheads="1"/>
          </p:cNvSpPr>
          <p:nvPr/>
        </p:nvSpPr>
        <p:spPr bwMode="auto">
          <a:xfrm>
            <a:off x="2674938" y="1312863"/>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nSpc>
                <a:spcPct val="100000"/>
              </a:lnSpc>
              <a:spcBef>
                <a:spcPct val="0"/>
              </a:spcBef>
              <a:buFontTx/>
              <a:buNone/>
            </a:pPr>
            <a:r>
              <a:rPr lang="en-GB" altLang="en-US">
                <a:solidFill>
                  <a:schemeClr val="tx1"/>
                </a:solidFill>
              </a:rPr>
              <a:t>What fraction is represented by…</a:t>
            </a:r>
          </a:p>
        </p:txBody>
      </p:sp>
      <p:pic>
        <p:nvPicPr>
          <p:cNvPr id="19462" name="Whole Cla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1976438"/>
            <a:ext cx="3227388"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F4F87F9C-3D8A-0528-4EA3-FBEEBEC41AE3}"/>
              </a:ext>
            </a:extLst>
          </p:cNvPr>
          <p:cNvGrpSpPr/>
          <p:nvPr/>
        </p:nvGrpSpPr>
        <p:grpSpPr>
          <a:xfrm>
            <a:off x="1518272" y="5387288"/>
            <a:ext cx="517606" cy="459215"/>
            <a:chOff x="1518272" y="5387288"/>
            <a:chExt cx="517606" cy="459215"/>
          </a:xfrm>
        </p:grpSpPr>
        <p:sp>
          <p:nvSpPr>
            <p:cNvPr id="4" name="TextBox 3">
              <a:extLst>
                <a:ext uri="{FF2B5EF4-FFF2-40B4-BE49-F238E27FC236}">
                  <a16:creationId xmlns:a16="http://schemas.microsoft.com/office/drawing/2014/main" id="{F13E27DB-7C62-8107-2D65-CE169410BC8B}"/>
                </a:ext>
              </a:extLst>
            </p:cNvPr>
            <p:cNvSpPr txBox="1"/>
            <p:nvPr/>
          </p:nvSpPr>
          <p:spPr>
            <a:xfrm>
              <a:off x="1696053" y="5387288"/>
              <a:ext cx="162044" cy="276999"/>
            </a:xfrm>
            <a:prstGeom prst="rect">
              <a:avLst/>
            </a:prstGeom>
            <a:noFill/>
          </p:spPr>
          <p:txBody>
            <a:bodyPr wrap="square" rtlCol="0" anchor="ctr">
              <a:spAutoFit/>
            </a:bodyPr>
            <a:lstStyle/>
            <a:p>
              <a:pPr algn="ctr"/>
              <a:r>
                <a:rPr lang="es-ES" sz="1200" b="1" dirty="0"/>
                <a:t>7</a:t>
              </a:r>
            </a:p>
          </p:txBody>
        </p:sp>
        <p:sp>
          <p:nvSpPr>
            <p:cNvPr id="5" name="TextBox 4">
              <a:extLst>
                <a:ext uri="{FF2B5EF4-FFF2-40B4-BE49-F238E27FC236}">
                  <a16:creationId xmlns:a16="http://schemas.microsoft.com/office/drawing/2014/main" id="{F7E93714-2962-86FE-49B0-C8430EDAD370}"/>
                </a:ext>
              </a:extLst>
            </p:cNvPr>
            <p:cNvSpPr txBox="1"/>
            <p:nvPr/>
          </p:nvSpPr>
          <p:spPr>
            <a:xfrm>
              <a:off x="1518272" y="5569504"/>
              <a:ext cx="517606" cy="276999"/>
            </a:xfrm>
            <a:prstGeom prst="rect">
              <a:avLst/>
            </a:prstGeom>
            <a:noFill/>
          </p:spPr>
          <p:txBody>
            <a:bodyPr wrap="square" rtlCol="0" anchor="ctr">
              <a:spAutoFit/>
            </a:bodyPr>
            <a:lstStyle/>
            <a:p>
              <a:pPr algn="ctr"/>
              <a:r>
                <a:rPr lang="es-ES" sz="1200" b="1" dirty="0"/>
                <a:t>10</a:t>
              </a:r>
            </a:p>
          </p:txBody>
        </p:sp>
        <p:cxnSp>
          <p:nvCxnSpPr>
            <p:cNvPr id="6" name="Straight Connector 5">
              <a:extLst>
                <a:ext uri="{FF2B5EF4-FFF2-40B4-BE49-F238E27FC236}">
                  <a16:creationId xmlns:a16="http://schemas.microsoft.com/office/drawing/2014/main" id="{5E2CF732-B1EE-0127-420F-D27D4F0E41FE}"/>
                </a:ext>
              </a:extLst>
            </p:cNvPr>
            <p:cNvCxnSpPr/>
            <p:nvPr/>
          </p:nvCxnSpPr>
          <p:spPr>
            <a:xfrm>
              <a:off x="1663615" y="5619507"/>
              <a:ext cx="2269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28650" y="1771650"/>
            <a:ext cx="7856538" cy="4438650"/>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 </a:t>
            </a:r>
          </a:p>
        </p:txBody>
      </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Tenths and Hundredths</a:t>
            </a:r>
          </a:p>
        </p:txBody>
      </p:sp>
      <p:sp>
        <p:nvSpPr>
          <p:cNvPr id="7" name="Rectangle 6"/>
          <p:cNvSpPr>
            <a:spLocks noChangeArrowheads="1"/>
          </p:cNvSpPr>
          <p:nvPr/>
        </p:nvSpPr>
        <p:spPr bwMode="auto">
          <a:xfrm>
            <a:off x="1339850" y="5419725"/>
            <a:ext cx="6464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      because the whole square has been divided in to 100 equal pieces and 65 of them are coloured in.</a:t>
            </a:r>
          </a:p>
        </p:txBody>
      </p:sp>
      <p:sp>
        <p:nvSpPr>
          <p:cNvPr id="20485" name="Rectangle 9"/>
          <p:cNvSpPr>
            <a:spLocks noChangeArrowheads="1"/>
          </p:cNvSpPr>
          <p:nvPr/>
        </p:nvSpPr>
        <p:spPr bwMode="auto">
          <a:xfrm>
            <a:off x="2674938" y="1312863"/>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nSpc>
                <a:spcPct val="100000"/>
              </a:lnSpc>
              <a:spcBef>
                <a:spcPct val="0"/>
              </a:spcBef>
              <a:buFontTx/>
              <a:buNone/>
            </a:pPr>
            <a:r>
              <a:rPr lang="en-GB" altLang="en-US">
                <a:solidFill>
                  <a:schemeClr val="tx1"/>
                </a:solidFill>
              </a:rPr>
              <a:t>What fraction is represented by…</a:t>
            </a:r>
          </a:p>
        </p:txBody>
      </p:sp>
      <p:pic>
        <p:nvPicPr>
          <p:cNvPr id="20486" name="Whole Cla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Rot="1" noChangeAspect="1" noMove="1" noResize="1" noEditPoints="1" noAdjustHandles="1" noChangeArrowheads="1" noChangeShapeType="1" noTextEdit="1"/>
          </p:cNvSpPr>
          <p:nvPr/>
        </p:nvSpPr>
        <p:spPr>
          <a:xfrm>
            <a:off x="1728942" y="5419425"/>
            <a:ext cx="352661" cy="322974"/>
          </a:xfrm>
          <a:prstGeom prst="rect">
            <a:avLst/>
          </a:prstGeom>
          <a:blipFill rotWithShape="0">
            <a:blip r:embed="rId4"/>
            <a:stretch>
              <a:fillRect l="-10526" t="-3774" r="-10526" b="-20755"/>
            </a:stretch>
          </a:blipFill>
        </p:spPr>
        <p:txBody>
          <a:bodyPr/>
          <a:lstStyle/>
          <a:p>
            <a:pPr>
              <a:defRPr/>
            </a:pPr>
            <a:r>
              <a:rPr lang="en-GB" dirty="0">
                <a:noFill/>
              </a:rPr>
              <a:t> </a:t>
            </a:r>
          </a:p>
        </p:txBody>
      </p:sp>
      <p:graphicFrame>
        <p:nvGraphicFramePr>
          <p:cNvPr id="9" name="Table 8"/>
          <p:cNvGraphicFramePr>
            <a:graphicFrameLocks noGrp="1"/>
          </p:cNvGraphicFramePr>
          <p:nvPr/>
        </p:nvGraphicFramePr>
        <p:xfrm>
          <a:off x="2863850" y="1958975"/>
          <a:ext cx="3324230" cy="3325810"/>
        </p:xfrm>
        <a:graphic>
          <a:graphicData uri="http://schemas.openxmlformats.org/drawingml/2006/table">
            <a:tbl>
              <a:tblPr firstRow="1" bandRow="1">
                <a:tableStyleId>{5C22544A-7EE6-4342-B048-85BDC9FD1C3A}</a:tableStyleId>
              </a:tblPr>
              <a:tblGrid>
                <a:gridCol w="332423">
                  <a:extLst>
                    <a:ext uri="{9D8B030D-6E8A-4147-A177-3AD203B41FA5}">
                      <a16:colId xmlns:a16="http://schemas.microsoft.com/office/drawing/2014/main" val="20000"/>
                    </a:ext>
                  </a:extLst>
                </a:gridCol>
                <a:gridCol w="332423">
                  <a:extLst>
                    <a:ext uri="{9D8B030D-6E8A-4147-A177-3AD203B41FA5}">
                      <a16:colId xmlns:a16="http://schemas.microsoft.com/office/drawing/2014/main" val="20001"/>
                    </a:ext>
                  </a:extLst>
                </a:gridCol>
                <a:gridCol w="332423">
                  <a:extLst>
                    <a:ext uri="{9D8B030D-6E8A-4147-A177-3AD203B41FA5}">
                      <a16:colId xmlns:a16="http://schemas.microsoft.com/office/drawing/2014/main" val="20002"/>
                    </a:ext>
                  </a:extLst>
                </a:gridCol>
                <a:gridCol w="332423">
                  <a:extLst>
                    <a:ext uri="{9D8B030D-6E8A-4147-A177-3AD203B41FA5}">
                      <a16:colId xmlns:a16="http://schemas.microsoft.com/office/drawing/2014/main" val="20003"/>
                    </a:ext>
                  </a:extLst>
                </a:gridCol>
                <a:gridCol w="332423">
                  <a:extLst>
                    <a:ext uri="{9D8B030D-6E8A-4147-A177-3AD203B41FA5}">
                      <a16:colId xmlns:a16="http://schemas.microsoft.com/office/drawing/2014/main" val="20004"/>
                    </a:ext>
                  </a:extLst>
                </a:gridCol>
                <a:gridCol w="332423">
                  <a:extLst>
                    <a:ext uri="{9D8B030D-6E8A-4147-A177-3AD203B41FA5}">
                      <a16:colId xmlns:a16="http://schemas.microsoft.com/office/drawing/2014/main" val="20005"/>
                    </a:ext>
                  </a:extLst>
                </a:gridCol>
                <a:gridCol w="332423">
                  <a:extLst>
                    <a:ext uri="{9D8B030D-6E8A-4147-A177-3AD203B41FA5}">
                      <a16:colId xmlns:a16="http://schemas.microsoft.com/office/drawing/2014/main" val="20006"/>
                    </a:ext>
                  </a:extLst>
                </a:gridCol>
                <a:gridCol w="332423">
                  <a:extLst>
                    <a:ext uri="{9D8B030D-6E8A-4147-A177-3AD203B41FA5}">
                      <a16:colId xmlns:a16="http://schemas.microsoft.com/office/drawing/2014/main" val="20007"/>
                    </a:ext>
                  </a:extLst>
                </a:gridCol>
                <a:gridCol w="332423">
                  <a:extLst>
                    <a:ext uri="{9D8B030D-6E8A-4147-A177-3AD203B41FA5}">
                      <a16:colId xmlns:a16="http://schemas.microsoft.com/office/drawing/2014/main" val="20008"/>
                    </a:ext>
                  </a:extLst>
                </a:gridCol>
                <a:gridCol w="332423">
                  <a:extLst>
                    <a:ext uri="{9D8B030D-6E8A-4147-A177-3AD203B41FA5}">
                      <a16:colId xmlns:a16="http://schemas.microsoft.com/office/drawing/2014/main" val="20009"/>
                    </a:ext>
                  </a:extLst>
                </a:gridCol>
              </a:tblGrid>
              <a:tr h="332581">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2581">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2581">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2581">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2581">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2581">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2581">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2581">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2581">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2581">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366"/>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99" marB="35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28650" y="1771650"/>
            <a:ext cx="7856538" cy="4438650"/>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 </a:t>
            </a:r>
          </a:p>
        </p:txBody>
      </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Tenths and Hundredths</a:t>
            </a:r>
          </a:p>
        </p:txBody>
      </p:sp>
      <p:sp>
        <p:nvSpPr>
          <p:cNvPr id="7" name="Rectangle 6"/>
          <p:cNvSpPr>
            <a:spLocks noChangeArrowheads="1"/>
          </p:cNvSpPr>
          <p:nvPr/>
        </p:nvSpPr>
        <p:spPr bwMode="auto">
          <a:xfrm>
            <a:off x="1339850" y="5419725"/>
            <a:ext cx="6464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    because there are 10 objects, and 5 of them have been selected.</a:t>
            </a:r>
          </a:p>
        </p:txBody>
      </p:sp>
      <p:sp>
        <p:nvSpPr>
          <p:cNvPr id="21509" name="Rectangle 9"/>
          <p:cNvSpPr>
            <a:spLocks noChangeArrowheads="1"/>
          </p:cNvSpPr>
          <p:nvPr/>
        </p:nvSpPr>
        <p:spPr bwMode="auto">
          <a:xfrm>
            <a:off x="2674938" y="1312863"/>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nSpc>
                <a:spcPct val="100000"/>
              </a:lnSpc>
              <a:spcBef>
                <a:spcPct val="0"/>
              </a:spcBef>
              <a:buFontTx/>
              <a:buNone/>
            </a:pPr>
            <a:r>
              <a:rPr lang="en-GB" altLang="en-US">
                <a:solidFill>
                  <a:schemeClr val="tx1"/>
                </a:solidFill>
              </a:rPr>
              <a:t>What fraction is represented by…</a:t>
            </a:r>
          </a:p>
        </p:txBody>
      </p:sp>
      <p:pic>
        <p:nvPicPr>
          <p:cNvPr id="21510" name="Whole Cla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5950" y="2281238"/>
            <a:ext cx="7127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2992438"/>
            <a:ext cx="7143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1138" y="2281238"/>
            <a:ext cx="7127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7938" y="2992438"/>
            <a:ext cx="7143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281238"/>
            <a:ext cx="7127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5950" y="3449638"/>
            <a:ext cx="7127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4160838"/>
            <a:ext cx="7143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1138" y="3449638"/>
            <a:ext cx="7127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7938" y="4160838"/>
            <a:ext cx="7143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3449638"/>
            <a:ext cx="7127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rot="2030478">
            <a:off x="1235075" y="2536825"/>
            <a:ext cx="3938588" cy="22748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3" name="Group 2">
            <a:extLst>
              <a:ext uri="{FF2B5EF4-FFF2-40B4-BE49-F238E27FC236}">
                <a16:creationId xmlns:a16="http://schemas.microsoft.com/office/drawing/2014/main" id="{144250D2-A30A-3A3A-9D02-92EFCFBDBF0E}"/>
              </a:ext>
            </a:extLst>
          </p:cNvPr>
          <p:cNvGrpSpPr/>
          <p:nvPr/>
        </p:nvGrpSpPr>
        <p:grpSpPr>
          <a:xfrm>
            <a:off x="1507183" y="5375823"/>
            <a:ext cx="517606" cy="459215"/>
            <a:chOff x="1518272" y="5387288"/>
            <a:chExt cx="517606" cy="459215"/>
          </a:xfrm>
        </p:grpSpPr>
        <p:sp>
          <p:nvSpPr>
            <p:cNvPr id="4" name="TextBox 3">
              <a:extLst>
                <a:ext uri="{FF2B5EF4-FFF2-40B4-BE49-F238E27FC236}">
                  <a16:creationId xmlns:a16="http://schemas.microsoft.com/office/drawing/2014/main" id="{61F7F747-1AF6-4AFB-CF34-9876FEC36846}"/>
                </a:ext>
              </a:extLst>
            </p:cNvPr>
            <p:cNvSpPr txBox="1"/>
            <p:nvPr/>
          </p:nvSpPr>
          <p:spPr>
            <a:xfrm>
              <a:off x="1696053" y="5387288"/>
              <a:ext cx="162044" cy="276999"/>
            </a:xfrm>
            <a:prstGeom prst="rect">
              <a:avLst/>
            </a:prstGeom>
            <a:noFill/>
          </p:spPr>
          <p:txBody>
            <a:bodyPr wrap="square" rtlCol="0" anchor="ctr">
              <a:spAutoFit/>
            </a:bodyPr>
            <a:lstStyle/>
            <a:p>
              <a:pPr algn="ctr"/>
              <a:r>
                <a:rPr lang="es-ES" sz="1200" b="1" dirty="0"/>
                <a:t>5</a:t>
              </a:r>
            </a:p>
          </p:txBody>
        </p:sp>
        <p:sp>
          <p:nvSpPr>
            <p:cNvPr id="6" name="TextBox 5">
              <a:extLst>
                <a:ext uri="{FF2B5EF4-FFF2-40B4-BE49-F238E27FC236}">
                  <a16:creationId xmlns:a16="http://schemas.microsoft.com/office/drawing/2014/main" id="{7DF00C44-D0D6-847F-265E-8119F1E05BF5}"/>
                </a:ext>
              </a:extLst>
            </p:cNvPr>
            <p:cNvSpPr txBox="1"/>
            <p:nvPr/>
          </p:nvSpPr>
          <p:spPr>
            <a:xfrm>
              <a:off x="1518272" y="5569504"/>
              <a:ext cx="517606" cy="276999"/>
            </a:xfrm>
            <a:prstGeom prst="rect">
              <a:avLst/>
            </a:prstGeom>
            <a:noFill/>
          </p:spPr>
          <p:txBody>
            <a:bodyPr wrap="square" rtlCol="0" anchor="ctr">
              <a:spAutoFit/>
            </a:bodyPr>
            <a:lstStyle/>
            <a:p>
              <a:pPr algn="ctr"/>
              <a:r>
                <a:rPr lang="es-ES" sz="1200" b="1" dirty="0"/>
                <a:t>10</a:t>
              </a:r>
            </a:p>
          </p:txBody>
        </p:sp>
        <p:cxnSp>
          <p:nvCxnSpPr>
            <p:cNvPr id="9" name="Straight Connector 8">
              <a:extLst>
                <a:ext uri="{FF2B5EF4-FFF2-40B4-BE49-F238E27FC236}">
                  <a16:creationId xmlns:a16="http://schemas.microsoft.com/office/drawing/2014/main" id="{D81F118B-D6AA-20BE-CBCA-A541E788ED10}"/>
                </a:ext>
              </a:extLst>
            </p:cNvPr>
            <p:cNvCxnSpPr/>
            <p:nvPr/>
          </p:nvCxnSpPr>
          <p:spPr>
            <a:xfrm>
              <a:off x="1663615" y="5619507"/>
              <a:ext cx="2269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28650" y="1771650"/>
            <a:ext cx="7856538" cy="4438650"/>
          </a:xfrm>
          <a:prstGeom prst="rect">
            <a:avLst/>
          </a:prstGeom>
          <a:solidFill>
            <a:srgbClr val="A7E6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 </a:t>
            </a:r>
          </a:p>
        </p:txBody>
      </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Tenths and Hundredths</a:t>
            </a:r>
          </a:p>
        </p:txBody>
      </p:sp>
      <p:sp>
        <p:nvSpPr>
          <p:cNvPr id="7" name="Rectangle 6"/>
          <p:cNvSpPr>
            <a:spLocks noChangeArrowheads="1"/>
          </p:cNvSpPr>
          <p:nvPr/>
        </p:nvSpPr>
        <p:spPr bwMode="auto">
          <a:xfrm>
            <a:off x="4886325" y="2203450"/>
            <a:ext cx="3368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      because the whole square has been divided in to 100 equal pieces and 40 of them are coloured in.</a:t>
            </a:r>
          </a:p>
        </p:txBody>
      </p:sp>
      <p:sp>
        <p:nvSpPr>
          <p:cNvPr id="22533" name="Rectangle 9"/>
          <p:cNvSpPr>
            <a:spLocks noChangeArrowheads="1"/>
          </p:cNvSpPr>
          <p:nvPr/>
        </p:nvSpPr>
        <p:spPr bwMode="auto">
          <a:xfrm>
            <a:off x="2674938" y="1312863"/>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nSpc>
                <a:spcPct val="100000"/>
              </a:lnSpc>
              <a:spcBef>
                <a:spcPct val="0"/>
              </a:spcBef>
              <a:buFontTx/>
              <a:buNone/>
            </a:pPr>
            <a:r>
              <a:rPr lang="en-GB" altLang="en-US">
                <a:solidFill>
                  <a:schemeClr val="tx1"/>
                </a:solidFill>
              </a:rPr>
              <a:t>What fraction is represented by…</a:t>
            </a:r>
          </a:p>
        </p:txBody>
      </p:sp>
      <p:pic>
        <p:nvPicPr>
          <p:cNvPr id="22534" name="Whole Cla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nvGraphicFramePr>
        <p:xfrm>
          <a:off x="1106488" y="2298700"/>
          <a:ext cx="3324230" cy="3324230"/>
        </p:xfrm>
        <a:graphic>
          <a:graphicData uri="http://schemas.openxmlformats.org/drawingml/2006/table">
            <a:tbl>
              <a:tblPr firstRow="1" bandRow="1">
                <a:tableStyleId>{5C22544A-7EE6-4342-B048-85BDC9FD1C3A}</a:tableStyleId>
              </a:tblPr>
              <a:tblGrid>
                <a:gridCol w="332423">
                  <a:extLst>
                    <a:ext uri="{9D8B030D-6E8A-4147-A177-3AD203B41FA5}">
                      <a16:colId xmlns:a16="http://schemas.microsoft.com/office/drawing/2014/main" val="20000"/>
                    </a:ext>
                  </a:extLst>
                </a:gridCol>
                <a:gridCol w="332423">
                  <a:extLst>
                    <a:ext uri="{9D8B030D-6E8A-4147-A177-3AD203B41FA5}">
                      <a16:colId xmlns:a16="http://schemas.microsoft.com/office/drawing/2014/main" val="20001"/>
                    </a:ext>
                  </a:extLst>
                </a:gridCol>
                <a:gridCol w="332423">
                  <a:extLst>
                    <a:ext uri="{9D8B030D-6E8A-4147-A177-3AD203B41FA5}">
                      <a16:colId xmlns:a16="http://schemas.microsoft.com/office/drawing/2014/main" val="20002"/>
                    </a:ext>
                  </a:extLst>
                </a:gridCol>
                <a:gridCol w="332423">
                  <a:extLst>
                    <a:ext uri="{9D8B030D-6E8A-4147-A177-3AD203B41FA5}">
                      <a16:colId xmlns:a16="http://schemas.microsoft.com/office/drawing/2014/main" val="20003"/>
                    </a:ext>
                  </a:extLst>
                </a:gridCol>
                <a:gridCol w="332423">
                  <a:extLst>
                    <a:ext uri="{9D8B030D-6E8A-4147-A177-3AD203B41FA5}">
                      <a16:colId xmlns:a16="http://schemas.microsoft.com/office/drawing/2014/main" val="20004"/>
                    </a:ext>
                  </a:extLst>
                </a:gridCol>
                <a:gridCol w="332423">
                  <a:extLst>
                    <a:ext uri="{9D8B030D-6E8A-4147-A177-3AD203B41FA5}">
                      <a16:colId xmlns:a16="http://schemas.microsoft.com/office/drawing/2014/main" val="20005"/>
                    </a:ext>
                  </a:extLst>
                </a:gridCol>
                <a:gridCol w="332423">
                  <a:extLst>
                    <a:ext uri="{9D8B030D-6E8A-4147-A177-3AD203B41FA5}">
                      <a16:colId xmlns:a16="http://schemas.microsoft.com/office/drawing/2014/main" val="20006"/>
                    </a:ext>
                  </a:extLst>
                </a:gridCol>
                <a:gridCol w="332423">
                  <a:extLst>
                    <a:ext uri="{9D8B030D-6E8A-4147-A177-3AD203B41FA5}">
                      <a16:colId xmlns:a16="http://schemas.microsoft.com/office/drawing/2014/main" val="20007"/>
                    </a:ext>
                  </a:extLst>
                </a:gridCol>
                <a:gridCol w="332423">
                  <a:extLst>
                    <a:ext uri="{9D8B030D-6E8A-4147-A177-3AD203B41FA5}">
                      <a16:colId xmlns:a16="http://schemas.microsoft.com/office/drawing/2014/main" val="20008"/>
                    </a:ext>
                  </a:extLst>
                </a:gridCol>
                <a:gridCol w="332423">
                  <a:extLst>
                    <a:ext uri="{9D8B030D-6E8A-4147-A177-3AD203B41FA5}">
                      <a16:colId xmlns:a16="http://schemas.microsoft.com/office/drawing/2014/main" val="20009"/>
                    </a:ext>
                  </a:extLst>
                </a:gridCol>
              </a:tblGrid>
              <a:tr h="332423">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2423">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2423">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2423">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2423">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2423">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2423">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2423">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2423">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2423">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73B0"/>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p>
                  </a:txBody>
                  <a:tcPr marL="70363" marR="70363" marT="35182" marB="351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1" name="Rectangle 10"/>
          <p:cNvSpPr>
            <a:spLocks noChangeArrowheads="1"/>
          </p:cNvSpPr>
          <p:nvPr/>
        </p:nvSpPr>
        <p:spPr bwMode="auto">
          <a:xfrm>
            <a:off x="4886325" y="3709988"/>
            <a:ext cx="33686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b="1">
                <a:solidFill>
                  <a:schemeClr val="tx1"/>
                </a:solidFill>
              </a:rPr>
              <a:t>Or</a:t>
            </a:r>
          </a:p>
          <a:p>
            <a:pPr algn="ctr">
              <a:lnSpc>
                <a:spcPct val="100000"/>
              </a:lnSpc>
              <a:spcBef>
                <a:spcPct val="0"/>
              </a:spcBef>
              <a:buFontTx/>
              <a:buNone/>
            </a:pPr>
            <a:endParaRPr lang="en-GB" altLang="en-US">
              <a:solidFill>
                <a:schemeClr val="tx1"/>
              </a:solidFill>
            </a:endParaRPr>
          </a:p>
          <a:p>
            <a:pPr algn="ctr">
              <a:lnSpc>
                <a:spcPct val="100000"/>
              </a:lnSpc>
              <a:spcBef>
                <a:spcPct val="0"/>
              </a:spcBef>
              <a:buFontTx/>
              <a:buNone/>
            </a:pPr>
            <a:r>
              <a:rPr lang="en-GB" altLang="en-US">
                <a:solidFill>
                  <a:schemeClr val="tx1"/>
                </a:solidFill>
              </a:rPr>
              <a:t>   because the whole group of 100 squares could be divided into equal groups of 10 squares each and 4 of those groups are coloured in.</a:t>
            </a:r>
          </a:p>
        </p:txBody>
      </p:sp>
      <p:grpSp>
        <p:nvGrpSpPr>
          <p:cNvPr id="3" name="Group 2">
            <a:extLst>
              <a:ext uri="{FF2B5EF4-FFF2-40B4-BE49-F238E27FC236}">
                <a16:creationId xmlns:a16="http://schemas.microsoft.com/office/drawing/2014/main" id="{65F388E2-9C10-1F45-E717-FBF85CD09535}"/>
              </a:ext>
            </a:extLst>
          </p:cNvPr>
          <p:cNvGrpSpPr/>
          <p:nvPr/>
        </p:nvGrpSpPr>
        <p:grpSpPr>
          <a:xfrm>
            <a:off x="5015745" y="2114550"/>
            <a:ext cx="517606" cy="470842"/>
            <a:chOff x="1467804" y="5377304"/>
            <a:chExt cx="517606" cy="470842"/>
          </a:xfrm>
        </p:grpSpPr>
        <p:sp>
          <p:nvSpPr>
            <p:cNvPr id="4" name="TextBox 3">
              <a:extLst>
                <a:ext uri="{FF2B5EF4-FFF2-40B4-BE49-F238E27FC236}">
                  <a16:creationId xmlns:a16="http://schemas.microsoft.com/office/drawing/2014/main" id="{AE16CDD0-8737-AE0F-3CC7-C1E33F04CD2F}"/>
                </a:ext>
              </a:extLst>
            </p:cNvPr>
            <p:cNvSpPr txBox="1"/>
            <p:nvPr/>
          </p:nvSpPr>
          <p:spPr>
            <a:xfrm>
              <a:off x="1523757" y="5377304"/>
              <a:ext cx="406376" cy="276999"/>
            </a:xfrm>
            <a:prstGeom prst="rect">
              <a:avLst/>
            </a:prstGeom>
            <a:noFill/>
          </p:spPr>
          <p:txBody>
            <a:bodyPr wrap="square" rtlCol="0" anchor="ctr">
              <a:spAutoFit/>
            </a:bodyPr>
            <a:lstStyle/>
            <a:p>
              <a:pPr algn="ctr"/>
              <a:r>
                <a:rPr lang="es-ES" sz="1200" b="1" dirty="0"/>
                <a:t>40</a:t>
              </a:r>
            </a:p>
          </p:txBody>
        </p:sp>
        <p:sp>
          <p:nvSpPr>
            <p:cNvPr id="5" name="TextBox 4">
              <a:extLst>
                <a:ext uri="{FF2B5EF4-FFF2-40B4-BE49-F238E27FC236}">
                  <a16:creationId xmlns:a16="http://schemas.microsoft.com/office/drawing/2014/main" id="{BD6233E5-25F1-2761-55ED-653FB32D45E2}"/>
                </a:ext>
              </a:extLst>
            </p:cNvPr>
            <p:cNvSpPr txBox="1"/>
            <p:nvPr/>
          </p:nvSpPr>
          <p:spPr>
            <a:xfrm>
              <a:off x="1467804" y="5571147"/>
              <a:ext cx="517606" cy="276999"/>
            </a:xfrm>
            <a:prstGeom prst="rect">
              <a:avLst/>
            </a:prstGeom>
            <a:noFill/>
          </p:spPr>
          <p:txBody>
            <a:bodyPr wrap="square" rtlCol="0" anchor="ctr">
              <a:spAutoFit/>
            </a:bodyPr>
            <a:lstStyle/>
            <a:p>
              <a:pPr algn="ctr"/>
              <a:r>
                <a:rPr lang="es-ES" sz="1200" b="1" dirty="0"/>
                <a:t>100</a:t>
              </a:r>
            </a:p>
          </p:txBody>
        </p:sp>
        <p:cxnSp>
          <p:nvCxnSpPr>
            <p:cNvPr id="6" name="Straight Connector 5">
              <a:extLst>
                <a:ext uri="{FF2B5EF4-FFF2-40B4-BE49-F238E27FC236}">
                  <a16:creationId xmlns:a16="http://schemas.microsoft.com/office/drawing/2014/main" id="{ACE81A31-430D-9837-A80C-C927646D7C2F}"/>
                </a:ext>
              </a:extLst>
            </p:cNvPr>
            <p:cNvCxnSpPr>
              <a:cxnSpLocks/>
            </p:cNvCxnSpPr>
            <p:nvPr/>
          </p:nvCxnSpPr>
          <p:spPr>
            <a:xfrm>
              <a:off x="1553902" y="5619507"/>
              <a:ext cx="336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088B3E9-2E43-0F2D-7EBE-10AF330007C1}"/>
              </a:ext>
            </a:extLst>
          </p:cNvPr>
          <p:cNvGrpSpPr/>
          <p:nvPr/>
        </p:nvGrpSpPr>
        <p:grpSpPr>
          <a:xfrm>
            <a:off x="4864128" y="4189311"/>
            <a:ext cx="517606" cy="470842"/>
            <a:chOff x="1496739" y="5377304"/>
            <a:chExt cx="517606" cy="470842"/>
          </a:xfrm>
        </p:grpSpPr>
        <p:sp>
          <p:nvSpPr>
            <p:cNvPr id="13" name="TextBox 12">
              <a:extLst>
                <a:ext uri="{FF2B5EF4-FFF2-40B4-BE49-F238E27FC236}">
                  <a16:creationId xmlns:a16="http://schemas.microsoft.com/office/drawing/2014/main" id="{4FD72FE2-EB0A-67C1-4D4F-3DAD76175600}"/>
                </a:ext>
              </a:extLst>
            </p:cNvPr>
            <p:cNvSpPr txBox="1"/>
            <p:nvPr/>
          </p:nvSpPr>
          <p:spPr>
            <a:xfrm>
              <a:off x="1549803" y="5377304"/>
              <a:ext cx="406376" cy="276999"/>
            </a:xfrm>
            <a:prstGeom prst="rect">
              <a:avLst/>
            </a:prstGeom>
            <a:noFill/>
          </p:spPr>
          <p:txBody>
            <a:bodyPr wrap="square" rtlCol="0" anchor="ctr">
              <a:spAutoFit/>
            </a:bodyPr>
            <a:lstStyle/>
            <a:p>
              <a:pPr algn="ctr"/>
              <a:r>
                <a:rPr lang="es-ES" sz="1200" b="1" dirty="0"/>
                <a:t>4</a:t>
              </a:r>
            </a:p>
          </p:txBody>
        </p:sp>
        <p:sp>
          <p:nvSpPr>
            <p:cNvPr id="14" name="TextBox 13">
              <a:extLst>
                <a:ext uri="{FF2B5EF4-FFF2-40B4-BE49-F238E27FC236}">
                  <a16:creationId xmlns:a16="http://schemas.microsoft.com/office/drawing/2014/main" id="{EDF15FC6-DEDE-5E2B-966D-FC9929C84B5E}"/>
                </a:ext>
              </a:extLst>
            </p:cNvPr>
            <p:cNvSpPr txBox="1"/>
            <p:nvPr/>
          </p:nvSpPr>
          <p:spPr>
            <a:xfrm>
              <a:off x="1496739" y="5571147"/>
              <a:ext cx="517606" cy="276999"/>
            </a:xfrm>
            <a:prstGeom prst="rect">
              <a:avLst/>
            </a:prstGeom>
            <a:noFill/>
          </p:spPr>
          <p:txBody>
            <a:bodyPr wrap="square" rtlCol="0" anchor="ctr">
              <a:spAutoFit/>
            </a:bodyPr>
            <a:lstStyle/>
            <a:p>
              <a:pPr algn="ctr"/>
              <a:r>
                <a:rPr lang="es-ES" sz="1200" b="1" dirty="0"/>
                <a:t>10</a:t>
              </a:r>
            </a:p>
          </p:txBody>
        </p:sp>
        <p:cxnSp>
          <p:nvCxnSpPr>
            <p:cNvPr id="15" name="Straight Connector 14">
              <a:extLst>
                <a:ext uri="{FF2B5EF4-FFF2-40B4-BE49-F238E27FC236}">
                  <a16:creationId xmlns:a16="http://schemas.microsoft.com/office/drawing/2014/main" id="{97302942-97FE-090E-81BA-DA0CD71759CB}"/>
                </a:ext>
              </a:extLst>
            </p:cNvPr>
            <p:cNvCxnSpPr>
              <a:cxnSpLocks/>
            </p:cNvCxnSpPr>
            <p:nvPr/>
          </p:nvCxnSpPr>
          <p:spPr>
            <a:xfrm>
              <a:off x="1614368" y="5619507"/>
              <a:ext cx="2761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a:xfrm>
            <a:off x="628650" y="1603375"/>
            <a:ext cx="7902575" cy="4741863"/>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8" name="Rectangle 7"/>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dirty="0">
                <a:latin typeface="+mj-lt"/>
              </a:rPr>
              <a:t>Place Value</a:t>
            </a:r>
          </a:p>
        </p:txBody>
      </p:sp>
      <p:pic>
        <p:nvPicPr>
          <p:cNvPr id="23556" name="Whole Cla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847725" y="3187700"/>
            <a:ext cx="7431088" cy="133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3558" name="Picture 2"/>
          <p:cNvPicPr>
            <a:picLocks noChangeAspect="1"/>
          </p:cNvPicPr>
          <p:nvPr/>
        </p:nvPicPr>
        <p:blipFill>
          <a:blip r:embed="rId4">
            <a:extLst>
              <a:ext uri="{28A0092B-C50C-407E-A947-70E740481C1C}">
                <a14:useLocalDpi xmlns:a14="http://schemas.microsoft.com/office/drawing/2010/main" val="0"/>
              </a:ext>
            </a:extLst>
          </a:blip>
          <a:srcRect l="2342" t="11867" r="2342" b="64049"/>
          <a:stretch>
            <a:fillRect/>
          </a:stretch>
        </p:blipFill>
        <p:spPr bwMode="auto">
          <a:xfrm>
            <a:off x="881063" y="3201988"/>
            <a:ext cx="73977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a:grpSpLocks/>
          </p:cNvGrpSpPr>
          <p:nvPr/>
        </p:nvGrpSpPr>
        <p:grpSpPr bwMode="auto">
          <a:xfrm>
            <a:off x="1366838" y="4449763"/>
            <a:ext cx="1433512" cy="836612"/>
            <a:chOff x="1366838" y="4450303"/>
            <a:chExt cx="1433512" cy="836612"/>
          </a:xfrm>
        </p:grpSpPr>
        <p:sp>
          <p:nvSpPr>
            <p:cNvPr id="49" name="U-Turn Arrow 48"/>
            <p:cNvSpPr/>
            <p:nvPr/>
          </p:nvSpPr>
          <p:spPr>
            <a:xfrm rot="10800000" flipH="1">
              <a:off x="1366838" y="4450303"/>
              <a:ext cx="1433512" cy="411162"/>
            </a:xfrm>
            <a:prstGeom prst="utur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3618" name="Rectangle 1"/>
            <p:cNvSpPr>
              <a:spLocks noChangeArrowheads="1"/>
            </p:cNvSpPr>
            <p:nvPr/>
          </p:nvSpPr>
          <p:spPr bwMode="auto">
            <a:xfrm>
              <a:off x="1655763" y="4948778"/>
              <a:ext cx="642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1600" b="1">
                  <a:solidFill>
                    <a:schemeClr val="tx1"/>
                  </a:solidFill>
                </a:rPr>
                <a:t>÷ 10</a:t>
              </a:r>
            </a:p>
          </p:txBody>
        </p:sp>
      </p:grpSp>
      <p:grpSp>
        <p:nvGrpSpPr>
          <p:cNvPr id="16" name="Group 15"/>
          <p:cNvGrpSpPr>
            <a:grpSpLocks/>
          </p:cNvGrpSpPr>
          <p:nvPr/>
        </p:nvGrpSpPr>
        <p:grpSpPr bwMode="auto">
          <a:xfrm>
            <a:off x="2965450" y="4449763"/>
            <a:ext cx="1433513" cy="836612"/>
            <a:chOff x="2965450" y="4450303"/>
            <a:chExt cx="1433513" cy="836612"/>
          </a:xfrm>
        </p:grpSpPr>
        <p:sp>
          <p:nvSpPr>
            <p:cNvPr id="50" name="U-Turn Arrow 49"/>
            <p:cNvSpPr/>
            <p:nvPr/>
          </p:nvSpPr>
          <p:spPr>
            <a:xfrm rot="10800000" flipH="1">
              <a:off x="2965450" y="4450303"/>
              <a:ext cx="1433513" cy="411162"/>
            </a:xfrm>
            <a:prstGeom prst="utur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3616" name="Rectangle 1"/>
            <p:cNvSpPr>
              <a:spLocks noChangeArrowheads="1"/>
            </p:cNvSpPr>
            <p:nvPr/>
          </p:nvSpPr>
          <p:spPr bwMode="auto">
            <a:xfrm>
              <a:off x="3360738" y="4948778"/>
              <a:ext cx="642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1600" b="1">
                  <a:solidFill>
                    <a:schemeClr val="tx1"/>
                  </a:solidFill>
                </a:rPr>
                <a:t>÷ 10</a:t>
              </a:r>
            </a:p>
          </p:txBody>
        </p:sp>
      </p:grpSp>
      <p:grpSp>
        <p:nvGrpSpPr>
          <p:cNvPr id="19" name="Group 18"/>
          <p:cNvGrpSpPr>
            <a:grpSpLocks/>
          </p:cNvGrpSpPr>
          <p:nvPr/>
        </p:nvGrpSpPr>
        <p:grpSpPr bwMode="auto">
          <a:xfrm>
            <a:off x="4564063" y="4449763"/>
            <a:ext cx="1433512" cy="836612"/>
            <a:chOff x="4564063" y="4450303"/>
            <a:chExt cx="1433512" cy="836612"/>
          </a:xfrm>
        </p:grpSpPr>
        <p:sp>
          <p:nvSpPr>
            <p:cNvPr id="51" name="U-Turn Arrow 50"/>
            <p:cNvSpPr/>
            <p:nvPr/>
          </p:nvSpPr>
          <p:spPr>
            <a:xfrm rot="10800000" flipH="1">
              <a:off x="4564063" y="4450303"/>
              <a:ext cx="1433512" cy="411162"/>
            </a:xfrm>
            <a:prstGeom prst="utur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3614" name="Rectangle 1"/>
            <p:cNvSpPr>
              <a:spLocks noChangeArrowheads="1"/>
            </p:cNvSpPr>
            <p:nvPr/>
          </p:nvSpPr>
          <p:spPr bwMode="auto">
            <a:xfrm>
              <a:off x="4959350" y="4948778"/>
              <a:ext cx="642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1600" b="1">
                  <a:solidFill>
                    <a:schemeClr val="tx1"/>
                  </a:solidFill>
                </a:rPr>
                <a:t>÷ 10</a:t>
              </a:r>
            </a:p>
          </p:txBody>
        </p:sp>
      </p:grpSp>
      <p:grpSp>
        <p:nvGrpSpPr>
          <p:cNvPr id="21" name="Group 20"/>
          <p:cNvGrpSpPr>
            <a:grpSpLocks/>
          </p:cNvGrpSpPr>
          <p:nvPr/>
        </p:nvGrpSpPr>
        <p:grpSpPr bwMode="auto">
          <a:xfrm>
            <a:off x="6162675" y="4449763"/>
            <a:ext cx="1431925" cy="836612"/>
            <a:chOff x="6162675" y="4450303"/>
            <a:chExt cx="1431925" cy="836612"/>
          </a:xfrm>
        </p:grpSpPr>
        <p:sp>
          <p:nvSpPr>
            <p:cNvPr id="52" name="U-Turn Arrow 51"/>
            <p:cNvSpPr/>
            <p:nvPr/>
          </p:nvSpPr>
          <p:spPr>
            <a:xfrm rot="10800000" flipH="1">
              <a:off x="6162675" y="4450303"/>
              <a:ext cx="1431925" cy="411162"/>
            </a:xfrm>
            <a:prstGeom prst="utur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3612" name="Rectangle 1"/>
            <p:cNvSpPr>
              <a:spLocks noChangeArrowheads="1"/>
            </p:cNvSpPr>
            <p:nvPr/>
          </p:nvSpPr>
          <p:spPr bwMode="auto">
            <a:xfrm>
              <a:off x="6491288" y="4948778"/>
              <a:ext cx="642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1600" b="1">
                  <a:solidFill>
                    <a:schemeClr val="tx1"/>
                  </a:solidFill>
                </a:rPr>
                <a:t>÷ 10</a:t>
              </a:r>
            </a:p>
          </p:txBody>
        </p:sp>
      </p:grpSp>
      <p:grpSp>
        <p:nvGrpSpPr>
          <p:cNvPr id="17" name="Group 16"/>
          <p:cNvGrpSpPr>
            <a:grpSpLocks/>
          </p:cNvGrpSpPr>
          <p:nvPr/>
        </p:nvGrpSpPr>
        <p:grpSpPr bwMode="auto">
          <a:xfrm>
            <a:off x="1366838" y="2498725"/>
            <a:ext cx="1433512" cy="750888"/>
            <a:chOff x="1366838" y="2499265"/>
            <a:chExt cx="1433512" cy="750888"/>
          </a:xfrm>
        </p:grpSpPr>
        <p:sp>
          <p:nvSpPr>
            <p:cNvPr id="6" name="U-Turn Arrow 5"/>
            <p:cNvSpPr/>
            <p:nvPr/>
          </p:nvSpPr>
          <p:spPr>
            <a:xfrm flipH="1">
              <a:off x="1366838" y="2837403"/>
              <a:ext cx="1433512" cy="412750"/>
            </a:xfrm>
            <a:prstGeom prst="utur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3610" name="Rectangle 1"/>
            <p:cNvSpPr>
              <a:spLocks noChangeArrowheads="1"/>
            </p:cNvSpPr>
            <p:nvPr/>
          </p:nvSpPr>
          <p:spPr bwMode="auto">
            <a:xfrm>
              <a:off x="1746250" y="2499265"/>
              <a:ext cx="642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1600" b="1">
                  <a:solidFill>
                    <a:schemeClr val="tx1"/>
                  </a:solidFill>
                </a:rPr>
                <a:t>× 10</a:t>
              </a:r>
            </a:p>
          </p:txBody>
        </p:sp>
      </p:grpSp>
      <p:grpSp>
        <p:nvGrpSpPr>
          <p:cNvPr id="15" name="Group 14"/>
          <p:cNvGrpSpPr>
            <a:grpSpLocks/>
          </p:cNvGrpSpPr>
          <p:nvPr/>
        </p:nvGrpSpPr>
        <p:grpSpPr bwMode="auto">
          <a:xfrm>
            <a:off x="2965450" y="2498725"/>
            <a:ext cx="1433513" cy="750888"/>
            <a:chOff x="2965450" y="2499265"/>
            <a:chExt cx="1433513" cy="750888"/>
          </a:xfrm>
        </p:grpSpPr>
        <p:sp>
          <p:nvSpPr>
            <p:cNvPr id="46" name="U-Turn Arrow 45"/>
            <p:cNvSpPr/>
            <p:nvPr/>
          </p:nvSpPr>
          <p:spPr>
            <a:xfrm flipH="1">
              <a:off x="2965450" y="2837403"/>
              <a:ext cx="1433513" cy="412750"/>
            </a:xfrm>
            <a:prstGeom prst="utur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3608" name="Rectangle 1"/>
            <p:cNvSpPr>
              <a:spLocks noChangeArrowheads="1"/>
            </p:cNvSpPr>
            <p:nvPr/>
          </p:nvSpPr>
          <p:spPr bwMode="auto">
            <a:xfrm>
              <a:off x="3451225" y="2499265"/>
              <a:ext cx="642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1600" b="1">
                  <a:solidFill>
                    <a:schemeClr val="tx1"/>
                  </a:solidFill>
                </a:rPr>
                <a:t>× 10</a:t>
              </a:r>
            </a:p>
          </p:txBody>
        </p:sp>
      </p:grpSp>
      <p:grpSp>
        <p:nvGrpSpPr>
          <p:cNvPr id="20" name="Group 19"/>
          <p:cNvGrpSpPr>
            <a:grpSpLocks/>
          </p:cNvGrpSpPr>
          <p:nvPr/>
        </p:nvGrpSpPr>
        <p:grpSpPr bwMode="auto">
          <a:xfrm>
            <a:off x="4564063" y="2498725"/>
            <a:ext cx="1433512" cy="750888"/>
            <a:chOff x="4564063" y="2499265"/>
            <a:chExt cx="1433512" cy="750888"/>
          </a:xfrm>
        </p:grpSpPr>
        <p:sp>
          <p:nvSpPr>
            <p:cNvPr id="47" name="U-Turn Arrow 46"/>
            <p:cNvSpPr/>
            <p:nvPr/>
          </p:nvSpPr>
          <p:spPr>
            <a:xfrm flipH="1">
              <a:off x="4564063" y="2837403"/>
              <a:ext cx="1433512" cy="412750"/>
            </a:xfrm>
            <a:prstGeom prst="utur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3606" name="Rectangle 1"/>
            <p:cNvSpPr>
              <a:spLocks noChangeArrowheads="1"/>
            </p:cNvSpPr>
            <p:nvPr/>
          </p:nvSpPr>
          <p:spPr bwMode="auto">
            <a:xfrm>
              <a:off x="5049838" y="2499265"/>
              <a:ext cx="642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1600" b="1">
                  <a:solidFill>
                    <a:schemeClr val="tx1"/>
                  </a:solidFill>
                </a:rPr>
                <a:t>× 10</a:t>
              </a:r>
            </a:p>
          </p:txBody>
        </p:sp>
      </p:grpSp>
      <p:grpSp>
        <p:nvGrpSpPr>
          <p:cNvPr id="22" name="Group 21"/>
          <p:cNvGrpSpPr>
            <a:grpSpLocks/>
          </p:cNvGrpSpPr>
          <p:nvPr/>
        </p:nvGrpSpPr>
        <p:grpSpPr bwMode="auto">
          <a:xfrm>
            <a:off x="6162675" y="2498725"/>
            <a:ext cx="1431925" cy="750888"/>
            <a:chOff x="6162675" y="2499265"/>
            <a:chExt cx="1431925" cy="750888"/>
          </a:xfrm>
        </p:grpSpPr>
        <p:sp>
          <p:nvSpPr>
            <p:cNvPr id="48" name="U-Turn Arrow 47"/>
            <p:cNvSpPr/>
            <p:nvPr/>
          </p:nvSpPr>
          <p:spPr>
            <a:xfrm flipH="1">
              <a:off x="6162675" y="2837403"/>
              <a:ext cx="1431925" cy="412750"/>
            </a:xfrm>
            <a:prstGeom prst="utur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3604" name="Rectangle 1"/>
            <p:cNvSpPr>
              <a:spLocks noChangeArrowheads="1"/>
            </p:cNvSpPr>
            <p:nvPr/>
          </p:nvSpPr>
          <p:spPr bwMode="auto">
            <a:xfrm>
              <a:off x="6581775" y="2499265"/>
              <a:ext cx="642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sz="1600" b="1">
                  <a:solidFill>
                    <a:schemeClr val="tx1"/>
                  </a:solidFill>
                </a:rPr>
                <a:t>× 10</a:t>
              </a:r>
            </a:p>
          </p:txBody>
        </p:sp>
      </p:grpSp>
      <p:sp>
        <p:nvSpPr>
          <p:cNvPr id="25" name="Rectangle 24">
            <a:extLst>
              <a:ext uri="{FF2B5EF4-FFF2-40B4-BE49-F238E27FC236}">
                <a16:creationId xmlns:a16="http://schemas.microsoft.com/office/drawing/2014/main" id="{0BDB92FE-F77C-810C-9915-DE812DB8E0E4}"/>
              </a:ext>
            </a:extLst>
          </p:cNvPr>
          <p:cNvSpPr/>
          <p:nvPr/>
        </p:nvSpPr>
        <p:spPr>
          <a:xfrm>
            <a:off x="1008743" y="3306762"/>
            <a:ext cx="1289050" cy="24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rgbClr val="000000"/>
                </a:solidFill>
              </a:rPr>
              <a:t>Hundreds</a:t>
            </a:r>
          </a:p>
        </p:txBody>
      </p:sp>
      <p:sp>
        <p:nvSpPr>
          <p:cNvPr id="10" name="Rectangle 9"/>
          <p:cNvSpPr/>
          <p:nvPr/>
        </p:nvSpPr>
        <p:spPr>
          <a:xfrm>
            <a:off x="1179513" y="3290888"/>
            <a:ext cx="85725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Rectangle 23">
            <a:extLst>
              <a:ext uri="{FF2B5EF4-FFF2-40B4-BE49-F238E27FC236}">
                <a16:creationId xmlns:a16="http://schemas.microsoft.com/office/drawing/2014/main" id="{B67E2413-11DF-3EB9-EAC4-21CBC60E1B50}"/>
              </a:ext>
            </a:extLst>
          </p:cNvPr>
          <p:cNvSpPr/>
          <p:nvPr/>
        </p:nvSpPr>
        <p:spPr>
          <a:xfrm>
            <a:off x="2446564" y="3310618"/>
            <a:ext cx="1289050" cy="24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rgbClr val="000000"/>
                </a:solidFill>
              </a:rPr>
              <a:t>Tens</a:t>
            </a:r>
          </a:p>
        </p:txBody>
      </p:sp>
      <p:sp>
        <p:nvSpPr>
          <p:cNvPr id="66" name="Rectangle 65"/>
          <p:cNvSpPr/>
          <p:nvPr/>
        </p:nvSpPr>
        <p:spPr>
          <a:xfrm>
            <a:off x="2595563" y="3290888"/>
            <a:ext cx="855662"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a:extLst>
              <a:ext uri="{FF2B5EF4-FFF2-40B4-BE49-F238E27FC236}">
                <a16:creationId xmlns:a16="http://schemas.microsoft.com/office/drawing/2014/main" id="{7EB2DC0D-547E-DE27-D6BA-E3A91E3CC352}"/>
              </a:ext>
            </a:extLst>
          </p:cNvPr>
          <p:cNvSpPr/>
          <p:nvPr/>
        </p:nvSpPr>
        <p:spPr>
          <a:xfrm>
            <a:off x="5387181" y="3303181"/>
            <a:ext cx="1290638"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tenths</a:t>
            </a:r>
          </a:p>
        </p:txBody>
      </p:sp>
      <p:sp>
        <p:nvSpPr>
          <p:cNvPr id="4" name="Rectangle 3"/>
          <p:cNvSpPr/>
          <p:nvPr/>
        </p:nvSpPr>
        <p:spPr>
          <a:xfrm>
            <a:off x="5387975" y="3298825"/>
            <a:ext cx="1289050" cy="24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rgbClr val="000000"/>
                </a:solidFill>
              </a:rPr>
              <a:t>tenths</a:t>
            </a:r>
          </a:p>
        </p:txBody>
      </p:sp>
      <p:sp>
        <p:nvSpPr>
          <p:cNvPr id="68" name="Rectangle 67"/>
          <p:cNvSpPr/>
          <p:nvPr/>
        </p:nvSpPr>
        <p:spPr>
          <a:xfrm>
            <a:off x="5568950" y="3290888"/>
            <a:ext cx="85725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Rectangle 38"/>
          <p:cNvSpPr/>
          <p:nvPr/>
        </p:nvSpPr>
        <p:spPr>
          <a:xfrm>
            <a:off x="6835775" y="3298825"/>
            <a:ext cx="1289050" cy="24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rgbClr val="000000"/>
                </a:solidFill>
              </a:rPr>
              <a:t>hundredths</a:t>
            </a:r>
          </a:p>
        </p:txBody>
      </p:sp>
      <p:sp>
        <p:nvSpPr>
          <p:cNvPr id="13" name="Rectangle 12">
            <a:extLst>
              <a:ext uri="{FF2B5EF4-FFF2-40B4-BE49-F238E27FC236}">
                <a16:creationId xmlns:a16="http://schemas.microsoft.com/office/drawing/2014/main" id="{9A7DBB22-FFAB-C516-FE59-280E34D6C939}"/>
              </a:ext>
            </a:extLst>
          </p:cNvPr>
          <p:cNvSpPr/>
          <p:nvPr/>
        </p:nvSpPr>
        <p:spPr>
          <a:xfrm>
            <a:off x="6835775" y="3306763"/>
            <a:ext cx="1289050" cy="24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b="1" dirty="0">
                <a:solidFill>
                  <a:srgbClr val="000000"/>
                </a:solidFill>
              </a:rPr>
              <a:t>hundredths</a:t>
            </a:r>
          </a:p>
        </p:txBody>
      </p:sp>
      <p:sp>
        <p:nvSpPr>
          <p:cNvPr id="69" name="Rectangle 68"/>
          <p:cNvSpPr/>
          <p:nvPr/>
        </p:nvSpPr>
        <p:spPr>
          <a:xfrm>
            <a:off x="6981825" y="3290888"/>
            <a:ext cx="1004888"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Oval 1"/>
          <p:cNvSpPr/>
          <p:nvPr/>
        </p:nvSpPr>
        <p:spPr>
          <a:xfrm>
            <a:off x="2722563" y="3436938"/>
            <a:ext cx="728662" cy="728662"/>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a:t>?</a:t>
            </a:r>
          </a:p>
        </p:txBody>
      </p:sp>
      <p:sp>
        <p:nvSpPr>
          <p:cNvPr id="34" name="Oval 33"/>
          <p:cNvSpPr/>
          <p:nvPr/>
        </p:nvSpPr>
        <p:spPr>
          <a:xfrm>
            <a:off x="1247775" y="3436938"/>
            <a:ext cx="728663" cy="728662"/>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a:t>?</a:t>
            </a:r>
          </a:p>
        </p:txBody>
      </p:sp>
      <p:sp>
        <p:nvSpPr>
          <p:cNvPr id="35" name="Oval 34"/>
          <p:cNvSpPr/>
          <p:nvPr/>
        </p:nvSpPr>
        <p:spPr>
          <a:xfrm>
            <a:off x="5692775" y="3436938"/>
            <a:ext cx="728663" cy="728662"/>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a:t>?</a:t>
            </a:r>
          </a:p>
        </p:txBody>
      </p:sp>
      <p:sp>
        <p:nvSpPr>
          <p:cNvPr id="36" name="Oval 35"/>
          <p:cNvSpPr/>
          <p:nvPr/>
        </p:nvSpPr>
        <p:spPr>
          <a:xfrm>
            <a:off x="7115175" y="3436938"/>
            <a:ext cx="730250" cy="728662"/>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a:t>?</a:t>
            </a:r>
          </a:p>
        </p:txBody>
      </p:sp>
      <p:sp>
        <p:nvSpPr>
          <p:cNvPr id="3" name="Oval 2"/>
          <p:cNvSpPr/>
          <p:nvPr/>
        </p:nvSpPr>
        <p:spPr>
          <a:xfrm>
            <a:off x="5197475" y="3933825"/>
            <a:ext cx="188913" cy="1889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1" name="Group 10"/>
          <p:cNvGrpSpPr>
            <a:grpSpLocks/>
          </p:cNvGrpSpPr>
          <p:nvPr/>
        </p:nvGrpSpPr>
        <p:grpSpPr bwMode="auto">
          <a:xfrm>
            <a:off x="3643313" y="4948238"/>
            <a:ext cx="1870075" cy="1401762"/>
            <a:chOff x="3643668" y="4205287"/>
            <a:chExt cx="1869423" cy="1400753"/>
          </a:xfrm>
        </p:grpSpPr>
        <p:sp>
          <p:nvSpPr>
            <p:cNvPr id="5" name="Pentagon 4"/>
            <p:cNvSpPr/>
            <p:nvPr/>
          </p:nvSpPr>
          <p:spPr>
            <a:xfrm rot="16200000">
              <a:off x="3878796" y="3971745"/>
              <a:ext cx="1400753" cy="1867837"/>
            </a:xfrm>
            <a:prstGeom prst="homePlate">
              <a:avLst>
                <a:gd name="adj" fmla="val 28208"/>
              </a:avLst>
            </a:prstGeom>
            <a:solidFill>
              <a:srgbClr val="FCA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602" name="Rectangle 8"/>
            <p:cNvSpPr>
              <a:spLocks noChangeArrowheads="1"/>
            </p:cNvSpPr>
            <p:nvPr/>
          </p:nvSpPr>
          <p:spPr bwMode="auto">
            <a:xfrm>
              <a:off x="3643668" y="4799012"/>
              <a:ext cx="18694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a:t>If this column </a:t>
              </a:r>
              <a:br>
                <a:rPr lang="en-GB" altLang="en-US"/>
              </a:br>
              <a:r>
                <a:rPr lang="en-GB" altLang="en-US"/>
                <a:t>represents ones, </a:t>
              </a:r>
            </a:p>
          </p:txBody>
        </p:sp>
      </p:grpSp>
      <p:grpSp>
        <p:nvGrpSpPr>
          <p:cNvPr id="43" name="Group 42"/>
          <p:cNvGrpSpPr>
            <a:grpSpLocks/>
          </p:cNvGrpSpPr>
          <p:nvPr/>
        </p:nvGrpSpPr>
        <p:grpSpPr bwMode="auto">
          <a:xfrm>
            <a:off x="2154238" y="1603375"/>
            <a:ext cx="1868487" cy="1241425"/>
            <a:chOff x="3580599" y="4696464"/>
            <a:chExt cx="1868562" cy="1242127"/>
          </a:xfrm>
        </p:grpSpPr>
        <p:sp>
          <p:nvSpPr>
            <p:cNvPr id="44" name="Pentagon 43"/>
            <p:cNvSpPr/>
            <p:nvPr/>
          </p:nvSpPr>
          <p:spPr>
            <a:xfrm rot="5400000">
              <a:off x="3893817" y="4383246"/>
              <a:ext cx="1242127" cy="1868562"/>
            </a:xfrm>
            <a:prstGeom prst="homePlate">
              <a:avLst>
                <a:gd name="adj" fmla="val 28208"/>
              </a:avLst>
            </a:prstGeom>
            <a:solidFill>
              <a:srgbClr val="FCA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600" name="Rectangle 44"/>
            <p:cNvSpPr>
              <a:spLocks noChangeArrowheads="1"/>
            </p:cNvSpPr>
            <p:nvPr/>
          </p:nvSpPr>
          <p:spPr bwMode="auto">
            <a:xfrm>
              <a:off x="3771939" y="4696464"/>
              <a:ext cx="14590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a:t>what does </a:t>
              </a:r>
              <a:br>
                <a:rPr lang="en-GB" altLang="en-US"/>
              </a:br>
              <a:r>
                <a:rPr lang="en-GB" altLang="en-US"/>
                <a:t>this column </a:t>
              </a:r>
              <a:br>
                <a:rPr lang="en-GB" altLang="en-US"/>
              </a:br>
              <a:r>
                <a:rPr lang="en-GB" altLang="en-US"/>
                <a:t>represent?</a:t>
              </a:r>
            </a:p>
          </p:txBody>
        </p:sp>
      </p:grpSp>
      <p:grpSp>
        <p:nvGrpSpPr>
          <p:cNvPr id="14" name="Group 13"/>
          <p:cNvGrpSpPr>
            <a:grpSpLocks/>
          </p:cNvGrpSpPr>
          <p:nvPr/>
        </p:nvGrpSpPr>
        <p:grpSpPr bwMode="auto">
          <a:xfrm>
            <a:off x="261938" y="1047750"/>
            <a:ext cx="1455737" cy="1457325"/>
            <a:chOff x="149069" y="1362076"/>
            <a:chExt cx="1456436" cy="1456434"/>
          </a:xfrm>
        </p:grpSpPr>
        <p:sp>
          <p:nvSpPr>
            <p:cNvPr id="12" name="Oval 11"/>
            <p:cNvSpPr/>
            <p:nvPr/>
          </p:nvSpPr>
          <p:spPr>
            <a:xfrm>
              <a:off x="149069" y="1362076"/>
              <a:ext cx="1456436" cy="1456434"/>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598" name="Rectangle 12"/>
            <p:cNvSpPr>
              <a:spLocks noChangeArrowheads="1"/>
            </p:cNvSpPr>
            <p:nvPr/>
          </p:nvSpPr>
          <p:spPr bwMode="auto">
            <a:xfrm>
              <a:off x="227909" y="1746253"/>
              <a:ext cx="1298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r>
                <a:rPr lang="en-GB" altLang="en-US">
                  <a:solidFill>
                    <a:schemeClr val="bg1"/>
                  </a:solidFill>
                </a:rPr>
                <a:t>How do </a:t>
              </a:r>
              <a:br>
                <a:rPr lang="en-GB" altLang="en-US">
                  <a:solidFill>
                    <a:schemeClr val="bg1"/>
                  </a:solidFill>
                </a:rPr>
              </a:br>
              <a:r>
                <a:rPr lang="en-GB" altLang="en-US">
                  <a:solidFill>
                    <a:schemeClr val="bg1"/>
                  </a:solidFill>
                </a:rPr>
                <a:t>you know?</a:t>
              </a:r>
            </a:p>
          </p:txBody>
        </p:sp>
      </p:grpSp>
      <p:grpSp>
        <p:nvGrpSpPr>
          <p:cNvPr id="65" name="Group 64"/>
          <p:cNvGrpSpPr>
            <a:grpSpLocks/>
          </p:cNvGrpSpPr>
          <p:nvPr/>
        </p:nvGrpSpPr>
        <p:grpSpPr bwMode="auto">
          <a:xfrm>
            <a:off x="2166938" y="5086350"/>
            <a:ext cx="1868487" cy="1254125"/>
            <a:chOff x="3644529" y="4351916"/>
            <a:chExt cx="1868562" cy="1254124"/>
          </a:xfrm>
        </p:grpSpPr>
        <p:sp>
          <p:nvSpPr>
            <p:cNvPr id="67" name="Pentagon 66"/>
            <p:cNvSpPr/>
            <p:nvPr/>
          </p:nvSpPr>
          <p:spPr>
            <a:xfrm rot="16200000">
              <a:off x="3951748" y="4044697"/>
              <a:ext cx="1254124" cy="1868562"/>
            </a:xfrm>
            <a:prstGeom prst="homePlate">
              <a:avLst>
                <a:gd name="adj" fmla="val 28208"/>
              </a:avLst>
            </a:prstGeom>
            <a:solidFill>
              <a:srgbClr val="FCA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96" name="Rectangle 69"/>
            <p:cNvSpPr>
              <a:spLocks noChangeArrowheads="1"/>
            </p:cNvSpPr>
            <p:nvPr/>
          </p:nvSpPr>
          <p:spPr bwMode="auto">
            <a:xfrm>
              <a:off x="3661302" y="4799012"/>
              <a:ext cx="1834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a:t>If this column </a:t>
              </a:r>
              <a:br>
                <a:rPr lang="en-GB" altLang="en-US"/>
              </a:br>
              <a:r>
                <a:rPr lang="en-GB" altLang="en-US"/>
                <a:t>represents tens, </a:t>
              </a:r>
            </a:p>
          </p:txBody>
        </p:sp>
      </p:grpSp>
      <p:grpSp>
        <p:nvGrpSpPr>
          <p:cNvPr id="71" name="Group 70"/>
          <p:cNvGrpSpPr>
            <a:grpSpLocks/>
          </p:cNvGrpSpPr>
          <p:nvPr/>
        </p:nvGrpSpPr>
        <p:grpSpPr bwMode="auto">
          <a:xfrm>
            <a:off x="762000" y="1603375"/>
            <a:ext cx="1868488" cy="1241425"/>
            <a:chOff x="3580599" y="4696464"/>
            <a:chExt cx="1868562" cy="1242127"/>
          </a:xfrm>
        </p:grpSpPr>
        <p:sp>
          <p:nvSpPr>
            <p:cNvPr id="72" name="Pentagon 71"/>
            <p:cNvSpPr/>
            <p:nvPr/>
          </p:nvSpPr>
          <p:spPr>
            <a:xfrm rot="5400000">
              <a:off x="3893816" y="4383247"/>
              <a:ext cx="1242127" cy="1868562"/>
            </a:xfrm>
            <a:prstGeom prst="homePlate">
              <a:avLst>
                <a:gd name="adj" fmla="val 28208"/>
              </a:avLst>
            </a:prstGeom>
            <a:solidFill>
              <a:srgbClr val="FCA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94" name="Rectangle 72"/>
            <p:cNvSpPr>
              <a:spLocks noChangeArrowheads="1"/>
            </p:cNvSpPr>
            <p:nvPr/>
          </p:nvSpPr>
          <p:spPr bwMode="auto">
            <a:xfrm>
              <a:off x="3771939" y="4696464"/>
              <a:ext cx="14590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a:t>what does </a:t>
              </a:r>
              <a:br>
                <a:rPr lang="en-GB" altLang="en-US"/>
              </a:br>
              <a:r>
                <a:rPr lang="en-GB" altLang="en-US"/>
                <a:t>this column </a:t>
              </a:r>
              <a:br>
                <a:rPr lang="en-GB" altLang="en-US"/>
              </a:br>
              <a:r>
                <a:rPr lang="en-GB" altLang="en-US"/>
                <a:t>represent?</a:t>
              </a:r>
            </a:p>
          </p:txBody>
        </p:sp>
      </p:grpSp>
      <p:grpSp>
        <p:nvGrpSpPr>
          <p:cNvPr id="74" name="Group 73"/>
          <p:cNvGrpSpPr>
            <a:grpSpLocks/>
          </p:cNvGrpSpPr>
          <p:nvPr/>
        </p:nvGrpSpPr>
        <p:grpSpPr bwMode="auto">
          <a:xfrm>
            <a:off x="5053013" y="1651000"/>
            <a:ext cx="1457325" cy="1455738"/>
            <a:chOff x="149069" y="1362076"/>
            <a:chExt cx="1456436" cy="1456434"/>
          </a:xfrm>
        </p:grpSpPr>
        <p:sp>
          <p:nvSpPr>
            <p:cNvPr id="75" name="Oval 74"/>
            <p:cNvSpPr/>
            <p:nvPr/>
          </p:nvSpPr>
          <p:spPr>
            <a:xfrm>
              <a:off x="149069" y="1362076"/>
              <a:ext cx="1456436" cy="1456434"/>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592" name="Rectangle 75"/>
            <p:cNvSpPr>
              <a:spLocks noChangeArrowheads="1"/>
            </p:cNvSpPr>
            <p:nvPr/>
          </p:nvSpPr>
          <p:spPr bwMode="auto">
            <a:xfrm>
              <a:off x="227909" y="1746253"/>
              <a:ext cx="1298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r>
                <a:rPr lang="en-GB" altLang="en-US">
                  <a:solidFill>
                    <a:schemeClr val="bg1"/>
                  </a:solidFill>
                </a:rPr>
                <a:t>How do </a:t>
              </a:r>
              <a:br>
                <a:rPr lang="en-GB" altLang="en-US">
                  <a:solidFill>
                    <a:schemeClr val="bg1"/>
                  </a:solidFill>
                </a:rPr>
              </a:br>
              <a:r>
                <a:rPr lang="en-GB" altLang="en-US">
                  <a:solidFill>
                    <a:schemeClr val="bg1"/>
                  </a:solidFill>
                </a:rPr>
                <a:t>you know?</a:t>
              </a:r>
            </a:p>
          </p:txBody>
        </p:sp>
      </p:grpSp>
      <p:sp>
        <p:nvSpPr>
          <p:cNvPr id="62" name="Rectangle 1"/>
          <p:cNvSpPr>
            <a:spLocks noChangeArrowheads="1"/>
          </p:cNvSpPr>
          <p:nvPr/>
        </p:nvSpPr>
        <p:spPr bwMode="auto">
          <a:xfrm>
            <a:off x="1268413" y="5478463"/>
            <a:ext cx="66151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20000"/>
              </a:lnSpc>
              <a:spcBef>
                <a:spcPct val="0"/>
              </a:spcBef>
              <a:buFont typeface="Arial" panose="020B0604020202020204" pitchFamily="34" charset="0"/>
              <a:buNone/>
            </a:pPr>
            <a:r>
              <a:rPr lang="en-GB" altLang="en-US" sz="1600"/>
              <a:t>What happens as we move to the left across the columns?</a:t>
            </a:r>
          </a:p>
          <a:p>
            <a:pPr algn="ctr">
              <a:lnSpc>
                <a:spcPct val="120000"/>
              </a:lnSpc>
              <a:spcBef>
                <a:spcPct val="0"/>
              </a:spcBef>
              <a:buFont typeface="Arial" panose="020B0604020202020204" pitchFamily="34" charset="0"/>
              <a:buNone/>
            </a:pPr>
            <a:r>
              <a:rPr lang="en-GB" altLang="en-US" sz="1600"/>
              <a:t>What happens as we move to the right across the columns?</a:t>
            </a:r>
          </a:p>
        </p:txBody>
      </p:sp>
      <p:grpSp>
        <p:nvGrpSpPr>
          <p:cNvPr id="77" name="Group 76"/>
          <p:cNvGrpSpPr>
            <a:grpSpLocks/>
          </p:cNvGrpSpPr>
          <p:nvPr/>
        </p:nvGrpSpPr>
        <p:grpSpPr bwMode="auto">
          <a:xfrm>
            <a:off x="5062538" y="1603375"/>
            <a:ext cx="1870075" cy="1241425"/>
            <a:chOff x="3580599" y="4696464"/>
            <a:chExt cx="1868562" cy="1242127"/>
          </a:xfrm>
        </p:grpSpPr>
        <p:sp>
          <p:nvSpPr>
            <p:cNvPr id="78" name="Pentagon 77"/>
            <p:cNvSpPr/>
            <p:nvPr/>
          </p:nvSpPr>
          <p:spPr>
            <a:xfrm rot="5400000">
              <a:off x="3893817" y="4383246"/>
              <a:ext cx="1242127" cy="1868562"/>
            </a:xfrm>
            <a:prstGeom prst="homePlate">
              <a:avLst>
                <a:gd name="adj" fmla="val 28208"/>
              </a:avLst>
            </a:prstGeom>
            <a:solidFill>
              <a:srgbClr val="FCA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90" name="Rectangle 78"/>
            <p:cNvSpPr>
              <a:spLocks noChangeArrowheads="1"/>
            </p:cNvSpPr>
            <p:nvPr/>
          </p:nvSpPr>
          <p:spPr bwMode="auto">
            <a:xfrm>
              <a:off x="3771939" y="4696464"/>
              <a:ext cx="14590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a:t>what does </a:t>
              </a:r>
              <a:br>
                <a:rPr lang="en-GB" altLang="en-US"/>
              </a:br>
              <a:r>
                <a:rPr lang="en-GB" altLang="en-US"/>
                <a:t>this column </a:t>
              </a:r>
              <a:br>
                <a:rPr lang="en-GB" altLang="en-US"/>
              </a:br>
              <a:r>
                <a:rPr lang="en-GB" altLang="en-US"/>
                <a:t>represent?</a:t>
              </a:r>
            </a:p>
          </p:txBody>
        </p:sp>
      </p:grpSp>
      <p:grpSp>
        <p:nvGrpSpPr>
          <p:cNvPr id="80" name="Group 79"/>
          <p:cNvGrpSpPr>
            <a:grpSpLocks/>
          </p:cNvGrpSpPr>
          <p:nvPr/>
        </p:nvGrpSpPr>
        <p:grpSpPr bwMode="auto">
          <a:xfrm>
            <a:off x="6519863" y="1601788"/>
            <a:ext cx="1868487" cy="1241425"/>
            <a:chOff x="3580599" y="4696464"/>
            <a:chExt cx="1868562" cy="1242127"/>
          </a:xfrm>
        </p:grpSpPr>
        <p:sp>
          <p:nvSpPr>
            <p:cNvPr id="81" name="Pentagon 80"/>
            <p:cNvSpPr/>
            <p:nvPr/>
          </p:nvSpPr>
          <p:spPr>
            <a:xfrm rot="5400000">
              <a:off x="3893816" y="4383247"/>
              <a:ext cx="1242127" cy="1868562"/>
            </a:xfrm>
            <a:prstGeom prst="homePlate">
              <a:avLst>
                <a:gd name="adj" fmla="val 28208"/>
              </a:avLst>
            </a:prstGeom>
            <a:solidFill>
              <a:srgbClr val="FCAB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88" name="Rectangle 81"/>
            <p:cNvSpPr>
              <a:spLocks noChangeArrowheads="1"/>
            </p:cNvSpPr>
            <p:nvPr/>
          </p:nvSpPr>
          <p:spPr bwMode="auto">
            <a:xfrm>
              <a:off x="3771939" y="4696464"/>
              <a:ext cx="14590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a:t>what does </a:t>
              </a:r>
              <a:br>
                <a:rPr lang="en-GB" altLang="en-US"/>
              </a:br>
              <a:r>
                <a:rPr lang="en-GB" altLang="en-US"/>
                <a:t>this column </a:t>
              </a:r>
              <a:br>
                <a:rPr lang="en-GB" altLang="en-US"/>
              </a:br>
              <a:r>
                <a:rPr lang="en-GB" altLang="en-US"/>
                <a:t>represent?</a:t>
              </a:r>
            </a:p>
          </p:txBody>
        </p:sp>
      </p:grpSp>
      <p:sp>
        <p:nvSpPr>
          <p:cNvPr id="23" name="Rectangle 22">
            <a:extLst>
              <a:ext uri="{FF2B5EF4-FFF2-40B4-BE49-F238E27FC236}">
                <a16:creationId xmlns:a16="http://schemas.microsoft.com/office/drawing/2014/main" id="{337D5A74-ECB9-00B9-F233-EBA96487D073}"/>
              </a:ext>
            </a:extLst>
          </p:cNvPr>
          <p:cNvSpPr/>
          <p:nvPr/>
        </p:nvSpPr>
        <p:spPr>
          <a:xfrm>
            <a:off x="3919992" y="3310607"/>
            <a:ext cx="1289050" cy="24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rgbClr val="000000"/>
                </a:solidFill>
              </a:rPr>
              <a:t>Ones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up)">
                                      <p:cBhvr>
                                        <p:cTn id="12" dur="500"/>
                                        <p:tgtEl>
                                          <p:spTgt spid="43"/>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xit" presetSubtype="1" fill="hold" nodeType="clickEffect">
                                  <p:stCondLst>
                                    <p:cond delay="0"/>
                                  </p:stCondLst>
                                  <p:childTnLst>
                                    <p:animEffect transition="out" filter="wipe(up)">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22" presetClass="exit" presetSubtype="4" fill="hold" nodeType="withEffect">
                                  <p:stCondLst>
                                    <p:cond delay="0"/>
                                  </p:stCondLst>
                                  <p:childTnLst>
                                    <p:animEffect transition="out" filter="wipe(down)">
                                      <p:cBhvr>
                                        <p:cTn id="28" dur="500"/>
                                        <p:tgtEl>
                                          <p:spTgt spid="43"/>
                                        </p:tgtEl>
                                      </p:cBhvr>
                                    </p:animEffect>
                                    <p:set>
                                      <p:cBhvr>
                                        <p:cTn id="29" dur="1" fill="hold">
                                          <p:stCondLst>
                                            <p:cond delay="499"/>
                                          </p:stCondLst>
                                        </p:cTn>
                                        <p:tgtEl>
                                          <p:spTgt spid="4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par>
                          <p:cTn id="36" fill="hold" nodeType="afterGroup">
                            <p:stCondLst>
                              <p:cond delay="500"/>
                            </p:stCondLst>
                            <p:childTnLst>
                              <p:par>
                                <p:cTn id="37" presetID="22" presetClass="entr" presetSubtype="2"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500"/>
                                        <p:tgtEl>
                                          <p:spTgt spid="15"/>
                                        </p:tgtEl>
                                      </p:cBhvr>
                                    </p:animEffect>
                                  </p:childTnLst>
                                </p:cTn>
                              </p:par>
                            </p:childTnLst>
                          </p:cTn>
                        </p:par>
                        <p:par>
                          <p:cTn id="40" fill="hold" nodeType="afterGroup">
                            <p:stCondLst>
                              <p:cond delay="1000"/>
                            </p:stCondLst>
                            <p:childTnLst>
                              <p:par>
                                <p:cTn id="41" presetID="10" presetClass="exit" presetSubtype="0" fill="hold" grpId="0" nodeType="afterEffect">
                                  <p:stCondLst>
                                    <p:cond delay="0"/>
                                  </p:stCondLst>
                                  <p:childTnLst>
                                    <p:animEffect transition="out" filter="fade">
                                      <p:cBhvr>
                                        <p:cTn id="42" dur="500"/>
                                        <p:tgtEl>
                                          <p:spTgt spid="66"/>
                                        </p:tgtEl>
                                      </p:cBhvr>
                                    </p:animEffect>
                                    <p:set>
                                      <p:cBhvr>
                                        <p:cTn id="43" dur="1" fill="hold">
                                          <p:stCondLst>
                                            <p:cond delay="499"/>
                                          </p:stCondLst>
                                        </p:cTn>
                                        <p:tgtEl>
                                          <p:spTgt spid="66"/>
                                        </p:tgtEl>
                                        <p:attrNameLst>
                                          <p:attrName>style.visibility</p:attrName>
                                        </p:attrNameLst>
                                      </p:cBhvr>
                                      <p:to>
                                        <p:strVal val="hidden"/>
                                      </p:to>
                                    </p:set>
                                  </p:childTnLst>
                                </p:cTn>
                              </p:par>
                            </p:childTnLst>
                          </p:cTn>
                        </p:par>
                        <p:par>
                          <p:cTn id="44" fill="hold" nodeType="afterGroup">
                            <p:stCondLst>
                              <p:cond delay="1500"/>
                            </p:stCondLst>
                            <p:childTnLst>
                              <p:par>
                                <p:cTn id="45" presetID="22" presetClass="entr" presetSubtype="8"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down)">
                                      <p:cBhvr>
                                        <p:cTn id="52" dur="500"/>
                                        <p:tgtEl>
                                          <p:spTgt spid="6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wipe(up)">
                                      <p:cBhvr>
                                        <p:cTn id="57" dur="500"/>
                                        <p:tgtEl>
                                          <p:spTgt spid="71"/>
                                        </p:tgtEl>
                                      </p:cBhvr>
                                    </p:animEffect>
                                  </p:childTnLst>
                                </p:cTn>
                              </p:par>
                            </p:childTnLst>
                          </p:cTn>
                        </p:par>
                        <p:par>
                          <p:cTn id="58" fill="hold" nodeType="afterGroup">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500"/>
                                        <p:tgtEl>
                                          <p:spTgt spid="7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xit" presetSubtype="0" fill="hold" grpId="1" nodeType="clickEffect">
                                  <p:stCondLst>
                                    <p:cond delay="0"/>
                                  </p:stCondLst>
                                  <p:childTnLst>
                                    <p:animEffect transition="out" filter="fade">
                                      <p:cBhvr>
                                        <p:cTn id="70" dur="500"/>
                                        <p:tgtEl>
                                          <p:spTgt spid="34"/>
                                        </p:tgtEl>
                                      </p:cBhvr>
                                    </p:animEffect>
                                    <p:set>
                                      <p:cBhvr>
                                        <p:cTn id="71" dur="1" fill="hold">
                                          <p:stCondLst>
                                            <p:cond delay="499"/>
                                          </p:stCondLst>
                                        </p:cTn>
                                        <p:tgtEl>
                                          <p:spTgt spid="3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74"/>
                                        </p:tgtEl>
                                      </p:cBhvr>
                                    </p:animEffect>
                                    <p:set>
                                      <p:cBhvr>
                                        <p:cTn id="74" dur="1" fill="hold">
                                          <p:stCondLst>
                                            <p:cond delay="499"/>
                                          </p:stCondLst>
                                        </p:cTn>
                                        <p:tgtEl>
                                          <p:spTgt spid="74"/>
                                        </p:tgtEl>
                                        <p:attrNameLst>
                                          <p:attrName>style.visibility</p:attrName>
                                        </p:attrNameLst>
                                      </p:cBhvr>
                                      <p:to>
                                        <p:strVal val="hidden"/>
                                      </p:to>
                                    </p:set>
                                  </p:childTnLst>
                                </p:cTn>
                              </p:par>
                              <p:par>
                                <p:cTn id="75" presetID="22" presetClass="exit" presetSubtype="1" fill="hold" nodeType="withEffect">
                                  <p:stCondLst>
                                    <p:cond delay="0"/>
                                  </p:stCondLst>
                                  <p:childTnLst>
                                    <p:animEffect transition="out" filter="wipe(up)">
                                      <p:cBhvr>
                                        <p:cTn id="76" dur="500"/>
                                        <p:tgtEl>
                                          <p:spTgt spid="65"/>
                                        </p:tgtEl>
                                      </p:cBhvr>
                                    </p:animEffect>
                                    <p:set>
                                      <p:cBhvr>
                                        <p:cTn id="77" dur="1" fill="hold">
                                          <p:stCondLst>
                                            <p:cond delay="499"/>
                                          </p:stCondLst>
                                        </p:cTn>
                                        <p:tgtEl>
                                          <p:spTgt spid="65"/>
                                        </p:tgtEl>
                                        <p:attrNameLst>
                                          <p:attrName>style.visibility</p:attrName>
                                        </p:attrNameLst>
                                      </p:cBhvr>
                                      <p:to>
                                        <p:strVal val="hidden"/>
                                      </p:to>
                                    </p:set>
                                  </p:childTnLst>
                                </p:cTn>
                              </p:par>
                              <p:par>
                                <p:cTn id="78" presetID="22" presetClass="exit" presetSubtype="4" fill="hold" nodeType="withEffect">
                                  <p:stCondLst>
                                    <p:cond delay="0"/>
                                  </p:stCondLst>
                                  <p:childTnLst>
                                    <p:animEffect transition="out" filter="wipe(down)">
                                      <p:cBhvr>
                                        <p:cTn id="79" dur="500"/>
                                        <p:tgtEl>
                                          <p:spTgt spid="71"/>
                                        </p:tgtEl>
                                      </p:cBhvr>
                                    </p:animEffect>
                                    <p:set>
                                      <p:cBhvr>
                                        <p:cTn id="80" dur="1" fill="hold">
                                          <p:stCondLst>
                                            <p:cond delay="499"/>
                                          </p:stCondLst>
                                        </p:cTn>
                                        <p:tgtEl>
                                          <p:spTgt spid="71"/>
                                        </p:tgtEl>
                                        <p:attrNameLst>
                                          <p:attrName>style.visibility</p:attrName>
                                        </p:attrNameLst>
                                      </p:cBhvr>
                                      <p:to>
                                        <p:strVal val="hidden"/>
                                      </p:to>
                                    </p:set>
                                  </p:childTnLst>
                                </p:cTn>
                              </p:par>
                            </p:childTnLst>
                          </p:cTn>
                        </p:par>
                        <p:par>
                          <p:cTn id="81" fill="hold" nodeType="afterGroup">
                            <p:stCondLst>
                              <p:cond delay="500"/>
                            </p:stCondLst>
                            <p:childTnLst>
                              <p:par>
                                <p:cTn id="82" presetID="22" presetClass="entr" presetSubtype="2"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right)">
                                      <p:cBhvr>
                                        <p:cTn id="84" dur="500"/>
                                        <p:tgtEl>
                                          <p:spTgt spid="17"/>
                                        </p:tgtEl>
                                      </p:cBhvr>
                                    </p:animEffect>
                                  </p:childTnLst>
                                </p:cTn>
                              </p:par>
                            </p:childTnLst>
                          </p:cTn>
                        </p:par>
                        <p:par>
                          <p:cTn id="85" fill="hold" nodeType="afterGroup">
                            <p:stCondLst>
                              <p:cond delay="1000"/>
                            </p:stCondLst>
                            <p:childTnLst>
                              <p:par>
                                <p:cTn id="86" presetID="10" presetClass="exit" presetSubtype="0" fill="hold" grpId="0" nodeType="afterEffect">
                                  <p:stCondLst>
                                    <p:cond delay="0"/>
                                  </p:stCondLst>
                                  <p:childTnLst>
                                    <p:animEffect transition="out" filter="fade">
                                      <p:cBhvr>
                                        <p:cTn id="87" dur="500"/>
                                        <p:tgtEl>
                                          <p:spTgt spid="10"/>
                                        </p:tgtEl>
                                      </p:cBhvr>
                                    </p:animEffect>
                                    <p:set>
                                      <p:cBhvr>
                                        <p:cTn id="88" dur="1" fill="hold">
                                          <p:stCondLst>
                                            <p:cond delay="499"/>
                                          </p:stCondLst>
                                        </p:cTn>
                                        <p:tgtEl>
                                          <p:spTgt spid="10"/>
                                        </p:tgtEl>
                                        <p:attrNameLst>
                                          <p:attrName>style.visibility</p:attrName>
                                        </p:attrNameLst>
                                      </p:cBhvr>
                                      <p:to>
                                        <p:strVal val="hidden"/>
                                      </p:to>
                                    </p:set>
                                  </p:childTnLst>
                                </p:cTn>
                              </p:par>
                            </p:childTnLst>
                          </p:cTn>
                        </p:par>
                        <p:par>
                          <p:cTn id="89" fill="hold" nodeType="afterGroup">
                            <p:stCondLst>
                              <p:cond delay="1500"/>
                            </p:stCondLst>
                            <p:childTnLst>
                              <p:par>
                                <p:cTn id="90" presetID="22" presetClass="entr" presetSubtype="8" fill="hold" nodeType="after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left)">
                                      <p:cBhvr>
                                        <p:cTn id="92" dur="500"/>
                                        <p:tgtEl>
                                          <p:spTgt spid="1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500"/>
                                        <p:tgtEl>
                                          <p:spTgt spid="6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xit" presetSubtype="0" fill="hold" grpId="1" nodeType="clickEffect">
                                  <p:stCondLst>
                                    <p:cond delay="0"/>
                                  </p:stCondLst>
                                  <p:childTnLst>
                                    <p:animEffect transition="out" filter="fade">
                                      <p:cBhvr>
                                        <p:cTn id="101" dur="500"/>
                                        <p:tgtEl>
                                          <p:spTgt spid="62"/>
                                        </p:tgtEl>
                                      </p:cBhvr>
                                    </p:animEffect>
                                    <p:set>
                                      <p:cBhvr>
                                        <p:cTn id="102" dur="1" fill="hold">
                                          <p:stCondLst>
                                            <p:cond delay="499"/>
                                          </p:stCondLst>
                                        </p:cTn>
                                        <p:tgtEl>
                                          <p:spTgt spid="62"/>
                                        </p:tgtEl>
                                        <p:attrNameLst>
                                          <p:attrName>style.visibility</p:attrName>
                                        </p:attrNameLst>
                                      </p:cBhvr>
                                      <p:to>
                                        <p:strVal val="hidden"/>
                                      </p:to>
                                    </p:set>
                                  </p:childTnLst>
                                </p:cTn>
                              </p:par>
                            </p:childTnLst>
                          </p:cTn>
                        </p:par>
                        <p:par>
                          <p:cTn id="103" fill="hold" nodeType="afterGroup">
                            <p:stCondLst>
                              <p:cond delay="500"/>
                            </p:stCondLst>
                            <p:childTnLst>
                              <p:par>
                                <p:cTn id="104" presetID="22" presetClass="entr" presetSubtype="4" fill="hold"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wipe(down)">
                                      <p:cBhvr>
                                        <p:cTn id="106" dur="500"/>
                                        <p:tgtEl>
                                          <p:spTgt spid="11"/>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1" fill="hold" nodeType="click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wipe(up)">
                                      <p:cBhvr>
                                        <p:cTn id="111" dur="500"/>
                                        <p:tgtEl>
                                          <p:spTgt spid="77"/>
                                        </p:tgtEl>
                                      </p:cBhvr>
                                    </p:animEffect>
                                  </p:childTnLst>
                                </p:cTn>
                              </p:par>
                            </p:childTnLst>
                          </p:cTn>
                        </p:par>
                        <p:par>
                          <p:cTn id="112" fill="hold" nodeType="afterGroup">
                            <p:stCondLst>
                              <p:cond delay="500"/>
                            </p:stCondLst>
                            <p:childTnLst>
                              <p:par>
                                <p:cTn id="113" presetID="10" presetClass="entr" presetSubtype="0"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
                                        <p:tgtEl>
                                          <p:spTgt spid="3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nodeType="clickEffect">
                                  <p:stCondLst>
                                    <p:cond delay="0"/>
                                  </p:stCondLst>
                                  <p:childTnLst>
                                    <p:set>
                                      <p:cBhvr>
                                        <p:cTn id="119" dur="1" fill="hold">
                                          <p:stCondLst>
                                            <p:cond delay="0"/>
                                          </p:stCondLst>
                                        </p:cTn>
                                        <p:tgtEl>
                                          <p:spTgt spid="14"/>
                                        </p:tgtEl>
                                        <p:attrNameLst>
                                          <p:attrName>style.visibility</p:attrName>
                                        </p:attrNameLst>
                                      </p:cBhvr>
                                      <p:to>
                                        <p:strVal val="visible"/>
                                      </p:to>
                                    </p:set>
                                    <p:animEffect transition="in" filter="fade">
                                      <p:cBhvr>
                                        <p:cTn id="120" dur="500"/>
                                        <p:tgtEl>
                                          <p:spTgt spid="14"/>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xit" presetSubtype="1" fill="hold" nodeType="clickEffect">
                                  <p:stCondLst>
                                    <p:cond delay="0"/>
                                  </p:stCondLst>
                                  <p:childTnLst>
                                    <p:animEffect transition="out" filter="wipe(up)">
                                      <p:cBhvr>
                                        <p:cTn id="124" dur="500"/>
                                        <p:tgtEl>
                                          <p:spTgt spid="11"/>
                                        </p:tgtEl>
                                      </p:cBhvr>
                                    </p:animEffect>
                                    <p:set>
                                      <p:cBhvr>
                                        <p:cTn id="125" dur="1" fill="hold">
                                          <p:stCondLst>
                                            <p:cond delay="499"/>
                                          </p:stCondLst>
                                        </p:cTn>
                                        <p:tgtEl>
                                          <p:spTgt spid="11"/>
                                        </p:tgtEl>
                                        <p:attrNameLst>
                                          <p:attrName>style.visibility</p:attrName>
                                        </p:attrNameLst>
                                      </p:cBhvr>
                                      <p:to>
                                        <p:strVal val="hidden"/>
                                      </p:to>
                                    </p:set>
                                  </p:childTnLst>
                                </p:cTn>
                              </p:par>
                              <p:par>
                                <p:cTn id="126" presetID="22" presetClass="exit" presetSubtype="4" fill="hold" nodeType="withEffect">
                                  <p:stCondLst>
                                    <p:cond delay="0"/>
                                  </p:stCondLst>
                                  <p:childTnLst>
                                    <p:animEffect transition="out" filter="wipe(down)">
                                      <p:cBhvr>
                                        <p:cTn id="127" dur="500"/>
                                        <p:tgtEl>
                                          <p:spTgt spid="77"/>
                                        </p:tgtEl>
                                      </p:cBhvr>
                                    </p:animEffect>
                                    <p:set>
                                      <p:cBhvr>
                                        <p:cTn id="128" dur="1" fill="hold">
                                          <p:stCondLst>
                                            <p:cond delay="499"/>
                                          </p:stCondLst>
                                        </p:cTn>
                                        <p:tgtEl>
                                          <p:spTgt spid="77"/>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4"/>
                                        </p:tgtEl>
                                      </p:cBhvr>
                                    </p:animEffect>
                                    <p:set>
                                      <p:cBhvr>
                                        <p:cTn id="131" dur="1" fill="hold">
                                          <p:stCondLst>
                                            <p:cond delay="499"/>
                                          </p:stCondLst>
                                        </p:cTn>
                                        <p:tgtEl>
                                          <p:spTgt spid="14"/>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35"/>
                                        </p:tgtEl>
                                      </p:cBhvr>
                                    </p:animEffect>
                                    <p:set>
                                      <p:cBhvr>
                                        <p:cTn id="134" dur="1" fill="hold">
                                          <p:stCondLst>
                                            <p:cond delay="499"/>
                                          </p:stCondLst>
                                        </p:cTn>
                                        <p:tgtEl>
                                          <p:spTgt spid="35"/>
                                        </p:tgtEl>
                                        <p:attrNameLst>
                                          <p:attrName>style.visibility</p:attrName>
                                        </p:attrNameLst>
                                      </p:cBhvr>
                                      <p:to>
                                        <p:strVal val="hidden"/>
                                      </p:to>
                                    </p:set>
                                  </p:childTnLst>
                                </p:cTn>
                              </p:par>
                            </p:childTnLst>
                          </p:cTn>
                        </p:par>
                        <p:par>
                          <p:cTn id="135" fill="hold" nodeType="afterGroup">
                            <p:stCondLst>
                              <p:cond delay="500"/>
                            </p:stCondLst>
                            <p:childTnLst>
                              <p:par>
                                <p:cTn id="136" presetID="22" presetClass="entr" presetSubtype="8" fill="hold" nodeType="afterEffect">
                                  <p:stCondLst>
                                    <p:cond delay="0"/>
                                  </p:stCondLst>
                                  <p:childTnLst>
                                    <p:set>
                                      <p:cBhvr>
                                        <p:cTn id="137" dur="1" fill="hold">
                                          <p:stCondLst>
                                            <p:cond delay="0"/>
                                          </p:stCondLst>
                                        </p:cTn>
                                        <p:tgtEl>
                                          <p:spTgt spid="19"/>
                                        </p:tgtEl>
                                        <p:attrNameLst>
                                          <p:attrName>style.visibility</p:attrName>
                                        </p:attrNameLst>
                                      </p:cBhvr>
                                      <p:to>
                                        <p:strVal val="visible"/>
                                      </p:to>
                                    </p:set>
                                    <p:animEffect transition="in" filter="wipe(left)">
                                      <p:cBhvr>
                                        <p:cTn id="138" dur="500"/>
                                        <p:tgtEl>
                                          <p:spTgt spid="19"/>
                                        </p:tgtEl>
                                      </p:cBhvr>
                                    </p:animEffect>
                                  </p:childTnLst>
                                </p:cTn>
                              </p:par>
                            </p:childTnLst>
                          </p:cTn>
                        </p:par>
                        <p:par>
                          <p:cTn id="139" fill="hold" nodeType="afterGroup">
                            <p:stCondLst>
                              <p:cond delay="1000"/>
                            </p:stCondLst>
                            <p:childTnLst>
                              <p:par>
                                <p:cTn id="140" presetID="10" presetClass="exit" presetSubtype="0" fill="hold" grpId="0" nodeType="afterEffect">
                                  <p:stCondLst>
                                    <p:cond delay="0"/>
                                  </p:stCondLst>
                                  <p:childTnLst>
                                    <p:animEffect transition="out" filter="fade">
                                      <p:cBhvr>
                                        <p:cTn id="141" dur="500"/>
                                        <p:tgtEl>
                                          <p:spTgt spid="68"/>
                                        </p:tgtEl>
                                      </p:cBhvr>
                                    </p:animEffect>
                                    <p:set>
                                      <p:cBhvr>
                                        <p:cTn id="142" dur="1" fill="hold">
                                          <p:stCondLst>
                                            <p:cond delay="499"/>
                                          </p:stCondLst>
                                        </p:cTn>
                                        <p:tgtEl>
                                          <p:spTgt spid="68"/>
                                        </p:tgtEl>
                                        <p:attrNameLst>
                                          <p:attrName>style.visibility</p:attrName>
                                        </p:attrNameLst>
                                      </p:cBhvr>
                                      <p:to>
                                        <p:strVal val="hidden"/>
                                      </p:to>
                                    </p:set>
                                  </p:childTnLst>
                                </p:cTn>
                              </p:par>
                            </p:childTnLst>
                          </p:cTn>
                        </p:par>
                        <p:par>
                          <p:cTn id="143" fill="hold" nodeType="afterGroup">
                            <p:stCondLst>
                              <p:cond delay="1500"/>
                            </p:stCondLst>
                            <p:childTnLst>
                              <p:par>
                                <p:cTn id="144" presetID="22" presetClass="entr" presetSubtype="2" fill="hold" nodeType="afterEffect">
                                  <p:stCondLst>
                                    <p:cond delay="0"/>
                                  </p:stCondLst>
                                  <p:childTnLst>
                                    <p:set>
                                      <p:cBhvr>
                                        <p:cTn id="145" dur="1" fill="hold">
                                          <p:stCondLst>
                                            <p:cond delay="0"/>
                                          </p:stCondLst>
                                        </p:cTn>
                                        <p:tgtEl>
                                          <p:spTgt spid="20"/>
                                        </p:tgtEl>
                                        <p:attrNameLst>
                                          <p:attrName>style.visibility</p:attrName>
                                        </p:attrNameLst>
                                      </p:cBhvr>
                                      <p:to>
                                        <p:strVal val="visible"/>
                                      </p:to>
                                    </p:set>
                                    <p:animEffect transition="in" filter="wipe(right)">
                                      <p:cBhvr>
                                        <p:cTn id="146" dur="500"/>
                                        <p:tgtEl>
                                          <p:spTgt spid="20"/>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1" fill="hold" nodeType="clickEffect">
                                  <p:stCondLst>
                                    <p:cond delay="0"/>
                                  </p:stCondLst>
                                  <p:childTnLst>
                                    <p:set>
                                      <p:cBhvr>
                                        <p:cTn id="150" dur="1" fill="hold">
                                          <p:stCondLst>
                                            <p:cond delay="0"/>
                                          </p:stCondLst>
                                        </p:cTn>
                                        <p:tgtEl>
                                          <p:spTgt spid="80"/>
                                        </p:tgtEl>
                                        <p:attrNameLst>
                                          <p:attrName>style.visibility</p:attrName>
                                        </p:attrNameLst>
                                      </p:cBhvr>
                                      <p:to>
                                        <p:strVal val="visible"/>
                                      </p:to>
                                    </p:set>
                                    <p:animEffect transition="in" filter="wipe(up)">
                                      <p:cBhvr>
                                        <p:cTn id="151" dur="500"/>
                                        <p:tgtEl>
                                          <p:spTgt spid="80"/>
                                        </p:tgtEl>
                                      </p:cBhvr>
                                    </p:animEffect>
                                  </p:childTnLst>
                                </p:cTn>
                              </p:par>
                            </p:childTnLst>
                          </p:cTn>
                        </p:par>
                        <p:par>
                          <p:cTn id="152" fill="hold" nodeType="afterGroup">
                            <p:stCondLst>
                              <p:cond delay="500"/>
                            </p:stCondLst>
                            <p:childTnLst>
                              <p:par>
                                <p:cTn id="153" presetID="10" presetClass="entr" presetSubtype="0" fill="hold" grpId="0" nodeType="afterEffect">
                                  <p:stCondLst>
                                    <p:cond delay="0"/>
                                  </p:stCondLst>
                                  <p:childTnLst>
                                    <p:set>
                                      <p:cBhvr>
                                        <p:cTn id="154" dur="1" fill="hold">
                                          <p:stCondLst>
                                            <p:cond delay="0"/>
                                          </p:stCondLst>
                                        </p:cTn>
                                        <p:tgtEl>
                                          <p:spTgt spid="36"/>
                                        </p:tgtEl>
                                        <p:attrNameLst>
                                          <p:attrName>style.visibility</p:attrName>
                                        </p:attrNameLst>
                                      </p:cBhvr>
                                      <p:to>
                                        <p:strVal val="visible"/>
                                      </p:to>
                                    </p:set>
                                    <p:animEffect transition="in" filter="fade">
                                      <p:cBhvr>
                                        <p:cTn id="155" dur="500"/>
                                        <p:tgtEl>
                                          <p:spTgt spid="36"/>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nodeType="clickEffect">
                                  <p:stCondLst>
                                    <p:cond delay="0"/>
                                  </p:stCondLst>
                                  <p:childTnLst>
                                    <p:set>
                                      <p:cBhvr>
                                        <p:cTn id="159" dur="1" fill="hold">
                                          <p:stCondLst>
                                            <p:cond delay="0"/>
                                          </p:stCondLst>
                                        </p:cTn>
                                        <p:tgtEl>
                                          <p:spTgt spid="14"/>
                                        </p:tgtEl>
                                        <p:attrNameLst>
                                          <p:attrName>style.visibility</p:attrName>
                                        </p:attrNameLst>
                                      </p:cBhvr>
                                      <p:to>
                                        <p:strVal val="visible"/>
                                      </p:to>
                                    </p:set>
                                    <p:animEffect transition="in" filter="fade">
                                      <p:cBhvr>
                                        <p:cTn id="160" dur="500"/>
                                        <p:tgtEl>
                                          <p:spTgt spid="14"/>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xit" presetSubtype="4" fill="hold" nodeType="clickEffect">
                                  <p:stCondLst>
                                    <p:cond delay="0"/>
                                  </p:stCondLst>
                                  <p:childTnLst>
                                    <p:animEffect transition="out" filter="wipe(down)">
                                      <p:cBhvr>
                                        <p:cTn id="164" dur="500"/>
                                        <p:tgtEl>
                                          <p:spTgt spid="80"/>
                                        </p:tgtEl>
                                      </p:cBhvr>
                                    </p:animEffect>
                                    <p:set>
                                      <p:cBhvr>
                                        <p:cTn id="165" dur="1" fill="hold">
                                          <p:stCondLst>
                                            <p:cond delay="499"/>
                                          </p:stCondLst>
                                        </p:cTn>
                                        <p:tgtEl>
                                          <p:spTgt spid="80"/>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14"/>
                                        </p:tgtEl>
                                      </p:cBhvr>
                                    </p:animEffect>
                                    <p:set>
                                      <p:cBhvr>
                                        <p:cTn id="168" dur="1" fill="hold">
                                          <p:stCondLst>
                                            <p:cond delay="499"/>
                                          </p:stCondLst>
                                        </p:cTn>
                                        <p:tgtEl>
                                          <p:spTgt spid="14"/>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36"/>
                                        </p:tgtEl>
                                      </p:cBhvr>
                                    </p:animEffect>
                                    <p:set>
                                      <p:cBhvr>
                                        <p:cTn id="171" dur="1" fill="hold">
                                          <p:stCondLst>
                                            <p:cond delay="499"/>
                                          </p:stCondLst>
                                        </p:cTn>
                                        <p:tgtEl>
                                          <p:spTgt spid="36"/>
                                        </p:tgtEl>
                                        <p:attrNameLst>
                                          <p:attrName>style.visibility</p:attrName>
                                        </p:attrNameLst>
                                      </p:cBhvr>
                                      <p:to>
                                        <p:strVal val="hidden"/>
                                      </p:to>
                                    </p:set>
                                  </p:childTnLst>
                                </p:cTn>
                              </p:par>
                            </p:childTnLst>
                          </p:cTn>
                        </p:par>
                        <p:par>
                          <p:cTn id="172" fill="hold" nodeType="afterGroup">
                            <p:stCondLst>
                              <p:cond delay="500"/>
                            </p:stCondLst>
                            <p:childTnLst>
                              <p:par>
                                <p:cTn id="173" presetID="22" presetClass="entr" presetSubtype="8" fill="hold" nodeType="afterEffect">
                                  <p:stCondLst>
                                    <p:cond delay="0"/>
                                  </p:stCondLst>
                                  <p:childTnLst>
                                    <p:set>
                                      <p:cBhvr>
                                        <p:cTn id="174" dur="1" fill="hold">
                                          <p:stCondLst>
                                            <p:cond delay="0"/>
                                          </p:stCondLst>
                                        </p:cTn>
                                        <p:tgtEl>
                                          <p:spTgt spid="21"/>
                                        </p:tgtEl>
                                        <p:attrNameLst>
                                          <p:attrName>style.visibility</p:attrName>
                                        </p:attrNameLst>
                                      </p:cBhvr>
                                      <p:to>
                                        <p:strVal val="visible"/>
                                      </p:to>
                                    </p:set>
                                    <p:animEffect transition="in" filter="wipe(left)">
                                      <p:cBhvr>
                                        <p:cTn id="175" dur="500"/>
                                        <p:tgtEl>
                                          <p:spTgt spid="21"/>
                                        </p:tgtEl>
                                      </p:cBhvr>
                                    </p:animEffect>
                                  </p:childTnLst>
                                </p:cTn>
                              </p:par>
                            </p:childTnLst>
                          </p:cTn>
                        </p:par>
                        <p:par>
                          <p:cTn id="176" fill="hold" nodeType="afterGroup">
                            <p:stCondLst>
                              <p:cond delay="1000"/>
                            </p:stCondLst>
                            <p:childTnLst>
                              <p:par>
                                <p:cTn id="177" presetID="10" presetClass="exit" presetSubtype="0" fill="hold" grpId="0" nodeType="afterEffect">
                                  <p:stCondLst>
                                    <p:cond delay="0"/>
                                  </p:stCondLst>
                                  <p:childTnLst>
                                    <p:animEffect transition="out" filter="fade">
                                      <p:cBhvr>
                                        <p:cTn id="178" dur="500"/>
                                        <p:tgtEl>
                                          <p:spTgt spid="69"/>
                                        </p:tgtEl>
                                      </p:cBhvr>
                                    </p:animEffect>
                                    <p:set>
                                      <p:cBhvr>
                                        <p:cTn id="179" dur="1" fill="hold">
                                          <p:stCondLst>
                                            <p:cond delay="499"/>
                                          </p:stCondLst>
                                        </p:cTn>
                                        <p:tgtEl>
                                          <p:spTgt spid="69"/>
                                        </p:tgtEl>
                                        <p:attrNameLst>
                                          <p:attrName>style.visibility</p:attrName>
                                        </p:attrNameLst>
                                      </p:cBhvr>
                                      <p:to>
                                        <p:strVal val="hidden"/>
                                      </p:to>
                                    </p:set>
                                  </p:childTnLst>
                                </p:cTn>
                              </p:par>
                            </p:childTnLst>
                          </p:cTn>
                        </p:par>
                        <p:par>
                          <p:cTn id="180" fill="hold" nodeType="afterGroup">
                            <p:stCondLst>
                              <p:cond delay="1500"/>
                            </p:stCondLst>
                            <p:childTnLst>
                              <p:par>
                                <p:cTn id="181" presetID="22" presetClass="entr" presetSubtype="2" fill="hold" nodeType="afterEffect">
                                  <p:stCondLst>
                                    <p:cond delay="0"/>
                                  </p:stCondLst>
                                  <p:childTnLst>
                                    <p:set>
                                      <p:cBhvr>
                                        <p:cTn id="182" dur="1" fill="hold">
                                          <p:stCondLst>
                                            <p:cond delay="0"/>
                                          </p:stCondLst>
                                        </p:cTn>
                                        <p:tgtEl>
                                          <p:spTgt spid="22"/>
                                        </p:tgtEl>
                                        <p:attrNameLst>
                                          <p:attrName>style.visibility</p:attrName>
                                        </p:attrNameLst>
                                      </p:cBhvr>
                                      <p:to>
                                        <p:strVal val="visible"/>
                                      </p:to>
                                    </p:set>
                                    <p:animEffect transition="in" filter="wipe(right)">
                                      <p:cBhvr>
                                        <p:cTn id="1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6" grpId="0" animBg="1"/>
      <p:bldP spid="68" grpId="0" animBg="1"/>
      <p:bldP spid="69" grpId="0" animBg="1"/>
      <p:bldP spid="2" grpId="0" animBg="1"/>
      <p:bldP spid="2" grpId="1" animBg="1"/>
      <p:bldP spid="34" grpId="0" animBg="1"/>
      <p:bldP spid="34" grpId="1" animBg="1"/>
      <p:bldP spid="35" grpId="0" animBg="1"/>
      <p:bldP spid="35" grpId="1" animBg="1"/>
      <p:bldP spid="36" grpId="0" animBg="1"/>
      <p:bldP spid="36" grpId="1" animBg="1"/>
      <p:bldP spid="62" grpId="0"/>
      <p:bldP spid="62" grpId="1"/>
    </p:bldLst>
  </p:timing>
</p:sld>
</file>

<file path=ppt/theme/theme1.xml><?xml version="1.0" encoding="utf-8"?>
<a:theme xmlns:a="http://schemas.openxmlformats.org/drawingml/2006/main" name="1_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Custom 1">
      <a:majorFont>
        <a:latin typeface="Twinkl Semi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1762</TotalTime>
  <Words>722</Words>
  <Application>Microsoft Office PowerPoint</Application>
  <PresentationFormat>On-screen Show (4:3)</PresentationFormat>
  <Paragraphs>257</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Tuffy</vt:lpstr>
      <vt:lpstr>Twinkl </vt:lpstr>
      <vt:lpstr>Twinkl SemiBold</vt:lpstr>
      <vt:lpstr>Twinkl</vt:lpstr>
      <vt:lpstr>Sassoon Infant Md</vt:lpstr>
      <vt:lpstr>Arial</vt:lpstr>
      <vt:lpstr>Roboto</vt:lpstr>
      <vt:lpstr>1_Office Theme</vt:lpstr>
      <vt:lpstr>PowerPoint Presentation</vt:lpstr>
      <vt:lpstr>Mathematics</vt:lpstr>
      <vt:lpstr>Tenths and Hundredths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dc:creator>
  <cp:lastModifiedBy>Rasha Sarhan</cp:lastModifiedBy>
  <cp:revision>181</cp:revision>
  <dcterms:created xsi:type="dcterms:W3CDTF">2016-09-27T11:04:03Z</dcterms:created>
  <dcterms:modified xsi:type="dcterms:W3CDTF">2025-08-24T15:28:53Z</dcterms:modified>
</cp:coreProperties>
</file>