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94" r:id="rId2"/>
    <p:sldId id="275" r:id="rId3"/>
    <p:sldId id="276" r:id="rId4"/>
    <p:sldId id="278" r:id="rId5"/>
    <p:sldId id="279" r:id="rId6"/>
    <p:sldId id="292" r:id="rId7"/>
    <p:sldId id="290" r:id="rId8"/>
    <p:sldId id="293" r:id="rId9"/>
    <p:sldId id="291" r:id="rId10"/>
    <p:sldId id="288" r:id="rId11"/>
    <p:sldId id="277" r:id="rId12"/>
    <p:sldId id="286" r:id="rId13"/>
  </p:sldIdLst>
  <p:sldSz cx="9144000" cy="6858000" type="screen4x3"/>
  <p:notesSz cx="6858000" cy="9144000"/>
  <p:embeddedFontLst>
    <p:embeddedFont>
      <p:font typeface="Roboto" panose="02000000000000000000" pitchFamily="2" charset="0"/>
      <p:regular r:id="rId16"/>
      <p:bold r:id="rId17"/>
      <p:italic r:id="rId18"/>
      <p:boldItalic r:id="rId19"/>
    </p:embeddedFont>
    <p:embeddedFont>
      <p:font typeface="Twinkl" panose="02000000000000000000" pitchFamily="2"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DCF2"/>
    <a:srgbClr val="69A94F"/>
    <a:srgbClr val="885A29"/>
    <a:srgbClr val="6D3E28"/>
    <a:srgbClr val="6AA84F"/>
    <a:srgbClr val="689428"/>
    <a:srgbClr val="689429"/>
    <a:srgbClr val="11743A"/>
    <a:srgbClr val="009640"/>
    <a:srgbClr val="87B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794" autoAdjust="0"/>
    <p:restoredTop sz="94660"/>
  </p:normalViewPr>
  <p:slideViewPr>
    <p:cSldViewPr snapToGrid="0" showGuides="1">
      <p:cViewPr varScale="1">
        <p:scale>
          <a:sx n="92" d="100"/>
          <a:sy n="92" d="100"/>
        </p:scale>
        <p:origin x="102" y="1596"/>
      </p:cViewPr>
      <p:guideLst>
        <p:guide orient="horz" pos="2160"/>
        <p:guide pos="2880"/>
        <p:guide pos="340"/>
        <p:guide orient="horz" pos="3952"/>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12/02/2024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12/02/2024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289314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planit-maths-primary-teaching-resources-year-5/planit-maths-primary-teaching-resources-year-5-number---fractions/planit-maths-primary-teaching-resources-year-5-number---fractions-round-decimals-with-two-decimal-places-to-the-nearest-whole-number-and-to-one-decimal-place" TargetMode="External"/><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hyperlink" Target="https://www.twinkl.co.uk/resource/planit-maths-year-5-decimals-and-percentages-lesson-pack-1-decimals-up-to-2-decimal-places-t-m-1695825858"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white-rose-maths-resources/year-4-white-rose-maths-resources-key-stage-1-year-1-year-2/autumn-block-4-multiplication-and-division-year-4-white-rose-maths-resources-key-stage-1-year-1-year-2" TargetMode="External"/><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hyperlink" Target="https://www.twinkl.co.uk/resources/white-rose-maths-resources/year-5-white-rose-maths-resources-key-stage-1-year-1-year-2/spring-block-3-decimals-and-percentages-year-5-white-rose-maths-supporting-resources-key-stage-1"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twinkl.co.uk/resources/white-rose-maths-resources/year-4-white-rose-maths-resources-key-stage-1-year-1-year-2/autumn-block-4-multiplication-and-division-year-4-white-rose-maths-resources-key-stage-1-year-1-year-2"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twinkl.co.uk/resources/white-rose-maths-resources/year-5-white-rose-maths-resources-key-stage-1-year-1-year-2/spring-block-3-decimals-and-percentages-year-5-white-rose-maths-supporting-resources-key-stage-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11.tif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12.tiff"/></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E5D5068-7417-5B68-172A-5F7A096DE464}"/>
              </a:ext>
            </a:extLst>
          </p:cNvPr>
          <p:cNvGrpSpPr/>
          <p:nvPr/>
        </p:nvGrpSpPr>
        <p:grpSpPr>
          <a:xfrm>
            <a:off x="743835" y="1681195"/>
            <a:ext cx="7644513" cy="1571953"/>
            <a:chOff x="743837" y="1344834"/>
            <a:chExt cx="7644513" cy="1571953"/>
          </a:xfrm>
        </p:grpSpPr>
        <p:sp>
          <p:nvSpPr>
            <p:cNvPr id="4" name="Rectangle 3">
              <a:extLst>
                <a:ext uri="{FF2B5EF4-FFF2-40B4-BE49-F238E27FC236}">
                  <a16:creationId xmlns:a16="http://schemas.microsoft.com/office/drawing/2014/main" id="{A514BFAB-2688-7DD9-7E3F-A5096E4231B4}"/>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lgn="ctr"/>
              <a:r>
                <a:rPr lang="en-GB" sz="1600" b="1" dirty="0">
                  <a:latin typeface="Roboto" panose="02000000000000000000" pitchFamily="2" charset="0"/>
                  <a:ea typeface="Roboto" panose="02000000000000000000" pitchFamily="2" charset="0"/>
                </a:rPr>
                <a:t>Editable</a:t>
              </a:r>
            </a:p>
          </p:txBody>
        </p:sp>
        <p:sp>
          <p:nvSpPr>
            <p:cNvPr id="5" name="Rectangle 4">
              <a:extLst>
                <a:ext uri="{FF2B5EF4-FFF2-40B4-BE49-F238E27FC236}">
                  <a16:creationId xmlns:a16="http://schemas.microsoft.com/office/drawing/2014/main" id="{C8E68728-2E0D-0157-E308-3B83AA2B96F9}"/>
                </a:ext>
              </a:extLst>
            </p:cNvPr>
            <p:cNvSpPr/>
            <p:nvPr/>
          </p:nvSpPr>
          <p:spPr>
            <a:xfrm>
              <a:off x="755650" y="1618794"/>
              <a:ext cx="7632700" cy="1297993"/>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is editable and can be adapted to meet the needs of different children. Twinkl cannot be held responsible for any changes made once a resource has been downloaded. Please be aware that this content may have been edited and therefore </a:t>
              </a:r>
              <a:br>
                <a:rPr lang="en-GB" sz="1400" b="0" i="0" dirty="0">
                  <a:solidFill>
                    <a:srgbClr val="202124"/>
                  </a:solidFill>
                  <a:effectLst/>
                  <a:latin typeface="Roboto" panose="02000000000000000000" pitchFamily="2" charset="0"/>
                </a:rPr>
              </a:br>
              <a:r>
                <a:rPr lang="en-GB" sz="1400" b="0" i="0" dirty="0">
                  <a:solidFill>
                    <a:srgbClr val="202124"/>
                  </a:solidFill>
                  <a:effectLst/>
                  <a:latin typeface="Roboto" panose="02000000000000000000" pitchFamily="2" charset="0"/>
                </a:rPr>
                <a:t>may no longer reflect our values.</a:t>
              </a:r>
              <a:endParaRPr lang="en-GB" sz="1400" dirty="0">
                <a:latin typeface="Roboto" panose="02000000000000000000" pitchFamily="2" charset="0"/>
                <a:ea typeface="Roboto" panose="02000000000000000000" pitchFamily="2" charset="0"/>
              </a:endParaRPr>
            </a:p>
          </p:txBody>
        </p:sp>
      </p:grpSp>
      <p:sp>
        <p:nvSpPr>
          <p:cNvPr id="6" name="Rectangle 5">
            <a:extLst>
              <a:ext uri="{FF2B5EF4-FFF2-40B4-BE49-F238E27FC236}">
                <a16:creationId xmlns:a16="http://schemas.microsoft.com/office/drawing/2014/main" id="{9606E27C-725A-2FD1-46ED-6048C2BEA265}"/>
              </a:ext>
            </a:extLst>
          </p:cNvPr>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7" name="TextBox 6">
            <a:extLst>
              <a:ext uri="{FF2B5EF4-FFF2-40B4-BE49-F238E27FC236}">
                <a16:creationId xmlns:a16="http://schemas.microsoft.com/office/drawing/2014/main" id="{6F27DED1-2B2F-FBBD-6CF1-E17DFAA118BC}"/>
              </a:ext>
            </a:extLst>
          </p:cNvPr>
          <p:cNvSpPr txBox="1"/>
          <p:nvPr/>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8" name="Group 7">
            <a:extLst>
              <a:ext uri="{FF2B5EF4-FFF2-40B4-BE49-F238E27FC236}">
                <a16:creationId xmlns:a16="http://schemas.microsoft.com/office/drawing/2014/main" id="{6E021737-45DE-C815-4CE5-22F39894BF39}"/>
              </a:ext>
            </a:extLst>
          </p:cNvPr>
          <p:cNvGrpSpPr/>
          <p:nvPr/>
        </p:nvGrpSpPr>
        <p:grpSpPr>
          <a:xfrm>
            <a:off x="743835" y="3705190"/>
            <a:ext cx="7644513" cy="1787397"/>
            <a:chOff x="743837" y="1344834"/>
            <a:chExt cx="7644513" cy="1787397"/>
          </a:xfrm>
        </p:grpSpPr>
        <p:sp>
          <p:nvSpPr>
            <p:cNvPr id="9" name="Rectangle 8">
              <a:extLst>
                <a:ext uri="{FF2B5EF4-FFF2-40B4-BE49-F238E27FC236}">
                  <a16:creationId xmlns:a16="http://schemas.microsoft.com/office/drawing/2014/main" id="{3D4F7C6E-BD9A-368F-977F-D86629D8DCF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10" name="Rectangle 9">
              <a:extLst>
                <a:ext uri="{FF2B5EF4-FFF2-40B4-BE49-F238E27FC236}">
                  <a16:creationId xmlns:a16="http://schemas.microsoft.com/office/drawing/2014/main" id="{2BF52D0D-2278-9817-1F7D-CD224C3ADCE4}"/>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3211573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cxnSp>
        <p:nvCxnSpPr>
          <p:cNvPr id="16" name="Straight Connector 15">
            <a:extLst>
              <a:ext uri="{FF2B5EF4-FFF2-40B4-BE49-F238E27FC236}">
                <a16:creationId xmlns:a16="http://schemas.microsoft.com/office/drawing/2014/main" id="{3C29A16F-06FD-584E-AA1E-E3F453645DAF}"/>
              </a:ext>
            </a:extLst>
          </p:cNvPr>
          <p:cNvCxnSpPr>
            <a:cxnSpLocks/>
          </p:cNvCxnSpPr>
          <p:nvPr/>
        </p:nvCxnSpPr>
        <p:spPr>
          <a:xfrm>
            <a:off x="5816141" y="686241"/>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BD13911-25F4-A345-AF5D-1691D4B88587}"/>
              </a:ext>
            </a:extLst>
          </p:cNvPr>
          <p:cNvCxnSpPr/>
          <p:nvPr/>
        </p:nvCxnSpPr>
        <p:spPr>
          <a:xfrm>
            <a:off x="2966063" y="670013"/>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4D5C4D5-77CF-C241-AF78-F6A3532EAEF3}"/>
              </a:ext>
            </a:extLst>
          </p:cNvPr>
          <p:cNvCxnSpPr/>
          <p:nvPr/>
        </p:nvCxnSpPr>
        <p:spPr>
          <a:xfrm>
            <a:off x="2966063" y="670013"/>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FCECD-0520-8243-8FDC-F332BBEA56F3}"/>
              </a:ext>
            </a:extLst>
          </p:cNvPr>
          <p:cNvCxnSpPr>
            <a:cxnSpLocks/>
          </p:cNvCxnSpPr>
          <p:nvPr/>
        </p:nvCxnSpPr>
        <p:spPr>
          <a:xfrm>
            <a:off x="2966063" y="667191"/>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9183E35-00AE-864A-9431-559698439891}"/>
              </a:ext>
            </a:extLst>
          </p:cNvPr>
          <p:cNvCxnSpPr>
            <a:cxnSpLocks/>
          </p:cNvCxnSpPr>
          <p:nvPr/>
        </p:nvCxnSpPr>
        <p:spPr>
          <a:xfrm>
            <a:off x="2897063" y="664253"/>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16C2424-48B2-CC4C-BF7B-23531DFFF6E5}"/>
              </a:ext>
            </a:extLst>
          </p:cNvPr>
          <p:cNvCxnSpPr/>
          <p:nvPr/>
        </p:nvCxnSpPr>
        <p:spPr>
          <a:xfrm>
            <a:off x="2966063" y="670013"/>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60FD5DA-0427-BA49-8AA9-4FE57D3D6A06}"/>
              </a:ext>
            </a:extLst>
          </p:cNvPr>
          <p:cNvCxnSpPr>
            <a:cxnSpLocks/>
          </p:cNvCxnSpPr>
          <p:nvPr/>
        </p:nvCxnSpPr>
        <p:spPr>
          <a:xfrm>
            <a:off x="2897063" y="664253"/>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3867396-43A6-1B42-A22A-24B2CF56251A}"/>
              </a:ext>
            </a:extLst>
          </p:cNvPr>
          <p:cNvCxnSpPr>
            <a:cxnSpLocks/>
          </p:cNvCxnSpPr>
          <p:nvPr/>
        </p:nvCxnSpPr>
        <p:spPr>
          <a:xfrm>
            <a:off x="4172701"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A paper with text and pictures of numbers&#10;&#10;Description automatically generated with medium confidence">
            <a:extLst>
              <a:ext uri="{FF2B5EF4-FFF2-40B4-BE49-F238E27FC236}">
                <a16:creationId xmlns:a16="http://schemas.microsoft.com/office/drawing/2014/main" id="{131E0093-4D49-6543-AC8B-BC6CD2DB26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260"/>
          <a:stretch/>
        </p:blipFill>
        <p:spPr>
          <a:xfrm rot="1598805">
            <a:off x="1054181" y="2060225"/>
            <a:ext cx="800824" cy="1634929"/>
          </a:xfrm>
          <a:prstGeom prst="rect">
            <a:avLst/>
          </a:prstGeom>
        </p:spPr>
      </p:pic>
      <p:pic>
        <p:nvPicPr>
          <p:cNvPr id="17" name="Picture 16" descr="A screenshot of a math test&#10;&#10;Description automatically generated">
            <a:extLst>
              <a:ext uri="{FF2B5EF4-FFF2-40B4-BE49-F238E27FC236}">
                <a16:creationId xmlns:a16="http://schemas.microsoft.com/office/drawing/2014/main" id="{F1E558F7-D23B-4A46-9F0A-F05511FF68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569868">
            <a:off x="2546951" y="2804420"/>
            <a:ext cx="792939" cy="2244686"/>
          </a:xfrm>
          <a:prstGeom prst="rect">
            <a:avLst/>
          </a:prstGeom>
        </p:spPr>
      </p:pic>
      <p:pic>
        <p:nvPicPr>
          <p:cNvPr id="29" name="Boy Writing">
            <a:extLst>
              <a:ext uri="{FF2B5EF4-FFF2-40B4-BE49-F238E27FC236}">
                <a16:creationId xmlns:a16="http://schemas.microsoft.com/office/drawing/2014/main" id="{5A337F8E-14F7-124D-9A30-337ACDE22D4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5649" y="1928693"/>
            <a:ext cx="4038155" cy="4164130"/>
          </a:xfrm>
          <a:prstGeom prst="rect">
            <a:avLst/>
          </a:prstGeom>
        </p:spPr>
      </p:pic>
      <p:sp>
        <p:nvSpPr>
          <p:cNvPr id="37" name="Rectangle 36">
            <a:extLst>
              <a:ext uri="{FF2B5EF4-FFF2-40B4-BE49-F238E27FC236}">
                <a16:creationId xmlns:a16="http://schemas.microsoft.com/office/drawing/2014/main" id="{B910C4E9-0D1A-E84E-8052-C7FCAC09E876}"/>
              </a:ext>
            </a:extLst>
          </p:cNvPr>
          <p:cNvSpPr/>
          <p:nvPr/>
        </p:nvSpPr>
        <p:spPr>
          <a:xfrm>
            <a:off x="445576" y="692605"/>
            <a:ext cx="6220392" cy="355276"/>
          </a:xfrm>
          <a:prstGeom prst="rect">
            <a:avLst/>
          </a:prstGeom>
          <a:solidFill>
            <a:srgbClr val="072F54"/>
          </a:solidFill>
        </p:spPr>
        <p:txBody>
          <a:bodyPr wrap="square" lIns="180000" tIns="36000" rIns="180000" bIns="72000" anchor="ctr">
            <a:spAutoFit/>
          </a:bodyPr>
          <a:lstStyle/>
          <a:p>
            <a:pPr marL="0" marR="0" lvl="0" indent="0" algn="l" rtl="0">
              <a:spcBef>
                <a:spcPts val="0"/>
              </a:spcBef>
              <a:spcAft>
                <a:spcPts val="0"/>
              </a:spcAft>
              <a:buClr>
                <a:srgbClr val="000000"/>
              </a:buClr>
              <a:buFont typeface="Arial"/>
              <a:buNone/>
            </a:pPr>
            <a:r>
              <a:rPr lang="en-GB" sz="1600" b="1" dirty="0">
                <a:solidFill>
                  <a:srgbClr val="FFFFFF"/>
                </a:solidFill>
              </a:rPr>
              <a:t>Order and Compare Any Decimals with up to 3 Decimal Places</a:t>
            </a:r>
            <a:endParaRPr lang="en-GB" sz="1600" b="1" dirty="0">
              <a:solidFill>
                <a:srgbClr val="FFFFFF"/>
              </a:solidFill>
              <a:latin typeface="Arial"/>
              <a:ea typeface="Arial"/>
              <a:cs typeface="Arial"/>
              <a:sym typeface="Arial"/>
            </a:endParaRPr>
          </a:p>
        </p:txBody>
      </p:sp>
      <p:pic>
        <p:nvPicPr>
          <p:cNvPr id="11" name="Picture 10" descr="A paper with numbers and circles&#10;&#10;Description automatically generated">
            <a:extLst>
              <a:ext uri="{FF2B5EF4-FFF2-40B4-BE49-F238E27FC236}">
                <a16:creationId xmlns:a16="http://schemas.microsoft.com/office/drawing/2014/main" id="{F8C8132A-3D96-3543-8B25-8BDF0C5D50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9300" y="2044464"/>
            <a:ext cx="1893682" cy="2693687"/>
          </a:xfrm>
          <a:prstGeom prst="rect">
            <a:avLst/>
          </a:prstGeom>
          <a:ln>
            <a:noFill/>
          </a:ln>
          <a:effectLst>
            <a:outerShdw blurRad="292100" dist="139700" dir="2700000" algn="tl" rotWithShape="0">
              <a:srgbClr val="333333">
                <a:alpha val="65000"/>
              </a:srgbClr>
            </a:outerShdw>
          </a:effectLst>
        </p:spPr>
      </p:pic>
      <p:pic>
        <p:nvPicPr>
          <p:cNvPr id="27" name="Picture 26" descr="A paper with text and images&#10;&#10;Description automatically generated with medium confidence">
            <a:extLst>
              <a:ext uri="{FF2B5EF4-FFF2-40B4-BE49-F238E27FC236}">
                <a16:creationId xmlns:a16="http://schemas.microsoft.com/office/drawing/2014/main" id="{2B726B77-4E3B-A341-8ABF-330D891D73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51927" y="2679251"/>
            <a:ext cx="1898745" cy="2703813"/>
          </a:xfrm>
          <a:prstGeom prst="rect">
            <a:avLst/>
          </a:prstGeom>
          <a:ln>
            <a:noFill/>
          </a:ln>
          <a:effectLst>
            <a:outerShdw blurRad="292100" dist="139700" dir="2700000" algn="tl" rotWithShape="0">
              <a:srgbClr val="333333">
                <a:alpha val="65000"/>
              </a:srgbClr>
            </a:outerShdw>
          </a:effectLst>
        </p:spPr>
      </p:pic>
      <p:pic>
        <p:nvPicPr>
          <p:cNvPr id="35" name="Picture 34" descr="A math exercise with a picture of a person&#10;&#10;Description automatically generated">
            <a:extLst>
              <a:ext uri="{FF2B5EF4-FFF2-40B4-BE49-F238E27FC236}">
                <a16:creationId xmlns:a16="http://schemas.microsoft.com/office/drawing/2014/main" id="{12380CA2-F36B-5E41-9C30-E6A500866DF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26227" y="3248616"/>
            <a:ext cx="1908872" cy="2698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127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797827"/>
            <a:ext cx="7632700" cy="400110"/>
          </a:xfrm>
          <a:prstGeom prst="rect">
            <a:avLst/>
          </a:prstGeom>
        </p:spPr>
        <p:txBody>
          <a:bodyPr wrap="square">
            <a:spAutoFit/>
          </a:bodyPr>
          <a:lstStyle/>
          <a:p>
            <a:pPr algn="ctr"/>
            <a:r>
              <a:rPr lang="en-GB" sz="2000" dirty="0">
                <a:solidFill>
                  <a:schemeClr val="bg1"/>
                </a:solidFill>
                <a:latin typeface="Roboto" panose="02000000000000000000" pitchFamily="2" charset="0"/>
                <a:ea typeface="Roboto" panose="02000000000000000000" pitchFamily="2" charset="0"/>
              </a:rPr>
              <a:t>For more planning resources to support this aim, </a:t>
            </a:r>
            <a:r>
              <a:rPr lang="en-GB" sz="2000" b="1" dirty="0">
                <a:solidFill>
                  <a:srgbClr val="18A0DB"/>
                </a:solidFill>
                <a:latin typeface="Roboto" panose="02000000000000000000" pitchFamily="2" charset="0"/>
                <a:ea typeface="Roboto" panose="02000000000000000000" pitchFamily="2" charset="0"/>
                <a:hlinkClick r:id="rId3"/>
              </a:rPr>
              <a:t>click here</a:t>
            </a:r>
            <a:r>
              <a:rPr lang="en-GB" sz="2000" dirty="0">
                <a:solidFill>
                  <a:schemeClr val="bg1"/>
                </a:solidFill>
                <a:latin typeface="Roboto" panose="02000000000000000000" pitchFamily="2" charset="0"/>
                <a:ea typeface="Roboto" panose="02000000000000000000" pitchFamily="2"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Roboto" panose="02000000000000000000" pitchFamily="2" charset="0"/>
                <a:ea typeface="Roboto" panose="02000000000000000000" pitchFamily="2" charset="0"/>
              </a:rPr>
              <a:t>Twinkl</a:t>
            </a:r>
            <a:r>
              <a:rPr lang="en-GB" sz="2000" dirty="0">
                <a:solidFill>
                  <a:schemeClr val="bg1"/>
                </a:solidFill>
                <a:latin typeface="Roboto" panose="02000000000000000000" pitchFamily="2" charset="0"/>
                <a:ea typeface="Roboto" panose="02000000000000000000" pitchFamily="2" charset="0"/>
              </a:rPr>
              <a:t> </a:t>
            </a:r>
            <a:r>
              <a:rPr lang="en-GB" sz="2000" dirty="0" err="1">
                <a:solidFill>
                  <a:schemeClr val="bg1"/>
                </a:solidFill>
                <a:latin typeface="Roboto" panose="02000000000000000000" pitchFamily="2" charset="0"/>
                <a:ea typeface="Roboto" panose="02000000000000000000" pitchFamily="2" charset="0"/>
              </a:rPr>
              <a:t>PlanIt</a:t>
            </a:r>
            <a:r>
              <a:rPr lang="en-GB" sz="2000" dirty="0">
                <a:solidFill>
                  <a:schemeClr val="bg1"/>
                </a:solidFill>
                <a:latin typeface="Roboto" panose="02000000000000000000" pitchFamily="2" charset="0"/>
                <a:ea typeface="Roboto" panose="02000000000000000000" pitchFamily="2" charset="0"/>
              </a:rPr>
              <a:t> is our award-winning scheme of work </a:t>
            </a:r>
            <a:br>
              <a:rPr lang="en-GB" sz="2000" dirty="0">
                <a:solidFill>
                  <a:schemeClr val="bg1"/>
                </a:solidFill>
                <a:latin typeface="Roboto" panose="02000000000000000000" pitchFamily="2" charset="0"/>
                <a:ea typeface="Roboto" panose="02000000000000000000" pitchFamily="2" charset="0"/>
              </a:rPr>
            </a:br>
            <a:r>
              <a:rPr lang="en-GB" sz="2000" dirty="0">
                <a:solidFill>
                  <a:schemeClr val="bg1"/>
                </a:solidFill>
                <a:latin typeface="Roboto" panose="02000000000000000000" pitchFamily="2" charset="0"/>
                <a:ea typeface="Roboto" panose="02000000000000000000" pitchFamily="2" charset="0"/>
              </a:rPr>
              <a:t>with over 4000 resources.</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Roboto" panose="02000000000000000000" pitchFamily="2" charset="0"/>
                <a:ea typeface="Roboto" panose="02000000000000000000" pitchFamily="2" charset="0"/>
              </a:rPr>
              <a:t>Need Planning to Complement this Resource?</a:t>
            </a:r>
          </a:p>
        </p:txBody>
      </p:sp>
      <p:sp>
        <p:nvSpPr>
          <p:cNvPr id="23" name="Rectangle 22"/>
          <p:cNvSpPr/>
          <p:nvPr/>
        </p:nvSpPr>
        <p:spPr>
          <a:xfrm>
            <a:off x="866816" y="1986702"/>
            <a:ext cx="7564566" cy="378565"/>
          </a:xfrm>
          <a:prstGeom prst="rect">
            <a:avLst/>
          </a:prstGeom>
          <a:solidFill>
            <a:schemeClr val="bg1"/>
          </a:solidFill>
        </p:spPr>
        <p:txBody>
          <a:bodyPr wrap="square">
            <a:spAutoFit/>
          </a:bodyPr>
          <a:lstStyle/>
          <a:p>
            <a:pPr marL="0" marR="0" lvl="0" indent="0" algn="ctr" rtl="0">
              <a:lnSpc>
                <a:spcPct val="110000"/>
              </a:lnSpc>
              <a:spcBef>
                <a:spcPts val="0"/>
              </a:spcBef>
              <a:spcAft>
                <a:spcPts val="0"/>
              </a:spcAft>
              <a:buNone/>
            </a:pPr>
            <a:r>
              <a:rPr lang="en-GB" sz="1800" b="1" dirty="0">
                <a:solidFill>
                  <a:srgbClr val="002060"/>
                </a:solidFill>
                <a:latin typeface="Roboto" panose="02000000000000000000" pitchFamily="2" charset="0"/>
                <a:ea typeface="Roboto" panose="02000000000000000000" pitchFamily="2" charset="0"/>
              </a:rPr>
              <a:t>Read, write, order and compare numbers with up to 3 decimal places</a:t>
            </a:r>
            <a:endParaRPr lang="en-GB" dirty="0">
              <a:solidFill>
                <a:srgbClr val="002060"/>
              </a:solidFill>
              <a:latin typeface="Roboto" panose="02000000000000000000" pitchFamily="2" charset="0"/>
              <a:ea typeface="Roboto" panose="02000000000000000000" pitchFamily="2" charset="0"/>
            </a:endParaRPr>
          </a:p>
        </p:txBody>
      </p:sp>
      <p:sp>
        <p:nvSpPr>
          <p:cNvPr id="24" name="Rectangle 23"/>
          <p:cNvSpPr/>
          <p:nvPr/>
        </p:nvSpPr>
        <p:spPr>
          <a:xfrm>
            <a:off x="3169113" y="1376229"/>
            <a:ext cx="2997937" cy="400110"/>
          </a:xfrm>
          <a:prstGeom prst="rect">
            <a:avLst/>
          </a:prstGeom>
        </p:spPr>
        <p:txBody>
          <a:bodyPr wrap="none">
            <a:spAutoFit/>
          </a:bodyPr>
          <a:lstStyle/>
          <a:p>
            <a:r>
              <a:rPr lang="en-GB" sz="2000" b="1" dirty="0">
                <a:solidFill>
                  <a:schemeClr val="bg1"/>
                </a:solidFill>
                <a:latin typeface="Roboto" panose="02000000000000000000" pitchFamily="2" charset="0"/>
                <a:ea typeface="Roboto" panose="02000000000000000000" pitchFamily="2" charset="0"/>
              </a:rPr>
              <a:t>National Curriculum Aim</a:t>
            </a:r>
          </a:p>
        </p:txBody>
      </p:sp>
      <p:pic>
        <p:nvPicPr>
          <p:cNvPr id="12" name="Google Shape;219;p16">
            <a:hlinkClick r:id="rId5"/>
            <a:extLst>
              <a:ext uri="{FF2B5EF4-FFF2-40B4-BE49-F238E27FC236}">
                <a16:creationId xmlns:a16="http://schemas.microsoft.com/office/drawing/2014/main" id="{673B8C1B-2352-754F-9AB8-81FB8C43FD84}"/>
              </a:ext>
            </a:extLst>
          </p:cNvPr>
          <p:cNvPicPr preferRelativeResize="0"/>
          <p:nvPr/>
        </p:nvPicPr>
        <p:blipFill rotWithShape="1">
          <a:blip r:embed="rId6"/>
          <a:srcRect l="248" r="458" b="1992"/>
          <a:stretch/>
        </p:blipFill>
        <p:spPr>
          <a:xfrm>
            <a:off x="866816" y="3271475"/>
            <a:ext cx="3456264" cy="1718684"/>
          </a:xfrm>
          <a:prstGeom prst="rect">
            <a:avLst/>
          </a:prstGeom>
        </p:spPr>
      </p:pic>
      <p:pic>
        <p:nvPicPr>
          <p:cNvPr id="19" name="Google Shape;221;p16">
            <a:hlinkClick r:id="rId3"/>
            <a:extLst>
              <a:ext uri="{FF2B5EF4-FFF2-40B4-BE49-F238E27FC236}">
                <a16:creationId xmlns:a16="http://schemas.microsoft.com/office/drawing/2014/main" id="{10BEA9AF-7B4B-674B-A84C-E14BCFD1FB44}"/>
              </a:ext>
            </a:extLst>
          </p:cNvPr>
          <p:cNvPicPr preferRelativeResize="0"/>
          <p:nvPr/>
        </p:nvPicPr>
        <p:blipFill rotWithShape="1">
          <a:blip r:embed="rId7">
            <a:alphaModFix/>
          </a:blip>
          <a:srcRect r="1866"/>
          <a:stretch/>
        </p:blipFill>
        <p:spPr>
          <a:xfrm>
            <a:off x="4668081" y="3238025"/>
            <a:ext cx="3606528" cy="1820500"/>
          </a:xfrm>
          <a:prstGeom prst="rect">
            <a:avLst/>
          </a:prstGeom>
          <a:noFill/>
          <a:ln>
            <a:noFill/>
          </a:ln>
        </p:spPr>
      </p:pic>
    </p:spTree>
    <p:extLst>
      <p:ext uri="{BB962C8B-B14F-4D97-AF65-F5344CB8AC3E}">
        <p14:creationId xmlns:p14="http://schemas.microsoft.com/office/powerpoint/2010/main" val="300502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hlinkClick r:id="rId3"/>
            <a:extLst>
              <a:ext uri="{FF2B5EF4-FFF2-40B4-BE49-F238E27FC236}">
                <a16:creationId xmlns:a16="http://schemas.microsoft.com/office/drawing/2014/main" id="{E6D60441-B374-0248-B645-7CE997FAD986}"/>
              </a:ext>
            </a:extLst>
          </p:cNvPr>
          <p:cNvSpPr txBox="1"/>
          <p:nvPr/>
        </p:nvSpPr>
        <p:spPr>
          <a:xfrm>
            <a:off x="0" y="5775960"/>
            <a:ext cx="1188720" cy="1082040"/>
          </a:xfrm>
          <a:prstGeom prst="rect">
            <a:avLst/>
          </a:prstGeom>
          <a:noFill/>
        </p:spPr>
        <p:txBody>
          <a:bodyPr wrap="square" rtlCol="0">
            <a:spAutoFit/>
          </a:bodyPr>
          <a:lstStyle/>
          <a:p>
            <a:endParaRPr lang="en-US" dirty="0"/>
          </a:p>
        </p:txBody>
      </p:sp>
      <p:sp>
        <p:nvSpPr>
          <p:cNvPr id="3" name="TextBox 2">
            <a:hlinkClick r:id="rId3"/>
            <a:extLst>
              <a:ext uri="{FF2B5EF4-FFF2-40B4-BE49-F238E27FC236}">
                <a16:creationId xmlns:a16="http://schemas.microsoft.com/office/drawing/2014/main" id="{525A083A-7C37-4141-B182-2EDFEC8BD629}"/>
              </a:ext>
            </a:extLst>
          </p:cNvPr>
          <p:cNvSpPr txBox="1"/>
          <p:nvPr/>
        </p:nvSpPr>
        <p:spPr>
          <a:xfrm>
            <a:off x="7955280" y="5775960"/>
            <a:ext cx="1188720" cy="1082040"/>
          </a:xfrm>
          <a:prstGeom prst="rect">
            <a:avLst/>
          </a:prstGeom>
          <a:noFill/>
        </p:spPr>
        <p:txBody>
          <a:bodyPr wrap="square" rtlCol="0">
            <a:spAutoFit/>
          </a:bodyPr>
          <a:lstStyle/>
          <a:p>
            <a:endParaRPr lang="en-US" dirty="0"/>
          </a:p>
        </p:txBody>
      </p:sp>
      <p:sp>
        <p:nvSpPr>
          <p:cNvPr id="8" name="TextBox 7">
            <a:hlinkClick r:id="rId4"/>
            <a:extLst>
              <a:ext uri="{FF2B5EF4-FFF2-40B4-BE49-F238E27FC236}">
                <a16:creationId xmlns:a16="http://schemas.microsoft.com/office/drawing/2014/main" id="{00B2C588-BF3B-3046-B862-A6BC15AC2120}"/>
              </a:ext>
            </a:extLst>
          </p:cNvPr>
          <p:cNvSpPr txBox="1"/>
          <p:nvPr/>
        </p:nvSpPr>
        <p:spPr>
          <a:xfrm>
            <a:off x="8288638" y="5855315"/>
            <a:ext cx="1188720" cy="923330"/>
          </a:xfrm>
          <a:prstGeom prst="rect">
            <a:avLst/>
          </a:prstGeom>
          <a:noFill/>
        </p:spPr>
        <p:txBody>
          <a:bodyPr wrap="square" rtlCol="0">
            <a:spAutoFit/>
          </a:bodyPr>
          <a:lstStyle/>
          <a:p>
            <a:endParaRPr lang="en-US" dirty="0"/>
          </a:p>
          <a:p>
            <a:endParaRPr lang="en-US" dirty="0"/>
          </a:p>
          <a:p>
            <a:endParaRPr lang="en-US" dirty="0"/>
          </a:p>
        </p:txBody>
      </p:sp>
      <p:sp>
        <p:nvSpPr>
          <p:cNvPr id="9" name="TextBox 8">
            <a:hlinkClick r:id="rId4"/>
            <a:extLst>
              <a:ext uri="{FF2B5EF4-FFF2-40B4-BE49-F238E27FC236}">
                <a16:creationId xmlns:a16="http://schemas.microsoft.com/office/drawing/2014/main" id="{47CF7362-6986-5144-ACDB-7B6FF958D455}"/>
              </a:ext>
            </a:extLst>
          </p:cNvPr>
          <p:cNvSpPr txBox="1"/>
          <p:nvPr/>
        </p:nvSpPr>
        <p:spPr>
          <a:xfrm>
            <a:off x="89518" y="5936348"/>
            <a:ext cx="1188720" cy="923330"/>
          </a:xfrm>
          <a:prstGeom prst="rect">
            <a:avLst/>
          </a:prstGeom>
          <a:noFill/>
        </p:spPr>
        <p:txBody>
          <a:bodyPr wrap="squar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hlinkClick r:id="rId3"/>
            <a:extLst>
              <a:ext uri="{FF2B5EF4-FFF2-40B4-BE49-F238E27FC236}">
                <a16:creationId xmlns:a16="http://schemas.microsoft.com/office/drawing/2014/main" id="{C12D1ACA-683E-CB44-A10F-C355D01D0CA0}"/>
              </a:ext>
            </a:extLst>
          </p:cNvPr>
          <p:cNvSpPr txBox="1"/>
          <p:nvPr/>
        </p:nvSpPr>
        <p:spPr>
          <a:xfrm>
            <a:off x="7955280" y="5775960"/>
            <a:ext cx="1188720" cy="1082040"/>
          </a:xfrm>
          <a:prstGeom prst="rect">
            <a:avLst/>
          </a:prstGeom>
          <a:noFill/>
        </p:spPr>
        <p:txBody>
          <a:bodyPr wrap="square" rtlCol="0">
            <a:spAutoFit/>
          </a:bodyPr>
          <a:lstStyle/>
          <a:p>
            <a:endParaRPr lang="en-US" dirty="0"/>
          </a:p>
        </p:txBody>
      </p:sp>
      <p:sp>
        <p:nvSpPr>
          <p:cNvPr id="5" name="TextBox 4">
            <a:hlinkClick r:id="rId4"/>
            <a:extLst>
              <a:ext uri="{FF2B5EF4-FFF2-40B4-BE49-F238E27FC236}">
                <a16:creationId xmlns:a16="http://schemas.microsoft.com/office/drawing/2014/main" id="{19ECB633-04AC-D448-B76E-A0D8AD108F49}"/>
              </a:ext>
            </a:extLst>
          </p:cNvPr>
          <p:cNvSpPr txBox="1"/>
          <p:nvPr/>
        </p:nvSpPr>
        <p:spPr>
          <a:xfrm>
            <a:off x="8288638" y="5855315"/>
            <a:ext cx="1188720" cy="923330"/>
          </a:xfrm>
          <a:prstGeom prst="rect">
            <a:avLst/>
          </a:prstGeom>
          <a:noFill/>
        </p:spPr>
        <p:txBody>
          <a:bodyPr wrap="square" rtlCol="0">
            <a:spAutoFit/>
          </a:bodyPr>
          <a:lstStyle/>
          <a:p>
            <a:endParaRPr lang="en-US" dirty="0"/>
          </a:p>
          <a:p>
            <a:endParaRPr lang="en-US" dirty="0"/>
          </a:p>
          <a:p>
            <a:endParaRPr lang="en-US" dirty="0"/>
          </a:p>
        </p:txBody>
      </p:sp>
      <p:sp>
        <p:nvSpPr>
          <p:cNvPr id="8" name="TextBox 7">
            <a:hlinkClick r:id="rId4"/>
            <a:extLst>
              <a:ext uri="{FF2B5EF4-FFF2-40B4-BE49-F238E27FC236}">
                <a16:creationId xmlns:a16="http://schemas.microsoft.com/office/drawing/2014/main" id="{7AC3A6FB-9065-EF41-A52C-7308D91C260B}"/>
              </a:ext>
            </a:extLst>
          </p:cNvPr>
          <p:cNvSpPr txBox="1"/>
          <p:nvPr/>
        </p:nvSpPr>
        <p:spPr>
          <a:xfrm>
            <a:off x="89518" y="5936348"/>
            <a:ext cx="1188720" cy="923330"/>
          </a:xfrm>
          <a:prstGeom prst="rect">
            <a:avLst/>
          </a:prstGeom>
          <a:noFill/>
        </p:spPr>
        <p:txBody>
          <a:bodyPr wrap="squar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99622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GB" sz="3600" i="0" dirty="0">
                <a:solidFill>
                  <a:srgbClr val="202124"/>
                </a:solidFill>
                <a:effectLst/>
                <a:latin typeface="+mn-lt"/>
              </a:rPr>
              <a:t>National Curriculum Aim</a:t>
            </a:r>
            <a:endParaRPr lang="en-US" sz="3600" dirty="0">
              <a:latin typeface="+mn-lt"/>
            </a:endParaRPr>
          </a:p>
        </p:txBody>
      </p:sp>
      <p:sp>
        <p:nvSpPr>
          <p:cNvPr id="14" name="Content Placeholder 15"/>
          <p:cNvSpPr txBox="1">
            <a:spLocks/>
          </p:cNvSpPr>
          <p:nvPr/>
        </p:nvSpPr>
        <p:spPr>
          <a:xfrm>
            <a:off x="503236" y="1274785"/>
            <a:ext cx="8137523"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342900" algn="l" rtl="0">
              <a:spcBef>
                <a:spcPts val="0"/>
              </a:spcBef>
              <a:spcAft>
                <a:spcPts val="0"/>
              </a:spcAft>
              <a:buSzPts val="1800"/>
              <a:buChar char="●"/>
            </a:pPr>
            <a:r>
              <a:rPr lang="en-GB" sz="2400" dirty="0"/>
              <a:t>Read, write, order and compare numbers with up to 3 decimal places</a:t>
            </a:r>
          </a:p>
        </p:txBody>
      </p:sp>
    </p:spTree>
    <p:extLst>
      <p:ext uri="{BB962C8B-B14F-4D97-AF65-F5344CB8AC3E}">
        <p14:creationId xmlns:p14="http://schemas.microsoft.com/office/powerpoint/2010/main" val="3643935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122" name="Rectangle 121">
            <a:extLst>
              <a:ext uri="{FF2B5EF4-FFF2-40B4-BE49-F238E27FC236}">
                <a16:creationId xmlns:a16="http://schemas.microsoft.com/office/drawing/2014/main" id="{A421D42A-5793-654A-AD1C-74E7E8BA3579}"/>
              </a:ext>
            </a:extLst>
          </p:cNvPr>
          <p:cNvSpPr/>
          <p:nvPr/>
        </p:nvSpPr>
        <p:spPr>
          <a:xfrm>
            <a:off x="445576" y="692605"/>
            <a:ext cx="6408484" cy="355276"/>
          </a:xfrm>
          <a:prstGeom prst="rect">
            <a:avLst/>
          </a:prstGeom>
          <a:solidFill>
            <a:srgbClr val="072F54"/>
          </a:solidFill>
        </p:spPr>
        <p:txBody>
          <a:bodyPr wrap="square" lIns="180000" tIns="36000" rIns="180000" bIns="72000" anchor="ctr">
            <a:spAutoFit/>
          </a:bodyPr>
          <a:lstStyle/>
          <a:p>
            <a:pPr marL="0" marR="0" lvl="0" indent="0" algn="l" rtl="0">
              <a:spcBef>
                <a:spcPts val="0"/>
              </a:spcBef>
              <a:spcAft>
                <a:spcPts val="0"/>
              </a:spcAft>
              <a:buClr>
                <a:srgbClr val="000000"/>
              </a:buClr>
              <a:buFont typeface="Arial"/>
              <a:buNone/>
            </a:pPr>
            <a:r>
              <a:rPr lang="en-GB" sz="1600" b="1" dirty="0">
                <a:solidFill>
                  <a:srgbClr val="FFFFFF"/>
                </a:solidFill>
              </a:rPr>
              <a:t>Order and Compare Any Decimals with up to 3 Decimal Places</a:t>
            </a:r>
            <a:endParaRPr lang="en-GB" sz="1600" b="1" dirty="0">
              <a:solidFill>
                <a:srgbClr val="FFFFFF"/>
              </a:solidFill>
              <a:latin typeface="Arial"/>
              <a:ea typeface="Arial"/>
              <a:cs typeface="Arial"/>
              <a:sym typeface="Arial"/>
            </a:endParaRPr>
          </a:p>
        </p:txBody>
      </p:sp>
      <p:sp>
        <p:nvSpPr>
          <p:cNvPr id="123" name="Rectangle 122">
            <a:extLst>
              <a:ext uri="{FF2B5EF4-FFF2-40B4-BE49-F238E27FC236}">
                <a16:creationId xmlns:a16="http://schemas.microsoft.com/office/drawing/2014/main" id="{A2090F15-AD07-484F-94DC-FA3E42FB9173}"/>
              </a:ext>
            </a:extLst>
          </p:cNvPr>
          <p:cNvSpPr/>
          <p:nvPr/>
        </p:nvSpPr>
        <p:spPr>
          <a:xfrm>
            <a:off x="6509629" y="697467"/>
            <a:ext cx="976684" cy="360000"/>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24" name="Straight Connector 123">
            <a:extLst>
              <a:ext uri="{FF2B5EF4-FFF2-40B4-BE49-F238E27FC236}">
                <a16:creationId xmlns:a16="http://schemas.microsoft.com/office/drawing/2014/main" id="{B2F8B7D6-5677-3944-8C3C-9345E896F5DA}"/>
              </a:ext>
            </a:extLst>
          </p:cNvPr>
          <p:cNvCxnSpPr>
            <a:cxnSpLocks/>
          </p:cNvCxnSpPr>
          <p:nvPr/>
        </p:nvCxnSpPr>
        <p:spPr>
          <a:xfrm>
            <a:off x="6498849"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63" name="Google Shape;63;p10">
            <a:extLst>
              <a:ext uri="{FF2B5EF4-FFF2-40B4-BE49-F238E27FC236}">
                <a16:creationId xmlns:a16="http://schemas.microsoft.com/office/drawing/2014/main" id="{DE59D24B-69F7-DA42-976C-F0A6EEA5E183}"/>
              </a:ext>
            </a:extLst>
          </p:cNvPr>
          <p:cNvGraphicFramePr/>
          <p:nvPr>
            <p:extLst>
              <p:ext uri="{D42A27DB-BD31-4B8C-83A1-F6EECF244321}">
                <p14:modId xmlns:p14="http://schemas.microsoft.com/office/powerpoint/2010/main" val="954125205"/>
              </p:ext>
            </p:extLst>
          </p:nvPr>
        </p:nvGraphicFramePr>
        <p:xfrm>
          <a:off x="641091" y="1655926"/>
          <a:ext cx="5085028" cy="2024475"/>
        </p:xfrm>
        <a:graphic>
          <a:graphicData uri="http://schemas.openxmlformats.org/drawingml/2006/table">
            <a:tbl>
              <a:tblPr>
                <a:noFill/>
              </a:tblPr>
              <a:tblGrid>
                <a:gridCol w="1271257">
                  <a:extLst>
                    <a:ext uri="{9D8B030D-6E8A-4147-A177-3AD203B41FA5}">
                      <a16:colId xmlns:a16="http://schemas.microsoft.com/office/drawing/2014/main" val="20000"/>
                    </a:ext>
                  </a:extLst>
                </a:gridCol>
                <a:gridCol w="1271257">
                  <a:extLst>
                    <a:ext uri="{9D8B030D-6E8A-4147-A177-3AD203B41FA5}">
                      <a16:colId xmlns:a16="http://schemas.microsoft.com/office/drawing/2014/main" val="20001"/>
                    </a:ext>
                  </a:extLst>
                </a:gridCol>
                <a:gridCol w="1271257">
                  <a:extLst>
                    <a:ext uri="{9D8B030D-6E8A-4147-A177-3AD203B41FA5}">
                      <a16:colId xmlns:a16="http://schemas.microsoft.com/office/drawing/2014/main" val="20002"/>
                    </a:ext>
                  </a:extLst>
                </a:gridCol>
                <a:gridCol w="1271257">
                  <a:extLst>
                    <a:ext uri="{9D8B030D-6E8A-4147-A177-3AD203B41FA5}">
                      <a16:colId xmlns:a16="http://schemas.microsoft.com/office/drawing/2014/main" val="20003"/>
                    </a:ext>
                  </a:extLst>
                </a:gridCol>
              </a:tblGrid>
              <a:tr h="463001">
                <a:tc>
                  <a:txBody>
                    <a:bodyPr/>
                    <a:lstStyle/>
                    <a:p>
                      <a:pPr marL="0" lvl="0" indent="0" algn="ctr" rtl="0">
                        <a:spcBef>
                          <a:spcPts val="0"/>
                        </a:spcBef>
                        <a:spcAft>
                          <a:spcPts val="0"/>
                        </a:spcAft>
                        <a:buNone/>
                      </a:pPr>
                      <a:r>
                        <a:rPr lang="en-GB" sz="2500" dirty="0"/>
                        <a:t>O</a:t>
                      </a:r>
                      <a:endParaRPr sz="2500"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lvl="0" indent="0" algn="ctr" rtl="0">
                        <a:spcBef>
                          <a:spcPts val="0"/>
                        </a:spcBef>
                        <a:spcAft>
                          <a:spcPts val="0"/>
                        </a:spcAft>
                        <a:buNone/>
                      </a:pPr>
                      <a:r>
                        <a:rPr lang="en-GB" sz="2500" dirty="0"/>
                        <a:t>t</a:t>
                      </a:r>
                      <a:endParaRPr sz="2500"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GB" sz="2500"/>
                        <a:t>h</a:t>
                      </a:r>
                      <a:endParaRPr sz="25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GB" sz="2500" dirty="0" err="1"/>
                        <a:t>th</a:t>
                      </a:r>
                      <a:endParaRPr sz="2500"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1561474">
                <a:tc>
                  <a:txBody>
                    <a:bodyPr/>
                    <a:lstStyle/>
                    <a:p>
                      <a:pPr marL="0" lvl="0" indent="0" algn="l" rtl="0">
                        <a:spcBef>
                          <a:spcPts val="0"/>
                        </a:spcBef>
                        <a:spcAft>
                          <a:spcPts val="0"/>
                        </a:spcAft>
                        <a:buNone/>
                      </a:pPr>
                      <a:endParaRPr sz="2000" dirty="0"/>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000" dirty="0"/>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000"/>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2000" dirty="0"/>
                    </a:p>
                  </a:txBody>
                  <a:tcPr marL="0" marR="0" marT="0" marB="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4" name="Google Shape;64;p10">
            <a:extLst>
              <a:ext uri="{FF2B5EF4-FFF2-40B4-BE49-F238E27FC236}">
                <a16:creationId xmlns:a16="http://schemas.microsoft.com/office/drawing/2014/main" id="{5A3392B8-D9DA-C54D-AB24-E1E7E755D864}"/>
              </a:ext>
            </a:extLst>
          </p:cNvPr>
          <p:cNvSpPr/>
          <p:nvPr/>
        </p:nvSpPr>
        <p:spPr>
          <a:xfrm>
            <a:off x="1810073" y="1792246"/>
            <a:ext cx="203163" cy="191622"/>
          </a:xfrm>
          <a:prstGeom prst="ellipse">
            <a:avLst/>
          </a:prstGeom>
          <a:solidFill>
            <a:srgbClr val="000000"/>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10">
            <a:extLst>
              <a:ext uri="{FF2B5EF4-FFF2-40B4-BE49-F238E27FC236}">
                <a16:creationId xmlns:a16="http://schemas.microsoft.com/office/drawing/2014/main" id="{CE22A1EF-072E-4447-8268-067BED11048F}"/>
              </a:ext>
            </a:extLst>
          </p:cNvPr>
          <p:cNvSpPr/>
          <p:nvPr/>
        </p:nvSpPr>
        <p:spPr>
          <a:xfrm>
            <a:off x="1810073" y="2556350"/>
            <a:ext cx="203163" cy="191622"/>
          </a:xfrm>
          <a:prstGeom prst="ellipse">
            <a:avLst/>
          </a:prstGeom>
          <a:solidFill>
            <a:srgbClr val="000000"/>
          </a:solidFill>
          <a:ln w="9525"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66" name="Google Shape;66;p10">
            <a:extLst>
              <a:ext uri="{FF2B5EF4-FFF2-40B4-BE49-F238E27FC236}">
                <a16:creationId xmlns:a16="http://schemas.microsoft.com/office/drawing/2014/main" id="{2F401EAF-0774-BB49-AE2F-51CBE1CBDDF1}"/>
              </a:ext>
            </a:extLst>
          </p:cNvPr>
          <p:cNvPicPr preferRelativeResize="0"/>
          <p:nvPr/>
        </p:nvPicPr>
        <p:blipFill rotWithShape="1">
          <a:blip r:embed="rId4">
            <a:alphaModFix/>
          </a:blip>
          <a:srcRect l="71247" t="17518" r="20122" b="22011"/>
          <a:stretch/>
        </p:blipFill>
        <p:spPr>
          <a:xfrm>
            <a:off x="2211352" y="2182710"/>
            <a:ext cx="346126" cy="332033"/>
          </a:xfrm>
          <a:prstGeom prst="rect">
            <a:avLst/>
          </a:prstGeom>
          <a:noFill/>
          <a:ln>
            <a:noFill/>
          </a:ln>
        </p:spPr>
      </p:pic>
      <p:pic>
        <p:nvPicPr>
          <p:cNvPr id="67" name="Google Shape;67;p10">
            <a:extLst>
              <a:ext uri="{FF2B5EF4-FFF2-40B4-BE49-F238E27FC236}">
                <a16:creationId xmlns:a16="http://schemas.microsoft.com/office/drawing/2014/main" id="{AAEEA82A-89DC-5A44-A38E-97D5C5E0B46A}"/>
              </a:ext>
            </a:extLst>
          </p:cNvPr>
          <p:cNvPicPr preferRelativeResize="0"/>
          <p:nvPr/>
        </p:nvPicPr>
        <p:blipFill rotWithShape="1">
          <a:blip r:embed="rId4">
            <a:alphaModFix/>
          </a:blip>
          <a:srcRect l="79878" t="17518" r="11491" b="22011"/>
          <a:stretch/>
        </p:blipFill>
        <p:spPr>
          <a:xfrm>
            <a:off x="3535096" y="2177844"/>
            <a:ext cx="346114" cy="332030"/>
          </a:xfrm>
          <a:prstGeom prst="rect">
            <a:avLst/>
          </a:prstGeom>
          <a:noFill/>
          <a:ln>
            <a:noFill/>
          </a:ln>
        </p:spPr>
      </p:pic>
      <p:pic>
        <p:nvPicPr>
          <p:cNvPr id="68" name="Google Shape;68;p10">
            <a:extLst>
              <a:ext uri="{FF2B5EF4-FFF2-40B4-BE49-F238E27FC236}">
                <a16:creationId xmlns:a16="http://schemas.microsoft.com/office/drawing/2014/main" id="{B7EC7171-780D-854E-9CA1-38D61B92ECE3}"/>
              </a:ext>
            </a:extLst>
          </p:cNvPr>
          <p:cNvPicPr preferRelativeResize="0"/>
          <p:nvPr/>
        </p:nvPicPr>
        <p:blipFill rotWithShape="1">
          <a:blip r:embed="rId4">
            <a:alphaModFix/>
          </a:blip>
          <a:srcRect l="88469" t="17518" r="2899" b="22011"/>
          <a:stretch/>
        </p:blipFill>
        <p:spPr>
          <a:xfrm>
            <a:off x="4748990" y="2177844"/>
            <a:ext cx="346114" cy="332033"/>
          </a:xfrm>
          <a:prstGeom prst="rect">
            <a:avLst/>
          </a:prstGeom>
          <a:noFill/>
          <a:ln>
            <a:noFill/>
          </a:ln>
        </p:spPr>
      </p:pic>
      <p:sp>
        <p:nvSpPr>
          <p:cNvPr id="69" name="Google Shape;69;p10">
            <a:extLst>
              <a:ext uri="{FF2B5EF4-FFF2-40B4-BE49-F238E27FC236}">
                <a16:creationId xmlns:a16="http://schemas.microsoft.com/office/drawing/2014/main" id="{425F9A85-A0D3-1C4A-8463-AD88F0F1BE71}"/>
              </a:ext>
            </a:extLst>
          </p:cNvPr>
          <p:cNvSpPr txBox="1"/>
          <p:nvPr/>
        </p:nvSpPr>
        <p:spPr>
          <a:xfrm>
            <a:off x="641091" y="1063899"/>
            <a:ext cx="8166900" cy="29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t>J</a:t>
            </a:r>
            <a:r>
              <a:rPr lang="en-GB" sz="2200" dirty="0">
                <a:solidFill>
                  <a:srgbClr val="000000"/>
                </a:solidFill>
              </a:rPr>
              <a:t>ia makes the number 0.</a:t>
            </a:r>
            <a:r>
              <a:rPr lang="en-GB" sz="2200" dirty="0"/>
              <a:t>725</a:t>
            </a:r>
            <a:r>
              <a:rPr lang="en-GB" sz="2200" dirty="0">
                <a:solidFill>
                  <a:srgbClr val="000000"/>
                </a:solidFill>
              </a:rPr>
              <a:t> on this place value chart. </a:t>
            </a:r>
            <a:endParaRPr sz="2200" dirty="0">
              <a:solidFill>
                <a:srgbClr val="000000"/>
              </a:solidFill>
            </a:endParaRPr>
          </a:p>
        </p:txBody>
      </p:sp>
      <p:sp>
        <p:nvSpPr>
          <p:cNvPr id="70" name="Google Shape;70;p10">
            <a:extLst>
              <a:ext uri="{FF2B5EF4-FFF2-40B4-BE49-F238E27FC236}">
                <a16:creationId xmlns:a16="http://schemas.microsoft.com/office/drawing/2014/main" id="{4BACE0A7-E738-AB40-A550-01733EDD0940}"/>
              </a:ext>
            </a:extLst>
          </p:cNvPr>
          <p:cNvSpPr txBox="1"/>
          <p:nvPr/>
        </p:nvSpPr>
        <p:spPr>
          <a:xfrm>
            <a:off x="5754623" y="1616138"/>
            <a:ext cx="2805505" cy="20102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rgbClr val="000000"/>
                </a:solidFill>
              </a:rPr>
              <a:t>Use the chart to help you decide if each of the comparisons shown below are true or false.</a:t>
            </a:r>
            <a:endParaRPr sz="2200" dirty="0">
              <a:solidFill>
                <a:srgbClr val="000000"/>
              </a:solidFill>
            </a:endParaRPr>
          </a:p>
        </p:txBody>
      </p:sp>
      <p:sp>
        <p:nvSpPr>
          <p:cNvPr id="71" name="Google Shape;71;p10">
            <a:extLst>
              <a:ext uri="{FF2B5EF4-FFF2-40B4-BE49-F238E27FC236}">
                <a16:creationId xmlns:a16="http://schemas.microsoft.com/office/drawing/2014/main" id="{CEA33AC9-475D-3643-8AF1-3E195EB96E80}"/>
              </a:ext>
            </a:extLst>
          </p:cNvPr>
          <p:cNvSpPr txBox="1"/>
          <p:nvPr/>
        </p:nvSpPr>
        <p:spPr>
          <a:xfrm>
            <a:off x="641091" y="3784495"/>
            <a:ext cx="299400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rgbClr val="000000"/>
                </a:solidFill>
              </a:rPr>
              <a:t>0.</a:t>
            </a:r>
            <a:r>
              <a:rPr lang="en-GB" sz="2200" dirty="0"/>
              <a:t>725</a:t>
            </a:r>
            <a:r>
              <a:rPr lang="en-GB" sz="2200" dirty="0">
                <a:solidFill>
                  <a:srgbClr val="000000"/>
                </a:solidFill>
              </a:rPr>
              <a:t> </a:t>
            </a:r>
            <a:r>
              <a:rPr lang="en-GB" sz="2200" dirty="0"/>
              <a:t>&lt;</a:t>
            </a:r>
            <a:r>
              <a:rPr lang="en-GB" sz="2200" dirty="0">
                <a:solidFill>
                  <a:srgbClr val="000000"/>
                </a:solidFill>
              </a:rPr>
              <a:t> 0.</a:t>
            </a:r>
            <a:r>
              <a:rPr lang="en-GB" sz="2200" dirty="0"/>
              <a:t>890</a:t>
            </a:r>
            <a:endParaRPr sz="2200" dirty="0">
              <a:solidFill>
                <a:srgbClr val="000000"/>
              </a:solidFill>
            </a:endParaRPr>
          </a:p>
        </p:txBody>
      </p:sp>
      <p:sp>
        <p:nvSpPr>
          <p:cNvPr id="72" name="Google Shape;72;p10">
            <a:extLst>
              <a:ext uri="{FF2B5EF4-FFF2-40B4-BE49-F238E27FC236}">
                <a16:creationId xmlns:a16="http://schemas.microsoft.com/office/drawing/2014/main" id="{166D654B-B766-AC45-9A9C-B99092D82A69}"/>
              </a:ext>
            </a:extLst>
          </p:cNvPr>
          <p:cNvSpPr txBox="1"/>
          <p:nvPr/>
        </p:nvSpPr>
        <p:spPr>
          <a:xfrm>
            <a:off x="3968360" y="3766335"/>
            <a:ext cx="3222600" cy="88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rgbClr val="000000"/>
                </a:solidFill>
              </a:rPr>
              <a:t>0.</a:t>
            </a:r>
            <a:r>
              <a:rPr lang="en-GB" sz="2200" dirty="0"/>
              <a:t>81</a:t>
            </a:r>
            <a:r>
              <a:rPr lang="en-GB" sz="2200" dirty="0">
                <a:solidFill>
                  <a:srgbClr val="000000"/>
                </a:solidFill>
              </a:rPr>
              <a:t> &lt; 0.</a:t>
            </a:r>
            <a:r>
              <a:rPr lang="en-GB" sz="2200" dirty="0"/>
              <a:t>725</a:t>
            </a:r>
            <a:endParaRPr sz="2200" dirty="0">
              <a:solidFill>
                <a:srgbClr val="000000"/>
              </a:solidFill>
            </a:endParaRPr>
          </a:p>
        </p:txBody>
      </p:sp>
      <p:sp>
        <p:nvSpPr>
          <p:cNvPr id="73" name="Google Shape;73;p10">
            <a:extLst>
              <a:ext uri="{FF2B5EF4-FFF2-40B4-BE49-F238E27FC236}">
                <a16:creationId xmlns:a16="http://schemas.microsoft.com/office/drawing/2014/main" id="{CD7C440B-0951-E348-8FD7-1897C83A64D1}"/>
              </a:ext>
            </a:extLst>
          </p:cNvPr>
          <p:cNvSpPr txBox="1"/>
          <p:nvPr/>
        </p:nvSpPr>
        <p:spPr>
          <a:xfrm>
            <a:off x="678642" y="5117825"/>
            <a:ext cx="2885700" cy="90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rgbClr val="000000"/>
                </a:solidFill>
              </a:rPr>
              <a:t>0.</a:t>
            </a:r>
            <a:r>
              <a:rPr lang="en-GB" sz="2200" dirty="0"/>
              <a:t>725</a:t>
            </a:r>
            <a:r>
              <a:rPr lang="en-GB" sz="2200" dirty="0">
                <a:solidFill>
                  <a:srgbClr val="000000"/>
                </a:solidFill>
              </a:rPr>
              <a:t> &gt; 0.</a:t>
            </a:r>
            <a:r>
              <a:rPr lang="en-GB" sz="2200" dirty="0"/>
              <a:t>9</a:t>
            </a:r>
            <a:r>
              <a:rPr lang="en-GB" sz="2200" dirty="0">
                <a:solidFill>
                  <a:srgbClr val="000000"/>
                </a:solidFill>
              </a:rPr>
              <a:t> </a:t>
            </a:r>
            <a:endParaRPr sz="2200" dirty="0">
              <a:solidFill>
                <a:srgbClr val="000000"/>
              </a:solidFill>
            </a:endParaRPr>
          </a:p>
        </p:txBody>
      </p:sp>
      <p:sp>
        <p:nvSpPr>
          <p:cNvPr id="74" name="Google Shape;74;p10">
            <a:extLst>
              <a:ext uri="{FF2B5EF4-FFF2-40B4-BE49-F238E27FC236}">
                <a16:creationId xmlns:a16="http://schemas.microsoft.com/office/drawing/2014/main" id="{CFB3F695-FA1D-D442-87F9-8D8AEF14CDDF}"/>
              </a:ext>
            </a:extLst>
          </p:cNvPr>
          <p:cNvSpPr txBox="1"/>
          <p:nvPr/>
        </p:nvSpPr>
        <p:spPr>
          <a:xfrm>
            <a:off x="3968360" y="5117825"/>
            <a:ext cx="2885700" cy="88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rgbClr val="000000"/>
                </a:solidFill>
              </a:rPr>
              <a:t>0.</a:t>
            </a:r>
            <a:r>
              <a:rPr lang="en-GB" sz="2200" dirty="0"/>
              <a:t>801</a:t>
            </a:r>
            <a:r>
              <a:rPr lang="en-GB" sz="2200" dirty="0">
                <a:solidFill>
                  <a:srgbClr val="000000"/>
                </a:solidFill>
              </a:rPr>
              <a:t> </a:t>
            </a:r>
            <a:r>
              <a:rPr lang="en-GB" sz="2200" dirty="0"/>
              <a:t>&gt;</a:t>
            </a:r>
            <a:r>
              <a:rPr lang="en-GB" sz="2200" dirty="0">
                <a:solidFill>
                  <a:srgbClr val="000000"/>
                </a:solidFill>
              </a:rPr>
              <a:t> 0</a:t>
            </a:r>
            <a:r>
              <a:rPr lang="en-GB" sz="2200" dirty="0"/>
              <a:t>.725</a:t>
            </a:r>
            <a:endParaRPr sz="2200" dirty="0">
              <a:solidFill>
                <a:srgbClr val="000000"/>
              </a:solidFill>
            </a:endParaRPr>
          </a:p>
        </p:txBody>
      </p:sp>
      <p:pic>
        <p:nvPicPr>
          <p:cNvPr id="75" name="Google Shape;75;p10">
            <a:extLst>
              <a:ext uri="{FF2B5EF4-FFF2-40B4-BE49-F238E27FC236}">
                <a16:creationId xmlns:a16="http://schemas.microsoft.com/office/drawing/2014/main" id="{7D3BF7C1-6784-F648-A074-B2D3DB7CADF8}"/>
              </a:ext>
            </a:extLst>
          </p:cNvPr>
          <p:cNvPicPr preferRelativeResize="0"/>
          <p:nvPr/>
        </p:nvPicPr>
        <p:blipFill rotWithShape="1">
          <a:blip r:embed="rId4">
            <a:alphaModFix/>
          </a:blip>
          <a:srcRect l="71247" t="17518" r="20122" b="22011"/>
          <a:stretch/>
        </p:blipFill>
        <p:spPr>
          <a:xfrm>
            <a:off x="2621481" y="2177844"/>
            <a:ext cx="346126" cy="332033"/>
          </a:xfrm>
          <a:prstGeom prst="rect">
            <a:avLst/>
          </a:prstGeom>
          <a:noFill/>
          <a:ln>
            <a:noFill/>
          </a:ln>
        </p:spPr>
      </p:pic>
      <p:pic>
        <p:nvPicPr>
          <p:cNvPr id="76" name="Google Shape;76;p10">
            <a:extLst>
              <a:ext uri="{FF2B5EF4-FFF2-40B4-BE49-F238E27FC236}">
                <a16:creationId xmlns:a16="http://schemas.microsoft.com/office/drawing/2014/main" id="{D4636D08-2FE0-3D4F-866C-5015B2C6CA6B}"/>
              </a:ext>
            </a:extLst>
          </p:cNvPr>
          <p:cNvPicPr preferRelativeResize="0"/>
          <p:nvPr/>
        </p:nvPicPr>
        <p:blipFill rotWithShape="1">
          <a:blip r:embed="rId4">
            <a:alphaModFix/>
          </a:blip>
          <a:srcRect l="71247" t="17518" r="20122" b="22011"/>
          <a:stretch/>
        </p:blipFill>
        <p:spPr>
          <a:xfrm>
            <a:off x="2197427" y="2507302"/>
            <a:ext cx="346126" cy="332033"/>
          </a:xfrm>
          <a:prstGeom prst="rect">
            <a:avLst/>
          </a:prstGeom>
          <a:noFill/>
          <a:ln>
            <a:noFill/>
          </a:ln>
        </p:spPr>
      </p:pic>
      <p:pic>
        <p:nvPicPr>
          <p:cNvPr id="77" name="Google Shape;77;p10">
            <a:extLst>
              <a:ext uri="{FF2B5EF4-FFF2-40B4-BE49-F238E27FC236}">
                <a16:creationId xmlns:a16="http://schemas.microsoft.com/office/drawing/2014/main" id="{7C3A3C9D-F3E4-7348-B1B9-929081D52F7F}"/>
              </a:ext>
            </a:extLst>
          </p:cNvPr>
          <p:cNvPicPr preferRelativeResize="0"/>
          <p:nvPr/>
        </p:nvPicPr>
        <p:blipFill rotWithShape="1">
          <a:blip r:embed="rId4">
            <a:alphaModFix/>
          </a:blip>
          <a:srcRect l="71247" t="17518" r="20122" b="22011"/>
          <a:stretch/>
        </p:blipFill>
        <p:spPr>
          <a:xfrm>
            <a:off x="2605719" y="2514466"/>
            <a:ext cx="346126" cy="332033"/>
          </a:xfrm>
          <a:prstGeom prst="rect">
            <a:avLst/>
          </a:prstGeom>
          <a:noFill/>
          <a:ln>
            <a:noFill/>
          </a:ln>
        </p:spPr>
      </p:pic>
      <p:pic>
        <p:nvPicPr>
          <p:cNvPr id="78" name="Google Shape;78;p10">
            <a:extLst>
              <a:ext uri="{FF2B5EF4-FFF2-40B4-BE49-F238E27FC236}">
                <a16:creationId xmlns:a16="http://schemas.microsoft.com/office/drawing/2014/main" id="{591F8FEE-F249-C04B-9BB8-1A870B6CF9D8}"/>
              </a:ext>
            </a:extLst>
          </p:cNvPr>
          <p:cNvPicPr preferRelativeResize="0"/>
          <p:nvPr/>
        </p:nvPicPr>
        <p:blipFill rotWithShape="1">
          <a:blip r:embed="rId4">
            <a:alphaModFix/>
          </a:blip>
          <a:srcRect l="71247" t="17518" r="20122" b="22011"/>
          <a:stretch/>
        </p:blipFill>
        <p:spPr>
          <a:xfrm>
            <a:off x="2202885" y="2842345"/>
            <a:ext cx="346126" cy="332033"/>
          </a:xfrm>
          <a:prstGeom prst="rect">
            <a:avLst/>
          </a:prstGeom>
          <a:noFill/>
          <a:ln>
            <a:noFill/>
          </a:ln>
        </p:spPr>
      </p:pic>
      <p:pic>
        <p:nvPicPr>
          <p:cNvPr id="79" name="Google Shape;79;p10">
            <a:extLst>
              <a:ext uri="{FF2B5EF4-FFF2-40B4-BE49-F238E27FC236}">
                <a16:creationId xmlns:a16="http://schemas.microsoft.com/office/drawing/2014/main" id="{0A64D508-4ECF-4C40-9AAF-88250E2413BE}"/>
              </a:ext>
            </a:extLst>
          </p:cNvPr>
          <p:cNvPicPr preferRelativeResize="0"/>
          <p:nvPr/>
        </p:nvPicPr>
        <p:blipFill rotWithShape="1">
          <a:blip r:embed="rId4">
            <a:alphaModFix/>
          </a:blip>
          <a:srcRect l="71247" t="17518" r="20122" b="22011"/>
          <a:stretch/>
        </p:blipFill>
        <p:spPr>
          <a:xfrm>
            <a:off x="2588413" y="2839650"/>
            <a:ext cx="346126" cy="332033"/>
          </a:xfrm>
          <a:prstGeom prst="rect">
            <a:avLst/>
          </a:prstGeom>
          <a:noFill/>
          <a:ln>
            <a:noFill/>
          </a:ln>
        </p:spPr>
      </p:pic>
      <p:pic>
        <p:nvPicPr>
          <p:cNvPr id="80" name="Google Shape;80;p10">
            <a:extLst>
              <a:ext uri="{FF2B5EF4-FFF2-40B4-BE49-F238E27FC236}">
                <a16:creationId xmlns:a16="http://schemas.microsoft.com/office/drawing/2014/main" id="{615C4584-3307-0C46-B75E-9B1ED533D417}"/>
              </a:ext>
            </a:extLst>
          </p:cNvPr>
          <p:cNvPicPr preferRelativeResize="0"/>
          <p:nvPr/>
        </p:nvPicPr>
        <p:blipFill rotWithShape="1">
          <a:blip r:embed="rId4">
            <a:alphaModFix/>
          </a:blip>
          <a:srcRect l="79878" t="17518" r="11491" b="22011"/>
          <a:stretch/>
        </p:blipFill>
        <p:spPr>
          <a:xfrm>
            <a:off x="3878150" y="2183906"/>
            <a:ext cx="346114" cy="332030"/>
          </a:xfrm>
          <a:prstGeom prst="rect">
            <a:avLst/>
          </a:prstGeom>
          <a:noFill/>
          <a:ln>
            <a:noFill/>
          </a:ln>
        </p:spPr>
      </p:pic>
      <p:pic>
        <p:nvPicPr>
          <p:cNvPr id="81" name="Google Shape;81;p10">
            <a:extLst>
              <a:ext uri="{FF2B5EF4-FFF2-40B4-BE49-F238E27FC236}">
                <a16:creationId xmlns:a16="http://schemas.microsoft.com/office/drawing/2014/main" id="{32797648-D57E-1048-BA9F-A89BDCB4854F}"/>
              </a:ext>
            </a:extLst>
          </p:cNvPr>
          <p:cNvPicPr preferRelativeResize="0"/>
          <p:nvPr/>
        </p:nvPicPr>
        <p:blipFill rotWithShape="1">
          <a:blip r:embed="rId4">
            <a:alphaModFix/>
          </a:blip>
          <a:srcRect l="88469" t="17518" r="2899" b="22011"/>
          <a:stretch/>
        </p:blipFill>
        <p:spPr>
          <a:xfrm>
            <a:off x="5126630" y="2177865"/>
            <a:ext cx="346114" cy="332033"/>
          </a:xfrm>
          <a:prstGeom prst="rect">
            <a:avLst/>
          </a:prstGeom>
          <a:noFill/>
          <a:ln>
            <a:noFill/>
          </a:ln>
        </p:spPr>
      </p:pic>
      <p:pic>
        <p:nvPicPr>
          <p:cNvPr id="82" name="Google Shape;82;p10">
            <a:extLst>
              <a:ext uri="{FF2B5EF4-FFF2-40B4-BE49-F238E27FC236}">
                <a16:creationId xmlns:a16="http://schemas.microsoft.com/office/drawing/2014/main" id="{7A8AEC20-7DA8-0049-83DB-C2B90CE7641B}"/>
              </a:ext>
            </a:extLst>
          </p:cNvPr>
          <p:cNvPicPr preferRelativeResize="0"/>
          <p:nvPr/>
        </p:nvPicPr>
        <p:blipFill rotWithShape="1">
          <a:blip r:embed="rId4">
            <a:alphaModFix/>
          </a:blip>
          <a:srcRect l="88469" t="17518" r="2899" b="22011"/>
          <a:stretch/>
        </p:blipFill>
        <p:spPr>
          <a:xfrm>
            <a:off x="4748988" y="2513209"/>
            <a:ext cx="346114" cy="332033"/>
          </a:xfrm>
          <a:prstGeom prst="rect">
            <a:avLst/>
          </a:prstGeom>
          <a:noFill/>
          <a:ln>
            <a:noFill/>
          </a:ln>
        </p:spPr>
      </p:pic>
      <p:pic>
        <p:nvPicPr>
          <p:cNvPr id="83" name="Google Shape;83;p10">
            <a:extLst>
              <a:ext uri="{FF2B5EF4-FFF2-40B4-BE49-F238E27FC236}">
                <a16:creationId xmlns:a16="http://schemas.microsoft.com/office/drawing/2014/main" id="{302BB7AC-FB3C-F34C-9566-4CC22687981B}"/>
              </a:ext>
            </a:extLst>
          </p:cNvPr>
          <p:cNvPicPr preferRelativeResize="0"/>
          <p:nvPr/>
        </p:nvPicPr>
        <p:blipFill rotWithShape="1">
          <a:blip r:embed="rId4">
            <a:alphaModFix/>
          </a:blip>
          <a:srcRect l="71247" t="17518" r="20122" b="22011"/>
          <a:stretch/>
        </p:blipFill>
        <p:spPr>
          <a:xfrm>
            <a:off x="2194418" y="3173983"/>
            <a:ext cx="346126" cy="332033"/>
          </a:xfrm>
          <a:prstGeom prst="rect">
            <a:avLst/>
          </a:prstGeom>
          <a:noFill/>
          <a:ln>
            <a:noFill/>
          </a:ln>
        </p:spPr>
      </p:pic>
      <p:pic>
        <p:nvPicPr>
          <p:cNvPr id="84" name="Google Shape;84;p10">
            <a:extLst>
              <a:ext uri="{FF2B5EF4-FFF2-40B4-BE49-F238E27FC236}">
                <a16:creationId xmlns:a16="http://schemas.microsoft.com/office/drawing/2014/main" id="{C97904D1-5B49-7A44-9A58-8C2788BB0FC6}"/>
              </a:ext>
            </a:extLst>
          </p:cNvPr>
          <p:cNvPicPr preferRelativeResize="0"/>
          <p:nvPr/>
        </p:nvPicPr>
        <p:blipFill rotWithShape="1">
          <a:blip r:embed="rId4">
            <a:alphaModFix/>
          </a:blip>
          <a:srcRect l="88469" t="17518" r="2899" b="22011"/>
          <a:stretch/>
        </p:blipFill>
        <p:spPr>
          <a:xfrm>
            <a:off x="4748990" y="2848557"/>
            <a:ext cx="346114" cy="332033"/>
          </a:xfrm>
          <a:prstGeom prst="rect">
            <a:avLst/>
          </a:prstGeom>
          <a:noFill/>
          <a:ln>
            <a:noFill/>
          </a:ln>
        </p:spPr>
      </p:pic>
      <p:pic>
        <p:nvPicPr>
          <p:cNvPr id="85" name="Google Shape;85;p10">
            <a:extLst>
              <a:ext uri="{FF2B5EF4-FFF2-40B4-BE49-F238E27FC236}">
                <a16:creationId xmlns:a16="http://schemas.microsoft.com/office/drawing/2014/main" id="{7C767840-ECB3-4E4D-A2F2-2B03085EDB68}"/>
              </a:ext>
            </a:extLst>
          </p:cNvPr>
          <p:cNvPicPr preferRelativeResize="0"/>
          <p:nvPr/>
        </p:nvPicPr>
        <p:blipFill rotWithShape="1">
          <a:blip r:embed="rId4">
            <a:alphaModFix/>
          </a:blip>
          <a:srcRect l="88469" t="17518" r="2899" b="22011"/>
          <a:stretch/>
        </p:blipFill>
        <p:spPr>
          <a:xfrm>
            <a:off x="5126627" y="2513219"/>
            <a:ext cx="346114" cy="332033"/>
          </a:xfrm>
          <a:prstGeom prst="rect">
            <a:avLst/>
          </a:prstGeom>
          <a:noFill/>
          <a:ln>
            <a:noFill/>
          </a:ln>
        </p:spPr>
      </p:pic>
      <p:sp>
        <p:nvSpPr>
          <p:cNvPr id="86" name="Google Shape;86;p10">
            <a:extLst>
              <a:ext uri="{FF2B5EF4-FFF2-40B4-BE49-F238E27FC236}">
                <a16:creationId xmlns:a16="http://schemas.microsoft.com/office/drawing/2014/main" id="{ACC0C9D4-9DA9-0542-B003-EEB3167BF926}"/>
              </a:ext>
            </a:extLst>
          </p:cNvPr>
          <p:cNvSpPr txBox="1"/>
          <p:nvPr/>
        </p:nvSpPr>
        <p:spPr>
          <a:xfrm>
            <a:off x="1166193" y="4304601"/>
            <a:ext cx="718167" cy="4731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dirty="0"/>
              <a:t>true</a:t>
            </a:r>
            <a:endParaRPr sz="2200" b="1" dirty="0"/>
          </a:p>
        </p:txBody>
      </p:sp>
      <p:sp>
        <p:nvSpPr>
          <p:cNvPr id="87" name="Google Shape;87;p10">
            <a:extLst>
              <a:ext uri="{FF2B5EF4-FFF2-40B4-BE49-F238E27FC236}">
                <a16:creationId xmlns:a16="http://schemas.microsoft.com/office/drawing/2014/main" id="{3F95427B-E639-4645-AEAA-83B96A1A9604}"/>
              </a:ext>
            </a:extLst>
          </p:cNvPr>
          <p:cNvSpPr txBox="1"/>
          <p:nvPr/>
        </p:nvSpPr>
        <p:spPr>
          <a:xfrm>
            <a:off x="1130109" y="5694609"/>
            <a:ext cx="790334" cy="4731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dirty="0"/>
              <a:t>false</a:t>
            </a:r>
            <a:endParaRPr sz="2200" b="1" dirty="0"/>
          </a:p>
        </p:txBody>
      </p:sp>
      <p:sp>
        <p:nvSpPr>
          <p:cNvPr id="88" name="Google Shape;88;p10">
            <a:extLst>
              <a:ext uri="{FF2B5EF4-FFF2-40B4-BE49-F238E27FC236}">
                <a16:creationId xmlns:a16="http://schemas.microsoft.com/office/drawing/2014/main" id="{248C3F21-540E-1646-B47E-ECFD0DBB10EF}"/>
              </a:ext>
            </a:extLst>
          </p:cNvPr>
          <p:cNvSpPr txBox="1"/>
          <p:nvPr/>
        </p:nvSpPr>
        <p:spPr>
          <a:xfrm>
            <a:off x="4500671" y="5762975"/>
            <a:ext cx="723020" cy="4731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dirty="0"/>
              <a:t>true</a:t>
            </a:r>
            <a:endParaRPr sz="2200" b="1" dirty="0"/>
          </a:p>
        </p:txBody>
      </p:sp>
      <p:sp>
        <p:nvSpPr>
          <p:cNvPr id="89" name="Google Shape;89;p10">
            <a:extLst>
              <a:ext uri="{FF2B5EF4-FFF2-40B4-BE49-F238E27FC236}">
                <a16:creationId xmlns:a16="http://schemas.microsoft.com/office/drawing/2014/main" id="{BD05FAB9-4358-BA48-8F80-6C38A9CD3A74}"/>
              </a:ext>
            </a:extLst>
          </p:cNvPr>
          <p:cNvSpPr txBox="1"/>
          <p:nvPr/>
        </p:nvSpPr>
        <p:spPr>
          <a:xfrm>
            <a:off x="4453337" y="4318811"/>
            <a:ext cx="817220" cy="473100"/>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b="1" dirty="0"/>
              <a:t>false</a:t>
            </a:r>
            <a:endParaRPr sz="2200" b="1" dirty="0"/>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24" name="Google Shape;97;p11">
            <a:extLst>
              <a:ext uri="{FF2B5EF4-FFF2-40B4-BE49-F238E27FC236}">
                <a16:creationId xmlns:a16="http://schemas.microsoft.com/office/drawing/2014/main" id="{CE70E969-E230-C744-8C49-6F1E99CC4864}"/>
              </a:ext>
            </a:extLst>
          </p:cNvPr>
          <p:cNvSpPr txBox="1"/>
          <p:nvPr/>
        </p:nvSpPr>
        <p:spPr>
          <a:xfrm>
            <a:off x="644475" y="1220700"/>
            <a:ext cx="7868697" cy="70015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t>Copy and c</a:t>
            </a:r>
            <a:r>
              <a:rPr lang="en-GB" sz="2200" dirty="0">
                <a:solidFill>
                  <a:srgbClr val="000000"/>
                </a:solidFill>
              </a:rPr>
              <a:t>omplete this place value chart by writing the numbers shown in descending order. The first one has been done for you.</a:t>
            </a:r>
            <a:endParaRPr sz="2200" dirty="0">
              <a:solidFill>
                <a:srgbClr val="000000"/>
              </a:solidFill>
            </a:endParaRPr>
          </a:p>
        </p:txBody>
      </p:sp>
      <p:graphicFrame>
        <p:nvGraphicFramePr>
          <p:cNvPr id="28" name="Google Shape;98;p11">
            <a:extLst>
              <a:ext uri="{FF2B5EF4-FFF2-40B4-BE49-F238E27FC236}">
                <a16:creationId xmlns:a16="http://schemas.microsoft.com/office/drawing/2014/main" id="{F2450B2F-40CD-4C41-A449-2EB48F644881}"/>
              </a:ext>
            </a:extLst>
          </p:cNvPr>
          <p:cNvGraphicFramePr/>
          <p:nvPr>
            <p:extLst>
              <p:ext uri="{D42A27DB-BD31-4B8C-83A1-F6EECF244321}">
                <p14:modId xmlns:p14="http://schemas.microsoft.com/office/powerpoint/2010/main" val="1060369594"/>
              </p:ext>
            </p:extLst>
          </p:nvPr>
        </p:nvGraphicFramePr>
        <p:xfrm>
          <a:off x="770025" y="3294838"/>
          <a:ext cx="7743150" cy="2803125"/>
        </p:xfrm>
        <a:graphic>
          <a:graphicData uri="http://schemas.openxmlformats.org/drawingml/2006/table">
            <a:tbl>
              <a:tblPr>
                <a:noFill/>
              </a:tblPr>
              <a:tblGrid>
                <a:gridCol w="1981450">
                  <a:extLst>
                    <a:ext uri="{9D8B030D-6E8A-4147-A177-3AD203B41FA5}">
                      <a16:colId xmlns:a16="http://schemas.microsoft.com/office/drawing/2014/main" val="20000"/>
                    </a:ext>
                  </a:extLst>
                </a:gridCol>
                <a:gridCol w="1981450">
                  <a:extLst>
                    <a:ext uri="{9D8B030D-6E8A-4147-A177-3AD203B41FA5}">
                      <a16:colId xmlns:a16="http://schemas.microsoft.com/office/drawing/2014/main" val="20001"/>
                    </a:ext>
                  </a:extLst>
                </a:gridCol>
                <a:gridCol w="1981450">
                  <a:extLst>
                    <a:ext uri="{9D8B030D-6E8A-4147-A177-3AD203B41FA5}">
                      <a16:colId xmlns:a16="http://schemas.microsoft.com/office/drawing/2014/main" val="20002"/>
                    </a:ext>
                  </a:extLst>
                </a:gridCol>
                <a:gridCol w="1798800">
                  <a:extLst>
                    <a:ext uri="{9D8B030D-6E8A-4147-A177-3AD203B41FA5}">
                      <a16:colId xmlns:a16="http://schemas.microsoft.com/office/drawing/2014/main" val="20003"/>
                    </a:ext>
                  </a:extLst>
                </a:gridCol>
              </a:tblGrid>
              <a:tr h="433375">
                <a:tc>
                  <a:txBody>
                    <a:bodyPr/>
                    <a:lstStyle/>
                    <a:p>
                      <a:pPr marL="0" lvl="0" indent="0" algn="ctr" rtl="0">
                        <a:spcBef>
                          <a:spcPts val="0"/>
                        </a:spcBef>
                        <a:spcAft>
                          <a:spcPts val="0"/>
                        </a:spcAft>
                        <a:buNone/>
                      </a:pPr>
                      <a:r>
                        <a:rPr lang="en-GB" sz="2200"/>
                        <a:t>O</a:t>
                      </a:r>
                      <a:endParaRPr sz="22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lvl="0" indent="0" algn="ctr" rtl="0">
                        <a:spcBef>
                          <a:spcPts val="0"/>
                        </a:spcBef>
                        <a:spcAft>
                          <a:spcPts val="0"/>
                        </a:spcAft>
                        <a:buNone/>
                      </a:pPr>
                      <a:r>
                        <a:rPr lang="en-GB" sz="2200"/>
                        <a:t>t</a:t>
                      </a:r>
                      <a:endParaRPr sz="22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GB" sz="2200"/>
                        <a:t>h</a:t>
                      </a:r>
                      <a:endParaRPr sz="22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GB" sz="2200"/>
                        <a:t>th</a:t>
                      </a:r>
                      <a:endParaRPr sz="22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473950">
                <a:tc>
                  <a:txBody>
                    <a:bodyPr/>
                    <a:lstStyle/>
                    <a:p>
                      <a:pPr marL="0" lvl="0" indent="0" algn="ctr" rtl="0">
                        <a:spcBef>
                          <a:spcPts val="0"/>
                        </a:spcBef>
                        <a:spcAft>
                          <a:spcPts val="0"/>
                        </a:spcAft>
                        <a:buNone/>
                      </a:pPr>
                      <a:r>
                        <a:rPr lang="en-GB" sz="2200" dirty="0"/>
                        <a:t>6</a:t>
                      </a:r>
                      <a:endParaRPr sz="2200"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a:t>8</a:t>
                      </a:r>
                      <a:endParaRPr sz="22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dirty="0"/>
                        <a:t>7</a:t>
                      </a:r>
                      <a:endParaRPr sz="2200"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GB" sz="2200"/>
                        <a:t>5</a:t>
                      </a:r>
                      <a:endParaRPr sz="22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3950">
                <a:tc>
                  <a:txBody>
                    <a:bodyPr/>
                    <a:lstStyle/>
                    <a:p>
                      <a:pPr marL="0" lvl="0" indent="0" algn="ctr" rtl="0">
                        <a:spcBef>
                          <a:spcPts val="0"/>
                        </a:spcBef>
                        <a:spcAft>
                          <a:spcPts val="0"/>
                        </a:spcAft>
                        <a:buNone/>
                      </a:pPr>
                      <a:endParaRPr sz="2200" b="1" dirty="0">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b="1" dirty="0">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73950">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a:solidFill>
                          <a:srgbClr val="6AA84F"/>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dirty="0">
                        <a:solidFill>
                          <a:srgbClr val="6AA84F"/>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73950">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73950">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b="1" dirty="0">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b="1">
                        <a:solidFill>
                          <a:schemeClr val="dk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lgn="ctr" rtl="0">
                        <a:spcBef>
                          <a:spcPts val="0"/>
                        </a:spcBef>
                        <a:spcAft>
                          <a:spcPts val="0"/>
                        </a:spcAft>
                        <a:buNone/>
                      </a:pPr>
                      <a:endParaRPr sz="2200" dirty="0">
                        <a:solidFill>
                          <a:srgbClr val="6AA84F"/>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30" name="Google Shape;99;p11">
            <a:extLst>
              <a:ext uri="{FF2B5EF4-FFF2-40B4-BE49-F238E27FC236}">
                <a16:creationId xmlns:a16="http://schemas.microsoft.com/office/drawing/2014/main" id="{2B8B3553-3F8C-A944-AD39-3D6D3F6F3B2D}"/>
              </a:ext>
            </a:extLst>
          </p:cNvPr>
          <p:cNvSpPr/>
          <p:nvPr/>
        </p:nvSpPr>
        <p:spPr>
          <a:xfrm>
            <a:off x="2704835" y="3886550"/>
            <a:ext cx="108950" cy="110242"/>
          </a:xfrm>
          <a:prstGeom prst="ellipse">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7" name="Google Shape;103;p11">
            <a:extLst>
              <a:ext uri="{FF2B5EF4-FFF2-40B4-BE49-F238E27FC236}">
                <a16:creationId xmlns:a16="http://schemas.microsoft.com/office/drawing/2014/main" id="{6282A03D-FB2C-4349-B155-C099BF8832C7}"/>
              </a:ext>
            </a:extLst>
          </p:cNvPr>
          <p:cNvSpPr/>
          <p:nvPr/>
        </p:nvSpPr>
        <p:spPr>
          <a:xfrm>
            <a:off x="2704835" y="3425438"/>
            <a:ext cx="108950" cy="110242"/>
          </a:xfrm>
          <a:prstGeom prst="ellipse">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 name="Google Shape;104;p11">
            <a:extLst>
              <a:ext uri="{FF2B5EF4-FFF2-40B4-BE49-F238E27FC236}">
                <a16:creationId xmlns:a16="http://schemas.microsoft.com/office/drawing/2014/main" id="{76D12766-1131-8543-AB14-65D2E62305B4}"/>
              </a:ext>
            </a:extLst>
          </p:cNvPr>
          <p:cNvSpPr txBox="1"/>
          <p:nvPr/>
        </p:nvSpPr>
        <p:spPr>
          <a:xfrm>
            <a:off x="4234441" y="2579599"/>
            <a:ext cx="814082" cy="406499"/>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dirty="0"/>
              <a:t>6</a:t>
            </a:r>
            <a:r>
              <a:rPr lang="en-GB" sz="2200" dirty="0">
                <a:solidFill>
                  <a:srgbClr val="000000"/>
                </a:solidFill>
              </a:rPr>
              <a:t>.0</a:t>
            </a:r>
            <a:r>
              <a:rPr lang="en-GB" sz="2200" dirty="0"/>
              <a:t>1</a:t>
            </a:r>
            <a:endParaRPr sz="2200" dirty="0">
              <a:solidFill>
                <a:srgbClr val="000000"/>
              </a:solidFill>
            </a:endParaRPr>
          </a:p>
        </p:txBody>
      </p:sp>
      <p:sp>
        <p:nvSpPr>
          <p:cNvPr id="51" name="Google Shape;105;p11">
            <a:extLst>
              <a:ext uri="{FF2B5EF4-FFF2-40B4-BE49-F238E27FC236}">
                <a16:creationId xmlns:a16="http://schemas.microsoft.com/office/drawing/2014/main" id="{CBC73152-5CB7-5C42-BF12-C3407F6CAAC4}"/>
              </a:ext>
            </a:extLst>
          </p:cNvPr>
          <p:cNvSpPr txBox="1"/>
          <p:nvPr/>
        </p:nvSpPr>
        <p:spPr>
          <a:xfrm>
            <a:off x="2524718" y="2579599"/>
            <a:ext cx="870014" cy="406499"/>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dirty="0"/>
              <a:t>6</a:t>
            </a:r>
            <a:r>
              <a:rPr lang="en-GB" sz="2200" dirty="0">
                <a:solidFill>
                  <a:srgbClr val="000000"/>
                </a:solidFill>
              </a:rPr>
              <a:t>.</a:t>
            </a:r>
            <a:r>
              <a:rPr lang="en-GB" sz="2200" dirty="0"/>
              <a:t>1</a:t>
            </a:r>
            <a:endParaRPr sz="2200" dirty="0">
              <a:solidFill>
                <a:srgbClr val="000000"/>
              </a:solidFill>
            </a:endParaRPr>
          </a:p>
        </p:txBody>
      </p:sp>
      <p:sp>
        <p:nvSpPr>
          <p:cNvPr id="52" name="Google Shape;106;p11">
            <a:extLst>
              <a:ext uri="{FF2B5EF4-FFF2-40B4-BE49-F238E27FC236}">
                <a16:creationId xmlns:a16="http://schemas.microsoft.com/office/drawing/2014/main" id="{6B85299C-7D36-9E45-9295-49008C2DC507}"/>
              </a:ext>
            </a:extLst>
          </p:cNvPr>
          <p:cNvSpPr txBox="1"/>
          <p:nvPr/>
        </p:nvSpPr>
        <p:spPr>
          <a:xfrm>
            <a:off x="7542023" y="2579599"/>
            <a:ext cx="943770" cy="406499"/>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dirty="0"/>
              <a:t>6</a:t>
            </a:r>
            <a:r>
              <a:rPr lang="en-GB" sz="2200" dirty="0">
                <a:solidFill>
                  <a:srgbClr val="000000"/>
                </a:solidFill>
              </a:rPr>
              <a:t>.</a:t>
            </a:r>
            <a:r>
              <a:rPr lang="en-GB" sz="2200" dirty="0"/>
              <a:t>2</a:t>
            </a:r>
            <a:r>
              <a:rPr lang="en-GB" sz="2200" dirty="0">
                <a:solidFill>
                  <a:srgbClr val="000000"/>
                </a:solidFill>
              </a:rPr>
              <a:t>0</a:t>
            </a:r>
            <a:r>
              <a:rPr lang="en-GB" sz="2200" dirty="0"/>
              <a:t>1</a:t>
            </a:r>
            <a:endParaRPr sz="2200" dirty="0">
              <a:solidFill>
                <a:srgbClr val="000000"/>
              </a:solidFill>
            </a:endParaRPr>
          </a:p>
        </p:txBody>
      </p:sp>
      <p:sp>
        <p:nvSpPr>
          <p:cNvPr id="53" name="Google Shape;107;p11">
            <a:extLst>
              <a:ext uri="{FF2B5EF4-FFF2-40B4-BE49-F238E27FC236}">
                <a16:creationId xmlns:a16="http://schemas.microsoft.com/office/drawing/2014/main" id="{6478F2CD-BE3E-E840-BC7E-BAE0A464D589}"/>
              </a:ext>
            </a:extLst>
          </p:cNvPr>
          <p:cNvSpPr txBox="1"/>
          <p:nvPr/>
        </p:nvSpPr>
        <p:spPr>
          <a:xfrm>
            <a:off x="5888232" y="2554108"/>
            <a:ext cx="943770" cy="457480"/>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dirty="0"/>
              <a:t>6</a:t>
            </a:r>
            <a:r>
              <a:rPr lang="en-GB" sz="2200" dirty="0">
                <a:solidFill>
                  <a:srgbClr val="000000"/>
                </a:solidFill>
              </a:rPr>
              <a:t>.0</a:t>
            </a:r>
            <a:r>
              <a:rPr lang="en-GB" sz="2200" dirty="0"/>
              <a:t>21</a:t>
            </a:r>
            <a:endParaRPr sz="2200" dirty="0">
              <a:solidFill>
                <a:srgbClr val="000000"/>
              </a:solidFill>
            </a:endParaRPr>
          </a:p>
        </p:txBody>
      </p:sp>
      <p:sp>
        <p:nvSpPr>
          <p:cNvPr id="54" name="Google Shape;108;p11">
            <a:extLst>
              <a:ext uri="{FF2B5EF4-FFF2-40B4-BE49-F238E27FC236}">
                <a16:creationId xmlns:a16="http://schemas.microsoft.com/office/drawing/2014/main" id="{5B4502B2-3367-8649-B4F7-BA61F09CA6B7}"/>
              </a:ext>
            </a:extLst>
          </p:cNvPr>
          <p:cNvSpPr txBox="1"/>
          <p:nvPr/>
        </p:nvSpPr>
        <p:spPr>
          <a:xfrm>
            <a:off x="814995" y="2554108"/>
            <a:ext cx="870014" cy="457480"/>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dirty="0"/>
              <a:t>6</a:t>
            </a:r>
            <a:r>
              <a:rPr lang="en-GB" sz="2200" dirty="0">
                <a:solidFill>
                  <a:srgbClr val="000000"/>
                </a:solidFill>
              </a:rPr>
              <a:t>.8</a:t>
            </a:r>
            <a:r>
              <a:rPr lang="en-GB" sz="2200" dirty="0"/>
              <a:t>75</a:t>
            </a:r>
            <a:endParaRPr sz="2200" dirty="0">
              <a:solidFill>
                <a:srgbClr val="000000"/>
              </a:solidFill>
            </a:endParaRPr>
          </a:p>
        </p:txBody>
      </p:sp>
      <p:graphicFrame>
        <p:nvGraphicFramePr>
          <p:cNvPr id="57" name="Google Shape;98;p11">
            <a:extLst>
              <a:ext uri="{FF2B5EF4-FFF2-40B4-BE49-F238E27FC236}">
                <a16:creationId xmlns:a16="http://schemas.microsoft.com/office/drawing/2014/main" id="{330487D3-ECFD-5949-9F6B-3887AF3ABEAF}"/>
              </a:ext>
            </a:extLst>
          </p:cNvPr>
          <p:cNvGraphicFramePr/>
          <p:nvPr>
            <p:extLst>
              <p:ext uri="{D42A27DB-BD31-4B8C-83A1-F6EECF244321}">
                <p14:modId xmlns:p14="http://schemas.microsoft.com/office/powerpoint/2010/main" val="231518301"/>
              </p:ext>
            </p:extLst>
          </p:nvPr>
        </p:nvGraphicFramePr>
        <p:xfrm>
          <a:off x="769907" y="4202163"/>
          <a:ext cx="7743150" cy="1895800"/>
        </p:xfrm>
        <a:graphic>
          <a:graphicData uri="http://schemas.openxmlformats.org/drawingml/2006/table">
            <a:tbl>
              <a:tblPr>
                <a:noFill/>
              </a:tblPr>
              <a:tblGrid>
                <a:gridCol w="1981450">
                  <a:extLst>
                    <a:ext uri="{9D8B030D-6E8A-4147-A177-3AD203B41FA5}">
                      <a16:colId xmlns:a16="http://schemas.microsoft.com/office/drawing/2014/main" val="20000"/>
                    </a:ext>
                  </a:extLst>
                </a:gridCol>
                <a:gridCol w="1981450">
                  <a:extLst>
                    <a:ext uri="{9D8B030D-6E8A-4147-A177-3AD203B41FA5}">
                      <a16:colId xmlns:a16="http://schemas.microsoft.com/office/drawing/2014/main" val="20001"/>
                    </a:ext>
                  </a:extLst>
                </a:gridCol>
                <a:gridCol w="1981450">
                  <a:extLst>
                    <a:ext uri="{9D8B030D-6E8A-4147-A177-3AD203B41FA5}">
                      <a16:colId xmlns:a16="http://schemas.microsoft.com/office/drawing/2014/main" val="20002"/>
                    </a:ext>
                  </a:extLst>
                </a:gridCol>
                <a:gridCol w="1798800">
                  <a:extLst>
                    <a:ext uri="{9D8B030D-6E8A-4147-A177-3AD203B41FA5}">
                      <a16:colId xmlns:a16="http://schemas.microsoft.com/office/drawing/2014/main" val="20003"/>
                    </a:ext>
                  </a:extLst>
                </a:gridCol>
              </a:tblGrid>
              <a:tr h="473950">
                <a:tc>
                  <a:txBody>
                    <a:bodyPr/>
                    <a:lstStyle/>
                    <a:p>
                      <a:pPr marL="0" lvl="0" indent="0" algn="ctr" rtl="0">
                        <a:spcBef>
                          <a:spcPts val="0"/>
                        </a:spcBef>
                        <a:spcAft>
                          <a:spcPts val="0"/>
                        </a:spcAft>
                        <a:buNone/>
                      </a:pPr>
                      <a:r>
                        <a:rPr lang="en-GB" sz="2200" b="1" dirty="0">
                          <a:solidFill>
                            <a:schemeClr val="dk1"/>
                          </a:solidFill>
                        </a:rPr>
                        <a:t>6</a:t>
                      </a:r>
                      <a:endParaRPr sz="2200" b="1" dirty="0">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lgn="ctr">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GB" sz="2200" b="1" dirty="0">
                          <a:solidFill>
                            <a:schemeClr val="dk1"/>
                          </a:solidFill>
                        </a:rPr>
                        <a:t>2</a:t>
                      </a:r>
                      <a:endParaRPr sz="2200" b="1" dirty="0">
                        <a:solidFill>
                          <a:schemeClr val="dk1"/>
                        </a:solidFill>
                      </a:endParaRPr>
                    </a:p>
                  </a:txBody>
                  <a:tcPr marL="0" marR="0" marT="0" marB="0" anchor="ctr">
                    <a:lnL w="28575" cap="flat" cmpd="sng" algn="ctr">
                      <a:solidFill>
                        <a:schemeClr val="accent4"/>
                      </a:solidFill>
                      <a:prstDash val="solid"/>
                      <a:round/>
                      <a:headEnd type="none" w="sm" len="sm"/>
                      <a:tailEnd type="none" w="sm" len="sm"/>
                    </a:lnL>
                    <a:lnR w="28575" cap="flat" cmpd="sng" algn="ctr">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GB" sz="2200" b="1">
                          <a:solidFill>
                            <a:schemeClr val="dk1"/>
                          </a:solidFill>
                        </a:rPr>
                        <a:t>0</a:t>
                      </a:r>
                      <a:endParaRPr sz="2200" b="1">
                        <a:solidFill>
                          <a:schemeClr val="dk1"/>
                        </a:solidFill>
                      </a:endParaRPr>
                    </a:p>
                  </a:txBody>
                  <a:tcPr marL="0" marR="0" marT="0" marB="0" anchor="ctr">
                    <a:lnL w="28575" cap="flat" cmpd="sng" algn="ctr">
                      <a:solidFill>
                        <a:schemeClr val="accent4"/>
                      </a:solidFill>
                      <a:prstDash val="solid"/>
                      <a:round/>
                      <a:headEnd type="none" w="sm" len="sm"/>
                      <a:tailEnd type="none" w="sm" len="sm"/>
                    </a:lnL>
                    <a:lnR w="28575" cap="flat" cmpd="sng" algn="ctr">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GB" sz="2200" b="1" dirty="0">
                          <a:solidFill>
                            <a:schemeClr val="dk1"/>
                          </a:solidFill>
                        </a:rPr>
                        <a:t>1</a:t>
                      </a:r>
                      <a:endParaRPr sz="2200" b="1" dirty="0">
                        <a:solidFill>
                          <a:schemeClr val="dk1"/>
                        </a:solidFill>
                      </a:endParaRPr>
                    </a:p>
                  </a:txBody>
                  <a:tcPr marL="0" marR="0" marT="0" marB="0" anchor="ctr">
                    <a:lnL w="28575" cap="flat" cmpd="sng" algn="ctr">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r h="473950">
                <a:tc>
                  <a:txBody>
                    <a:bodyPr/>
                    <a:lstStyle/>
                    <a:p>
                      <a:pPr marL="0" lvl="0" indent="0" algn="ctr" rtl="0">
                        <a:spcBef>
                          <a:spcPts val="0"/>
                        </a:spcBef>
                        <a:spcAft>
                          <a:spcPts val="0"/>
                        </a:spcAft>
                        <a:buNone/>
                      </a:pPr>
                      <a:r>
                        <a:rPr lang="en-GB" sz="2200" b="1">
                          <a:solidFill>
                            <a:schemeClr val="dk1"/>
                          </a:solidFill>
                        </a:rPr>
                        <a:t>6</a:t>
                      </a:r>
                      <a:endParaRPr sz="2200" b="1">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GB" sz="2200" b="1">
                          <a:solidFill>
                            <a:schemeClr val="dk1"/>
                          </a:solidFill>
                        </a:rPr>
                        <a:t>1</a:t>
                      </a:r>
                      <a:endParaRPr sz="2200" b="1">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sz="2200">
                        <a:solidFill>
                          <a:srgbClr val="6AA84F"/>
                        </a:solidFill>
                      </a:endParaRPr>
                    </a:p>
                  </a:txBody>
                  <a:tcPr marL="0" marR="0" marT="0" marB="0" anchor="ctr">
                    <a:lnL w="28575" cap="flat" cmpd="sng">
                      <a:solidFill>
                        <a:schemeClr val="accent4"/>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sz="2200" dirty="0">
                        <a:solidFill>
                          <a:srgbClr val="6AA84F"/>
                        </a:solidFil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extLst>
                  <a:ext uri="{0D108BD9-81ED-4DB2-BD59-A6C34878D82A}">
                    <a16:rowId xmlns:a16="http://schemas.microsoft.com/office/drawing/2014/main" val="10003"/>
                  </a:ext>
                </a:extLst>
              </a:tr>
              <a:tr h="473950">
                <a:tc>
                  <a:txBody>
                    <a:bodyPr/>
                    <a:lstStyle/>
                    <a:p>
                      <a:pPr marL="0" lvl="0" indent="0" algn="ctr" rtl="0">
                        <a:spcBef>
                          <a:spcPts val="0"/>
                        </a:spcBef>
                        <a:spcAft>
                          <a:spcPts val="0"/>
                        </a:spcAft>
                        <a:buNone/>
                      </a:pPr>
                      <a:r>
                        <a:rPr lang="en-GB" sz="2200" b="1">
                          <a:solidFill>
                            <a:schemeClr val="dk1"/>
                          </a:solidFill>
                        </a:rPr>
                        <a:t>6</a:t>
                      </a:r>
                      <a:endParaRPr sz="2200" b="1">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GB" sz="2200" b="1" dirty="0">
                          <a:solidFill>
                            <a:schemeClr val="dk1"/>
                          </a:solidFill>
                        </a:rPr>
                        <a:t>0</a:t>
                      </a:r>
                      <a:endParaRPr sz="2200" b="1" dirty="0">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GB" sz="2200" b="1">
                          <a:solidFill>
                            <a:schemeClr val="dk1"/>
                          </a:solidFill>
                        </a:rPr>
                        <a:t>2</a:t>
                      </a:r>
                      <a:endParaRPr sz="2200" b="1">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GB" sz="2200" b="1">
                          <a:solidFill>
                            <a:schemeClr val="dk1"/>
                          </a:solidFill>
                        </a:rPr>
                        <a:t>1</a:t>
                      </a:r>
                      <a:endParaRPr sz="2200" b="1">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extLst>
                  <a:ext uri="{0D108BD9-81ED-4DB2-BD59-A6C34878D82A}">
                    <a16:rowId xmlns:a16="http://schemas.microsoft.com/office/drawing/2014/main" val="10004"/>
                  </a:ext>
                </a:extLst>
              </a:tr>
              <a:tr h="473950">
                <a:tc>
                  <a:txBody>
                    <a:bodyPr/>
                    <a:lstStyle/>
                    <a:p>
                      <a:pPr marL="0" lvl="0" indent="0" algn="ctr" rtl="0">
                        <a:spcBef>
                          <a:spcPts val="0"/>
                        </a:spcBef>
                        <a:spcAft>
                          <a:spcPts val="0"/>
                        </a:spcAft>
                        <a:buNone/>
                      </a:pPr>
                      <a:r>
                        <a:rPr lang="en-GB" sz="2200" b="1">
                          <a:solidFill>
                            <a:schemeClr val="dk1"/>
                          </a:solidFill>
                        </a:rPr>
                        <a:t>6</a:t>
                      </a:r>
                      <a:endParaRPr sz="2200" b="1">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GB" sz="2200" b="1" dirty="0">
                          <a:solidFill>
                            <a:schemeClr val="dk1"/>
                          </a:solidFill>
                        </a:rPr>
                        <a:t>0</a:t>
                      </a:r>
                      <a:endParaRPr sz="2200" b="1" dirty="0">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GB" sz="2200" b="1">
                          <a:solidFill>
                            <a:schemeClr val="dk1"/>
                          </a:solidFill>
                        </a:rPr>
                        <a:t>1</a:t>
                      </a:r>
                      <a:endParaRPr sz="2200" b="1">
                        <a:solidFill>
                          <a:schemeClr val="dk1"/>
                        </a:solidFill>
                      </a:endParaRPr>
                    </a:p>
                  </a:txBody>
                  <a:tcPr marL="0" marR="0" marT="0" marB="0" anchor="ctr">
                    <a:lnL w="28575" cap="flat" cmpd="sng">
                      <a:solidFill>
                        <a:schemeClr val="accent4"/>
                      </a:solidFill>
                      <a:prstDash val="solid"/>
                      <a:round/>
                      <a:headEnd type="none" w="sm" len="sm"/>
                      <a:tailEnd type="none" w="sm" len="sm"/>
                    </a:lnL>
                    <a:lnR w="28575" cap="flat" cmpd="sng">
                      <a:solidFill>
                        <a:schemeClr val="accent4"/>
                      </a:solidFill>
                      <a:prstDash val="solid"/>
                      <a:round/>
                      <a:headEnd type="none" w="sm" len="sm"/>
                      <a:tailEnd type="none" w="sm" len="sm"/>
                    </a:lnR>
                    <a:lnT w="28575" cap="flat" cmpd="sng">
                      <a:solidFill>
                        <a:schemeClr val="accent4"/>
                      </a:solidFill>
                      <a:prstDash val="solid"/>
                      <a:round/>
                      <a:headEnd type="none" w="sm" len="sm"/>
                      <a:tailEnd type="none" w="sm" len="sm"/>
                    </a:lnT>
                    <a:lnB w="28575"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endParaRPr sz="2200" dirty="0">
                        <a:solidFill>
                          <a:srgbClr val="6AA84F"/>
                        </a:solidFill>
                      </a:endParaRPr>
                    </a:p>
                  </a:txBody>
                  <a:tcPr marL="0" marR="0" marT="0" marB="0" anchor="ctr">
                    <a:lnL w="28575" cap="flat" cmpd="sng">
                      <a:solidFill>
                        <a:schemeClr val="accent4"/>
                      </a:solidFill>
                      <a:prstDash val="solid"/>
                      <a:round/>
                      <a:headEnd type="none" w="sm" len="sm"/>
                      <a:tailEnd type="none" w="sm" len="sm"/>
                    </a:lnL>
                    <a:lnR w="9525" cap="flat" cmpd="sng">
                      <a:solidFill>
                        <a:srgbClr val="000000"/>
                      </a:solidFill>
                      <a:prstDash val="solid"/>
                      <a:round/>
                      <a:headEnd type="none" w="sm" len="sm"/>
                      <a:tailEnd type="none" w="sm" len="sm"/>
                    </a:lnR>
                    <a:lnT w="28575" cap="flat" cmpd="sng">
                      <a:solidFill>
                        <a:schemeClr val="accent4"/>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8" name="Google Shape;100;p11">
            <a:extLst>
              <a:ext uri="{FF2B5EF4-FFF2-40B4-BE49-F238E27FC236}">
                <a16:creationId xmlns:a16="http://schemas.microsoft.com/office/drawing/2014/main" id="{CD4E83E1-C9B2-6240-9F48-250BF7714504}"/>
              </a:ext>
            </a:extLst>
          </p:cNvPr>
          <p:cNvSpPr/>
          <p:nvPr/>
        </p:nvSpPr>
        <p:spPr>
          <a:xfrm>
            <a:off x="2704835" y="4383311"/>
            <a:ext cx="108950" cy="110242"/>
          </a:xfrm>
          <a:prstGeom prst="ellipse">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101;p11">
            <a:extLst>
              <a:ext uri="{FF2B5EF4-FFF2-40B4-BE49-F238E27FC236}">
                <a16:creationId xmlns:a16="http://schemas.microsoft.com/office/drawing/2014/main" id="{728ED72B-BEFF-FD46-ACA4-3357C93EA05B}"/>
              </a:ext>
            </a:extLst>
          </p:cNvPr>
          <p:cNvSpPr/>
          <p:nvPr/>
        </p:nvSpPr>
        <p:spPr>
          <a:xfrm>
            <a:off x="2704835" y="4867596"/>
            <a:ext cx="108950" cy="110242"/>
          </a:xfrm>
          <a:prstGeom prst="ellipse">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102;p11">
            <a:extLst>
              <a:ext uri="{FF2B5EF4-FFF2-40B4-BE49-F238E27FC236}">
                <a16:creationId xmlns:a16="http://schemas.microsoft.com/office/drawing/2014/main" id="{CF192CEB-A616-0C40-B1C8-CB93F704C484}"/>
              </a:ext>
            </a:extLst>
          </p:cNvPr>
          <p:cNvSpPr/>
          <p:nvPr/>
        </p:nvSpPr>
        <p:spPr>
          <a:xfrm>
            <a:off x="2696043" y="5325375"/>
            <a:ext cx="108950" cy="110242"/>
          </a:xfrm>
          <a:prstGeom prst="ellipse">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109;p11">
            <a:extLst>
              <a:ext uri="{FF2B5EF4-FFF2-40B4-BE49-F238E27FC236}">
                <a16:creationId xmlns:a16="http://schemas.microsoft.com/office/drawing/2014/main" id="{026151F2-4874-F347-803D-28803DF36805}"/>
              </a:ext>
            </a:extLst>
          </p:cNvPr>
          <p:cNvSpPr/>
          <p:nvPr/>
        </p:nvSpPr>
        <p:spPr>
          <a:xfrm>
            <a:off x="2696043" y="5832133"/>
            <a:ext cx="108950" cy="110242"/>
          </a:xfrm>
          <a:prstGeom prst="ellipse">
            <a:avLst/>
          </a:prstGeom>
          <a:solidFill>
            <a:srgbClr val="000000"/>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 name="Rectangle 19">
            <a:extLst>
              <a:ext uri="{FF2B5EF4-FFF2-40B4-BE49-F238E27FC236}">
                <a16:creationId xmlns:a16="http://schemas.microsoft.com/office/drawing/2014/main" id="{2534F79D-EA34-7E4B-867C-EC89B9C84FA1}"/>
              </a:ext>
            </a:extLst>
          </p:cNvPr>
          <p:cNvSpPr/>
          <p:nvPr/>
        </p:nvSpPr>
        <p:spPr>
          <a:xfrm>
            <a:off x="445576" y="692605"/>
            <a:ext cx="6408484" cy="355276"/>
          </a:xfrm>
          <a:prstGeom prst="rect">
            <a:avLst/>
          </a:prstGeom>
          <a:solidFill>
            <a:srgbClr val="072F54"/>
          </a:solidFill>
        </p:spPr>
        <p:txBody>
          <a:bodyPr wrap="square" lIns="180000" tIns="36000" rIns="180000" bIns="72000" anchor="ctr">
            <a:spAutoFit/>
          </a:bodyPr>
          <a:lstStyle/>
          <a:p>
            <a:pPr marL="0" marR="0" lvl="0" indent="0" algn="l" rtl="0">
              <a:spcBef>
                <a:spcPts val="0"/>
              </a:spcBef>
              <a:spcAft>
                <a:spcPts val="0"/>
              </a:spcAft>
              <a:buClr>
                <a:srgbClr val="000000"/>
              </a:buClr>
              <a:buFont typeface="Arial"/>
              <a:buNone/>
            </a:pPr>
            <a:r>
              <a:rPr lang="en-GB" sz="1600" b="1" dirty="0">
                <a:solidFill>
                  <a:srgbClr val="FFFFFF"/>
                </a:solidFill>
              </a:rPr>
              <a:t>Order and Compare Any Decimals with up to 3 Decimal Places</a:t>
            </a:r>
            <a:endParaRPr lang="en-GB" sz="1600" b="1" dirty="0">
              <a:solidFill>
                <a:srgbClr val="FFFFFF"/>
              </a:solidFill>
              <a:latin typeface="Arial"/>
              <a:ea typeface="Arial"/>
              <a:cs typeface="Arial"/>
              <a:sym typeface="Arial"/>
            </a:endParaRPr>
          </a:p>
        </p:txBody>
      </p:sp>
      <p:sp>
        <p:nvSpPr>
          <p:cNvPr id="21" name="Rectangle 20">
            <a:extLst>
              <a:ext uri="{FF2B5EF4-FFF2-40B4-BE49-F238E27FC236}">
                <a16:creationId xmlns:a16="http://schemas.microsoft.com/office/drawing/2014/main" id="{C5E0CE71-C70B-1A4D-AB2E-02E990578326}"/>
              </a:ext>
            </a:extLst>
          </p:cNvPr>
          <p:cNvSpPr/>
          <p:nvPr/>
        </p:nvSpPr>
        <p:spPr>
          <a:xfrm>
            <a:off x="6509629" y="697467"/>
            <a:ext cx="976684" cy="360000"/>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22" name="Straight Connector 21">
            <a:extLst>
              <a:ext uri="{FF2B5EF4-FFF2-40B4-BE49-F238E27FC236}">
                <a16:creationId xmlns:a16="http://schemas.microsoft.com/office/drawing/2014/main" id="{3260D851-0226-3D45-862E-8899982CA7CD}"/>
              </a:ext>
            </a:extLst>
          </p:cNvPr>
          <p:cNvCxnSpPr>
            <a:cxnSpLocks/>
          </p:cNvCxnSpPr>
          <p:nvPr/>
        </p:nvCxnSpPr>
        <p:spPr>
          <a:xfrm>
            <a:off x="6498849"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52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16" name="Straight Connector 15">
            <a:extLst>
              <a:ext uri="{FF2B5EF4-FFF2-40B4-BE49-F238E27FC236}">
                <a16:creationId xmlns:a16="http://schemas.microsoft.com/office/drawing/2014/main" id="{733A239A-4E12-7846-BF09-ED9B16F745E1}"/>
              </a:ext>
            </a:extLst>
          </p:cNvPr>
          <p:cNvCxnSpPr>
            <a:cxnSpLocks/>
          </p:cNvCxnSpPr>
          <p:nvPr/>
        </p:nvCxnSpPr>
        <p:spPr>
          <a:xfrm>
            <a:off x="4172701"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6657A56-F4FF-1C44-852E-F70CD686827D}"/>
              </a:ext>
            </a:extLst>
          </p:cNvPr>
          <p:cNvCxnSpPr>
            <a:cxnSpLocks/>
          </p:cNvCxnSpPr>
          <p:nvPr/>
        </p:nvCxnSpPr>
        <p:spPr>
          <a:xfrm>
            <a:off x="2888280"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Google Shape;117;p12">
            <a:extLst>
              <a:ext uri="{FF2B5EF4-FFF2-40B4-BE49-F238E27FC236}">
                <a16:creationId xmlns:a16="http://schemas.microsoft.com/office/drawing/2014/main" id="{2F561715-6F46-AA4A-90BD-0DD9D70E8AB1}"/>
              </a:ext>
            </a:extLst>
          </p:cNvPr>
          <p:cNvSpPr txBox="1"/>
          <p:nvPr/>
        </p:nvSpPr>
        <p:spPr>
          <a:xfrm>
            <a:off x="558321" y="987300"/>
            <a:ext cx="8232600" cy="39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solidFill>
                  <a:srgbClr val="000000"/>
                </a:solidFill>
              </a:rPr>
              <a:t>Priya is comparing the numbers represented in these place value charts.</a:t>
            </a:r>
            <a:r>
              <a:rPr lang="en-US" sz="2000" dirty="0">
                <a:solidFill>
                  <a:srgbClr val="000000"/>
                </a:solidFill>
              </a:rPr>
              <a:t> Is Priya's statement correct? Explain how you know.</a:t>
            </a:r>
            <a:endParaRPr sz="2000" dirty="0">
              <a:solidFill>
                <a:srgbClr val="000000"/>
              </a:solidFill>
            </a:endParaRPr>
          </a:p>
        </p:txBody>
      </p:sp>
      <p:sp>
        <p:nvSpPr>
          <p:cNvPr id="58" name="Google Shape;119;p12">
            <a:extLst>
              <a:ext uri="{FF2B5EF4-FFF2-40B4-BE49-F238E27FC236}">
                <a16:creationId xmlns:a16="http://schemas.microsoft.com/office/drawing/2014/main" id="{A2F4C213-8B99-9547-AAB0-06B5EC10C9E7}"/>
              </a:ext>
            </a:extLst>
          </p:cNvPr>
          <p:cNvSpPr/>
          <p:nvPr/>
        </p:nvSpPr>
        <p:spPr>
          <a:xfrm>
            <a:off x="3575643" y="3571614"/>
            <a:ext cx="4949613" cy="970327"/>
          </a:xfrm>
          <a:prstGeom prst="wedgeRectCallout">
            <a:avLst>
              <a:gd name="adj1" fmla="val -78363"/>
              <a:gd name="adj2" fmla="val -2203"/>
            </a:avLst>
          </a:prstGeom>
          <a:solidFill>
            <a:schemeClr val="accent6">
              <a:lumMod val="20000"/>
              <a:lumOff val="80000"/>
            </a:schemeClr>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000" dirty="0">
                <a:solidFill>
                  <a:srgbClr val="000000"/>
                </a:solidFill>
              </a:rPr>
              <a:t>The decimal number represented in place value chart A </a:t>
            </a:r>
            <a:r>
              <a:rPr lang="en-GB" sz="2000" dirty="0"/>
              <a:t>is greater than </a:t>
            </a:r>
            <a:r>
              <a:rPr lang="en-GB" sz="2000" dirty="0">
                <a:solidFill>
                  <a:srgbClr val="000000"/>
                </a:solidFill>
              </a:rPr>
              <a:t>B as it has more counters </a:t>
            </a:r>
            <a:r>
              <a:rPr lang="en-GB" sz="2000" dirty="0"/>
              <a:t>in the thousands column</a:t>
            </a:r>
            <a:r>
              <a:rPr lang="en-GB" sz="2000" dirty="0">
                <a:solidFill>
                  <a:srgbClr val="000000"/>
                </a:solidFill>
              </a:rPr>
              <a:t>.</a:t>
            </a:r>
            <a:endParaRPr sz="2000" dirty="0"/>
          </a:p>
        </p:txBody>
      </p:sp>
      <p:graphicFrame>
        <p:nvGraphicFramePr>
          <p:cNvPr id="60" name="Google Shape;121;p12">
            <a:extLst>
              <a:ext uri="{FF2B5EF4-FFF2-40B4-BE49-F238E27FC236}">
                <a16:creationId xmlns:a16="http://schemas.microsoft.com/office/drawing/2014/main" id="{A127770B-31D1-BD49-95AD-079E03C230DE}"/>
              </a:ext>
            </a:extLst>
          </p:cNvPr>
          <p:cNvGraphicFramePr/>
          <p:nvPr>
            <p:extLst>
              <p:ext uri="{D42A27DB-BD31-4B8C-83A1-F6EECF244321}">
                <p14:modId xmlns:p14="http://schemas.microsoft.com/office/powerpoint/2010/main" val="2754204900"/>
              </p:ext>
            </p:extLst>
          </p:nvPr>
        </p:nvGraphicFramePr>
        <p:xfrm>
          <a:off x="732409" y="1748880"/>
          <a:ext cx="3796600" cy="1781250"/>
        </p:xfrm>
        <a:graphic>
          <a:graphicData uri="http://schemas.openxmlformats.org/drawingml/2006/table">
            <a:tbl>
              <a:tblPr>
                <a:noFill/>
              </a:tblPr>
              <a:tblGrid>
                <a:gridCol w="949150">
                  <a:extLst>
                    <a:ext uri="{9D8B030D-6E8A-4147-A177-3AD203B41FA5}">
                      <a16:colId xmlns:a16="http://schemas.microsoft.com/office/drawing/2014/main" val="20000"/>
                    </a:ext>
                  </a:extLst>
                </a:gridCol>
                <a:gridCol w="949150">
                  <a:extLst>
                    <a:ext uri="{9D8B030D-6E8A-4147-A177-3AD203B41FA5}">
                      <a16:colId xmlns:a16="http://schemas.microsoft.com/office/drawing/2014/main" val="20001"/>
                    </a:ext>
                  </a:extLst>
                </a:gridCol>
                <a:gridCol w="949150">
                  <a:extLst>
                    <a:ext uri="{9D8B030D-6E8A-4147-A177-3AD203B41FA5}">
                      <a16:colId xmlns:a16="http://schemas.microsoft.com/office/drawing/2014/main" val="20002"/>
                    </a:ext>
                  </a:extLst>
                </a:gridCol>
                <a:gridCol w="949150">
                  <a:extLst>
                    <a:ext uri="{9D8B030D-6E8A-4147-A177-3AD203B41FA5}">
                      <a16:colId xmlns:a16="http://schemas.microsoft.com/office/drawing/2014/main" val="20003"/>
                    </a:ext>
                  </a:extLst>
                </a:gridCol>
              </a:tblGrid>
              <a:tr h="407375">
                <a:tc>
                  <a:txBody>
                    <a:bodyPr/>
                    <a:lstStyle/>
                    <a:p>
                      <a:pPr marL="0" lvl="0" indent="0" algn="ctr" rtl="0">
                        <a:spcBef>
                          <a:spcPts val="0"/>
                        </a:spcBef>
                        <a:spcAft>
                          <a:spcPts val="0"/>
                        </a:spcAft>
                        <a:buNone/>
                      </a:pPr>
                      <a:r>
                        <a:rPr lang="en-GB" sz="2000"/>
                        <a:t>O</a:t>
                      </a:r>
                      <a:endParaRPr sz="20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lvl="0" indent="0" algn="ctr" rtl="0">
                        <a:spcBef>
                          <a:spcPts val="0"/>
                        </a:spcBef>
                        <a:spcAft>
                          <a:spcPts val="0"/>
                        </a:spcAft>
                        <a:buNone/>
                      </a:pPr>
                      <a:r>
                        <a:rPr lang="en-GB" sz="2000"/>
                        <a:t>t</a:t>
                      </a:r>
                      <a:endParaRPr sz="20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GB" sz="2000"/>
                        <a:t>h</a:t>
                      </a:r>
                      <a:endParaRPr sz="20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GB" sz="2000" dirty="0" err="1"/>
                        <a:t>th</a:t>
                      </a:r>
                      <a:endParaRPr sz="2000"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1373875">
                <a:tc>
                  <a:txBody>
                    <a:bodyPr/>
                    <a:lstStyle/>
                    <a:p>
                      <a:pPr marL="0" lvl="0" indent="0" algn="ctr" rtl="0">
                        <a:spcBef>
                          <a:spcPts val="0"/>
                        </a:spcBef>
                        <a:spcAft>
                          <a:spcPts val="0"/>
                        </a:spcAft>
                        <a:buNone/>
                      </a:pP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61" name="Google Shape;122;p12">
            <a:extLst>
              <a:ext uri="{FF2B5EF4-FFF2-40B4-BE49-F238E27FC236}">
                <a16:creationId xmlns:a16="http://schemas.microsoft.com/office/drawing/2014/main" id="{E1F4392D-33CC-3043-AB84-2C704A6DFE60}"/>
              </a:ext>
            </a:extLst>
          </p:cNvPr>
          <p:cNvSpPr/>
          <p:nvPr/>
        </p:nvSpPr>
        <p:spPr>
          <a:xfrm>
            <a:off x="1611259" y="1909426"/>
            <a:ext cx="144900" cy="168600"/>
          </a:xfrm>
          <a:prstGeom prst="ellipse">
            <a:avLst/>
          </a:pr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3" name="Google Shape;123;p12">
            <a:extLst>
              <a:ext uri="{FF2B5EF4-FFF2-40B4-BE49-F238E27FC236}">
                <a16:creationId xmlns:a16="http://schemas.microsoft.com/office/drawing/2014/main" id="{0490CC1B-70F8-AF4C-8842-1A2A91C9742C}"/>
              </a:ext>
            </a:extLst>
          </p:cNvPr>
          <p:cNvSpPr/>
          <p:nvPr/>
        </p:nvSpPr>
        <p:spPr>
          <a:xfrm>
            <a:off x="1630984" y="2644005"/>
            <a:ext cx="144900" cy="168600"/>
          </a:xfrm>
          <a:prstGeom prst="ellipse">
            <a:avLst/>
          </a:pr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76" name="Google Shape;124;p12">
            <a:extLst>
              <a:ext uri="{FF2B5EF4-FFF2-40B4-BE49-F238E27FC236}">
                <a16:creationId xmlns:a16="http://schemas.microsoft.com/office/drawing/2014/main" id="{2BEA2BAE-B5C8-D343-A246-35637C7A908E}"/>
              </a:ext>
            </a:extLst>
          </p:cNvPr>
          <p:cNvPicPr preferRelativeResize="0"/>
          <p:nvPr/>
        </p:nvPicPr>
        <p:blipFill rotWithShape="1">
          <a:blip r:embed="rId4">
            <a:alphaModFix/>
          </a:blip>
          <a:srcRect l="71247" t="17518" r="20122" b="22011"/>
          <a:stretch/>
        </p:blipFill>
        <p:spPr>
          <a:xfrm>
            <a:off x="1798445" y="2278831"/>
            <a:ext cx="304542" cy="292142"/>
          </a:xfrm>
          <a:prstGeom prst="rect">
            <a:avLst/>
          </a:prstGeom>
          <a:noFill/>
          <a:ln>
            <a:noFill/>
          </a:ln>
        </p:spPr>
      </p:pic>
      <p:pic>
        <p:nvPicPr>
          <p:cNvPr id="77" name="Google Shape;125;p12">
            <a:extLst>
              <a:ext uri="{FF2B5EF4-FFF2-40B4-BE49-F238E27FC236}">
                <a16:creationId xmlns:a16="http://schemas.microsoft.com/office/drawing/2014/main" id="{ADEF62E8-969B-3D4D-BC61-1FBEF160FC02}"/>
              </a:ext>
            </a:extLst>
          </p:cNvPr>
          <p:cNvPicPr preferRelativeResize="0"/>
          <p:nvPr/>
        </p:nvPicPr>
        <p:blipFill rotWithShape="1">
          <a:blip r:embed="rId4">
            <a:alphaModFix/>
          </a:blip>
          <a:srcRect l="79878" t="17518" r="11491" b="22011"/>
          <a:stretch/>
        </p:blipFill>
        <p:spPr>
          <a:xfrm>
            <a:off x="2763993" y="2252968"/>
            <a:ext cx="304531" cy="292139"/>
          </a:xfrm>
          <a:prstGeom prst="rect">
            <a:avLst/>
          </a:prstGeom>
          <a:noFill/>
          <a:ln>
            <a:noFill/>
          </a:ln>
        </p:spPr>
      </p:pic>
      <p:pic>
        <p:nvPicPr>
          <p:cNvPr id="78" name="Google Shape;126;p12">
            <a:extLst>
              <a:ext uri="{FF2B5EF4-FFF2-40B4-BE49-F238E27FC236}">
                <a16:creationId xmlns:a16="http://schemas.microsoft.com/office/drawing/2014/main" id="{B2827B47-2CF8-8D4B-A6D9-109235EF5450}"/>
              </a:ext>
            </a:extLst>
          </p:cNvPr>
          <p:cNvPicPr preferRelativeResize="0"/>
          <p:nvPr/>
        </p:nvPicPr>
        <p:blipFill rotWithShape="1">
          <a:blip r:embed="rId4">
            <a:alphaModFix/>
          </a:blip>
          <a:srcRect l="88469" t="17518" r="2899" b="22011"/>
          <a:stretch/>
        </p:blipFill>
        <p:spPr>
          <a:xfrm>
            <a:off x="3698175" y="2208284"/>
            <a:ext cx="304531" cy="292142"/>
          </a:xfrm>
          <a:prstGeom prst="rect">
            <a:avLst/>
          </a:prstGeom>
          <a:noFill/>
          <a:ln>
            <a:noFill/>
          </a:ln>
        </p:spPr>
      </p:pic>
      <p:pic>
        <p:nvPicPr>
          <p:cNvPr id="79" name="Google Shape;127;p12">
            <a:extLst>
              <a:ext uri="{FF2B5EF4-FFF2-40B4-BE49-F238E27FC236}">
                <a16:creationId xmlns:a16="http://schemas.microsoft.com/office/drawing/2014/main" id="{F23883C6-0F08-6D4C-94D5-1C085460E645}"/>
              </a:ext>
            </a:extLst>
          </p:cNvPr>
          <p:cNvPicPr preferRelativeResize="0"/>
          <p:nvPr/>
        </p:nvPicPr>
        <p:blipFill rotWithShape="1">
          <a:blip r:embed="rId4">
            <a:alphaModFix/>
          </a:blip>
          <a:srcRect l="71247" t="17518" r="20122" b="22011"/>
          <a:stretch/>
        </p:blipFill>
        <p:spPr>
          <a:xfrm>
            <a:off x="2215146" y="2278831"/>
            <a:ext cx="304542" cy="292142"/>
          </a:xfrm>
          <a:prstGeom prst="rect">
            <a:avLst/>
          </a:prstGeom>
          <a:noFill/>
          <a:ln>
            <a:noFill/>
          </a:ln>
        </p:spPr>
      </p:pic>
      <p:pic>
        <p:nvPicPr>
          <p:cNvPr id="83" name="Google Shape;128;p12">
            <a:extLst>
              <a:ext uri="{FF2B5EF4-FFF2-40B4-BE49-F238E27FC236}">
                <a16:creationId xmlns:a16="http://schemas.microsoft.com/office/drawing/2014/main" id="{51567B29-CAED-6F43-94B9-0F1A5CC85ADC}"/>
              </a:ext>
            </a:extLst>
          </p:cNvPr>
          <p:cNvPicPr preferRelativeResize="0"/>
          <p:nvPr/>
        </p:nvPicPr>
        <p:blipFill rotWithShape="1">
          <a:blip r:embed="rId4">
            <a:alphaModFix/>
          </a:blip>
          <a:srcRect l="71247" t="17518" r="20122" b="22011"/>
          <a:stretch/>
        </p:blipFill>
        <p:spPr>
          <a:xfrm>
            <a:off x="1795754" y="2606271"/>
            <a:ext cx="304542" cy="292142"/>
          </a:xfrm>
          <a:prstGeom prst="rect">
            <a:avLst/>
          </a:prstGeom>
          <a:noFill/>
          <a:ln>
            <a:noFill/>
          </a:ln>
        </p:spPr>
      </p:pic>
      <p:pic>
        <p:nvPicPr>
          <p:cNvPr id="84" name="Google Shape;129;p12">
            <a:extLst>
              <a:ext uri="{FF2B5EF4-FFF2-40B4-BE49-F238E27FC236}">
                <a16:creationId xmlns:a16="http://schemas.microsoft.com/office/drawing/2014/main" id="{C524835E-F280-174E-B882-429B44D764DF}"/>
              </a:ext>
            </a:extLst>
          </p:cNvPr>
          <p:cNvPicPr preferRelativeResize="0"/>
          <p:nvPr/>
        </p:nvPicPr>
        <p:blipFill rotWithShape="1">
          <a:blip r:embed="rId4">
            <a:alphaModFix/>
          </a:blip>
          <a:srcRect l="71247" t="17518" r="20122" b="22011"/>
          <a:stretch/>
        </p:blipFill>
        <p:spPr>
          <a:xfrm>
            <a:off x="2206425" y="2620734"/>
            <a:ext cx="304542" cy="292142"/>
          </a:xfrm>
          <a:prstGeom prst="rect">
            <a:avLst/>
          </a:prstGeom>
          <a:noFill/>
          <a:ln>
            <a:noFill/>
          </a:ln>
        </p:spPr>
      </p:pic>
      <p:pic>
        <p:nvPicPr>
          <p:cNvPr id="85" name="Google Shape;130;p12">
            <a:extLst>
              <a:ext uri="{FF2B5EF4-FFF2-40B4-BE49-F238E27FC236}">
                <a16:creationId xmlns:a16="http://schemas.microsoft.com/office/drawing/2014/main" id="{8909E9CA-8A0D-D04C-83C0-67EF5BD753F6}"/>
              </a:ext>
            </a:extLst>
          </p:cNvPr>
          <p:cNvPicPr preferRelativeResize="0"/>
          <p:nvPr/>
        </p:nvPicPr>
        <p:blipFill rotWithShape="1">
          <a:blip r:embed="rId4">
            <a:alphaModFix/>
          </a:blip>
          <a:srcRect l="79878" t="17518" r="11491" b="22011"/>
          <a:stretch/>
        </p:blipFill>
        <p:spPr>
          <a:xfrm>
            <a:off x="3107047" y="2259030"/>
            <a:ext cx="304531" cy="292139"/>
          </a:xfrm>
          <a:prstGeom prst="rect">
            <a:avLst/>
          </a:prstGeom>
          <a:noFill/>
          <a:ln>
            <a:noFill/>
          </a:ln>
        </p:spPr>
      </p:pic>
      <p:pic>
        <p:nvPicPr>
          <p:cNvPr id="86" name="Google Shape;131;p12">
            <a:extLst>
              <a:ext uri="{FF2B5EF4-FFF2-40B4-BE49-F238E27FC236}">
                <a16:creationId xmlns:a16="http://schemas.microsoft.com/office/drawing/2014/main" id="{C0999B9D-9DD4-6C4D-8797-DCE030FAAFA9}"/>
              </a:ext>
            </a:extLst>
          </p:cNvPr>
          <p:cNvPicPr preferRelativeResize="0"/>
          <p:nvPr/>
        </p:nvPicPr>
        <p:blipFill rotWithShape="1">
          <a:blip r:embed="rId4">
            <a:alphaModFix/>
          </a:blip>
          <a:srcRect l="88469" t="17518" r="2899" b="22011"/>
          <a:stretch/>
        </p:blipFill>
        <p:spPr>
          <a:xfrm>
            <a:off x="4075815" y="2208305"/>
            <a:ext cx="304531" cy="292142"/>
          </a:xfrm>
          <a:prstGeom prst="rect">
            <a:avLst/>
          </a:prstGeom>
          <a:noFill/>
          <a:ln>
            <a:noFill/>
          </a:ln>
        </p:spPr>
      </p:pic>
      <p:pic>
        <p:nvPicPr>
          <p:cNvPr id="87" name="Google Shape;132;p12">
            <a:extLst>
              <a:ext uri="{FF2B5EF4-FFF2-40B4-BE49-F238E27FC236}">
                <a16:creationId xmlns:a16="http://schemas.microsoft.com/office/drawing/2014/main" id="{EC045128-0F6B-3C45-901D-E74AFB3FABA0}"/>
              </a:ext>
            </a:extLst>
          </p:cNvPr>
          <p:cNvPicPr preferRelativeResize="0"/>
          <p:nvPr/>
        </p:nvPicPr>
        <p:blipFill rotWithShape="1">
          <a:blip r:embed="rId4">
            <a:alphaModFix/>
          </a:blip>
          <a:srcRect l="88469" t="17518" r="2899" b="22011"/>
          <a:stretch/>
        </p:blipFill>
        <p:spPr>
          <a:xfrm>
            <a:off x="3698173" y="2543649"/>
            <a:ext cx="304531" cy="292142"/>
          </a:xfrm>
          <a:prstGeom prst="rect">
            <a:avLst/>
          </a:prstGeom>
          <a:noFill/>
          <a:ln>
            <a:noFill/>
          </a:ln>
        </p:spPr>
      </p:pic>
      <p:pic>
        <p:nvPicPr>
          <p:cNvPr id="88" name="Google Shape;133;p12">
            <a:extLst>
              <a:ext uri="{FF2B5EF4-FFF2-40B4-BE49-F238E27FC236}">
                <a16:creationId xmlns:a16="http://schemas.microsoft.com/office/drawing/2014/main" id="{A7CC9329-C480-E04E-B613-4089183160D0}"/>
              </a:ext>
            </a:extLst>
          </p:cNvPr>
          <p:cNvPicPr preferRelativeResize="0"/>
          <p:nvPr/>
        </p:nvPicPr>
        <p:blipFill rotWithShape="1">
          <a:blip r:embed="rId4">
            <a:alphaModFix/>
          </a:blip>
          <a:srcRect l="88469" t="17518" r="2899" b="22011"/>
          <a:stretch/>
        </p:blipFill>
        <p:spPr>
          <a:xfrm>
            <a:off x="3698175" y="2888422"/>
            <a:ext cx="304531" cy="292142"/>
          </a:xfrm>
          <a:prstGeom prst="rect">
            <a:avLst/>
          </a:prstGeom>
          <a:noFill/>
          <a:ln>
            <a:noFill/>
          </a:ln>
        </p:spPr>
      </p:pic>
      <p:pic>
        <p:nvPicPr>
          <p:cNvPr id="90" name="Google Shape;134;p12">
            <a:extLst>
              <a:ext uri="{FF2B5EF4-FFF2-40B4-BE49-F238E27FC236}">
                <a16:creationId xmlns:a16="http://schemas.microsoft.com/office/drawing/2014/main" id="{E17D1EB9-0C2C-974C-AFA1-F6869CB680AC}"/>
              </a:ext>
            </a:extLst>
          </p:cNvPr>
          <p:cNvPicPr preferRelativeResize="0"/>
          <p:nvPr/>
        </p:nvPicPr>
        <p:blipFill rotWithShape="1">
          <a:blip r:embed="rId4">
            <a:alphaModFix/>
          </a:blip>
          <a:srcRect l="88469" t="17518" r="2899" b="22011"/>
          <a:stretch/>
        </p:blipFill>
        <p:spPr>
          <a:xfrm>
            <a:off x="4075812" y="2543659"/>
            <a:ext cx="304531" cy="292142"/>
          </a:xfrm>
          <a:prstGeom prst="rect">
            <a:avLst/>
          </a:prstGeom>
          <a:noFill/>
          <a:ln>
            <a:noFill/>
          </a:ln>
        </p:spPr>
      </p:pic>
      <p:graphicFrame>
        <p:nvGraphicFramePr>
          <p:cNvPr id="91" name="Google Shape;135;p12">
            <a:extLst>
              <a:ext uri="{FF2B5EF4-FFF2-40B4-BE49-F238E27FC236}">
                <a16:creationId xmlns:a16="http://schemas.microsoft.com/office/drawing/2014/main" id="{0B38C59C-93C9-E14D-9687-AC5D32056DD0}"/>
              </a:ext>
            </a:extLst>
          </p:cNvPr>
          <p:cNvGraphicFramePr/>
          <p:nvPr>
            <p:extLst>
              <p:ext uri="{D42A27DB-BD31-4B8C-83A1-F6EECF244321}">
                <p14:modId xmlns:p14="http://schemas.microsoft.com/office/powerpoint/2010/main" val="2290432449"/>
              </p:ext>
            </p:extLst>
          </p:nvPr>
        </p:nvGraphicFramePr>
        <p:xfrm>
          <a:off x="4827497" y="1754363"/>
          <a:ext cx="3796600" cy="1781250"/>
        </p:xfrm>
        <a:graphic>
          <a:graphicData uri="http://schemas.openxmlformats.org/drawingml/2006/table">
            <a:tbl>
              <a:tblPr>
                <a:noFill/>
              </a:tblPr>
              <a:tblGrid>
                <a:gridCol w="949150">
                  <a:extLst>
                    <a:ext uri="{9D8B030D-6E8A-4147-A177-3AD203B41FA5}">
                      <a16:colId xmlns:a16="http://schemas.microsoft.com/office/drawing/2014/main" val="20000"/>
                    </a:ext>
                  </a:extLst>
                </a:gridCol>
                <a:gridCol w="949150">
                  <a:extLst>
                    <a:ext uri="{9D8B030D-6E8A-4147-A177-3AD203B41FA5}">
                      <a16:colId xmlns:a16="http://schemas.microsoft.com/office/drawing/2014/main" val="20001"/>
                    </a:ext>
                  </a:extLst>
                </a:gridCol>
                <a:gridCol w="949150">
                  <a:extLst>
                    <a:ext uri="{9D8B030D-6E8A-4147-A177-3AD203B41FA5}">
                      <a16:colId xmlns:a16="http://schemas.microsoft.com/office/drawing/2014/main" val="20002"/>
                    </a:ext>
                  </a:extLst>
                </a:gridCol>
                <a:gridCol w="949150">
                  <a:extLst>
                    <a:ext uri="{9D8B030D-6E8A-4147-A177-3AD203B41FA5}">
                      <a16:colId xmlns:a16="http://schemas.microsoft.com/office/drawing/2014/main" val="20003"/>
                    </a:ext>
                  </a:extLst>
                </a:gridCol>
              </a:tblGrid>
              <a:tr h="407375">
                <a:tc>
                  <a:txBody>
                    <a:bodyPr/>
                    <a:lstStyle/>
                    <a:p>
                      <a:pPr marL="0" lvl="0" indent="0" algn="ctr" rtl="0">
                        <a:spcBef>
                          <a:spcPts val="0"/>
                        </a:spcBef>
                        <a:spcAft>
                          <a:spcPts val="0"/>
                        </a:spcAft>
                        <a:buNone/>
                      </a:pPr>
                      <a:r>
                        <a:rPr lang="en-GB" sz="2000" dirty="0"/>
                        <a:t>O</a:t>
                      </a:r>
                      <a:endParaRPr sz="2000"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5B9BD5"/>
                    </a:solidFill>
                  </a:tcPr>
                </a:tc>
                <a:tc>
                  <a:txBody>
                    <a:bodyPr/>
                    <a:lstStyle/>
                    <a:p>
                      <a:pPr marL="0" lvl="0" indent="0" algn="ctr" rtl="0">
                        <a:spcBef>
                          <a:spcPts val="0"/>
                        </a:spcBef>
                        <a:spcAft>
                          <a:spcPts val="0"/>
                        </a:spcAft>
                        <a:buNone/>
                      </a:pPr>
                      <a:r>
                        <a:rPr lang="en-GB" sz="2000"/>
                        <a:t>t</a:t>
                      </a:r>
                      <a:endParaRPr sz="20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GB" sz="2000"/>
                        <a:t>h</a:t>
                      </a:r>
                      <a:endParaRPr sz="200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tc>
                  <a:txBody>
                    <a:bodyPr/>
                    <a:lstStyle/>
                    <a:p>
                      <a:pPr marL="0" lvl="0" indent="0" algn="ctr" rtl="0">
                        <a:spcBef>
                          <a:spcPts val="0"/>
                        </a:spcBef>
                        <a:spcAft>
                          <a:spcPts val="0"/>
                        </a:spcAft>
                        <a:buNone/>
                      </a:pPr>
                      <a:r>
                        <a:rPr lang="en-GB" sz="2000" dirty="0" err="1"/>
                        <a:t>th</a:t>
                      </a:r>
                      <a:endParaRPr sz="2000"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C000"/>
                    </a:solidFill>
                  </a:tcPr>
                </a:tc>
                <a:extLst>
                  <a:ext uri="{0D108BD9-81ED-4DB2-BD59-A6C34878D82A}">
                    <a16:rowId xmlns:a16="http://schemas.microsoft.com/office/drawing/2014/main" val="10000"/>
                  </a:ext>
                </a:extLst>
              </a:tr>
              <a:tr h="1373875">
                <a:tc>
                  <a:txBody>
                    <a:bodyPr/>
                    <a:lstStyle/>
                    <a:p>
                      <a:pPr marL="0" lvl="0" indent="0" algn="ctr" rtl="0">
                        <a:spcBef>
                          <a:spcPts val="0"/>
                        </a:spcBef>
                        <a:spcAft>
                          <a:spcPts val="0"/>
                        </a:spcAft>
                        <a:buNone/>
                      </a:pP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dirty="0"/>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92" name="Google Shape;136;p12">
            <a:extLst>
              <a:ext uri="{FF2B5EF4-FFF2-40B4-BE49-F238E27FC236}">
                <a16:creationId xmlns:a16="http://schemas.microsoft.com/office/drawing/2014/main" id="{CA75433D-E40D-384E-A9C8-07D833B7DC96}"/>
              </a:ext>
            </a:extLst>
          </p:cNvPr>
          <p:cNvSpPr/>
          <p:nvPr/>
        </p:nvSpPr>
        <p:spPr>
          <a:xfrm>
            <a:off x="5727397" y="1914909"/>
            <a:ext cx="144900" cy="168600"/>
          </a:xfrm>
          <a:prstGeom prst="ellipse">
            <a:avLst/>
          </a:pr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3" name="Google Shape;137;p12">
            <a:extLst>
              <a:ext uri="{FF2B5EF4-FFF2-40B4-BE49-F238E27FC236}">
                <a16:creationId xmlns:a16="http://schemas.microsoft.com/office/drawing/2014/main" id="{35BFA967-4D02-3B4A-9C9E-98A1F7BEE449}"/>
              </a:ext>
            </a:extLst>
          </p:cNvPr>
          <p:cNvSpPr/>
          <p:nvPr/>
        </p:nvSpPr>
        <p:spPr>
          <a:xfrm>
            <a:off x="5742097" y="2679013"/>
            <a:ext cx="144900" cy="168600"/>
          </a:xfrm>
          <a:prstGeom prst="ellipse">
            <a:avLst/>
          </a:prstGeom>
          <a:solidFill>
            <a:schemeClr val="tx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4" name="Google Shape;138;p12">
            <a:extLst>
              <a:ext uri="{FF2B5EF4-FFF2-40B4-BE49-F238E27FC236}">
                <a16:creationId xmlns:a16="http://schemas.microsoft.com/office/drawing/2014/main" id="{EC87AF8C-F802-F94B-BD69-63DFE01A2864}"/>
              </a:ext>
            </a:extLst>
          </p:cNvPr>
          <p:cNvPicPr preferRelativeResize="0"/>
          <p:nvPr/>
        </p:nvPicPr>
        <p:blipFill rotWithShape="1">
          <a:blip r:embed="rId4">
            <a:alphaModFix/>
          </a:blip>
          <a:srcRect l="71247" t="17518" r="20122" b="22011"/>
          <a:stretch/>
        </p:blipFill>
        <p:spPr>
          <a:xfrm>
            <a:off x="5946375" y="2265728"/>
            <a:ext cx="304542" cy="292142"/>
          </a:xfrm>
          <a:prstGeom prst="rect">
            <a:avLst/>
          </a:prstGeom>
          <a:noFill/>
          <a:ln>
            <a:noFill/>
          </a:ln>
        </p:spPr>
      </p:pic>
      <p:pic>
        <p:nvPicPr>
          <p:cNvPr id="95" name="Google Shape;139;p12">
            <a:extLst>
              <a:ext uri="{FF2B5EF4-FFF2-40B4-BE49-F238E27FC236}">
                <a16:creationId xmlns:a16="http://schemas.microsoft.com/office/drawing/2014/main" id="{3A32C87B-AF9D-7C4F-877B-B51E030EA1AE}"/>
              </a:ext>
            </a:extLst>
          </p:cNvPr>
          <p:cNvPicPr preferRelativeResize="0"/>
          <p:nvPr/>
        </p:nvPicPr>
        <p:blipFill rotWithShape="1">
          <a:blip r:embed="rId4">
            <a:alphaModFix/>
          </a:blip>
          <a:srcRect l="79878" t="17518" r="11491" b="22011"/>
          <a:stretch/>
        </p:blipFill>
        <p:spPr>
          <a:xfrm>
            <a:off x="6865369" y="2264513"/>
            <a:ext cx="304531" cy="292139"/>
          </a:xfrm>
          <a:prstGeom prst="rect">
            <a:avLst/>
          </a:prstGeom>
          <a:noFill/>
          <a:ln>
            <a:noFill/>
          </a:ln>
        </p:spPr>
      </p:pic>
      <p:pic>
        <p:nvPicPr>
          <p:cNvPr id="96" name="Google Shape;140;p12">
            <a:extLst>
              <a:ext uri="{FF2B5EF4-FFF2-40B4-BE49-F238E27FC236}">
                <a16:creationId xmlns:a16="http://schemas.microsoft.com/office/drawing/2014/main" id="{021E9F9F-E1D2-7649-A1F8-2B553E7795D1}"/>
              </a:ext>
            </a:extLst>
          </p:cNvPr>
          <p:cNvPicPr preferRelativeResize="0"/>
          <p:nvPr/>
        </p:nvPicPr>
        <p:blipFill rotWithShape="1">
          <a:blip r:embed="rId4">
            <a:alphaModFix/>
          </a:blip>
          <a:srcRect l="88469" t="17518" r="2899" b="22011"/>
          <a:stretch/>
        </p:blipFill>
        <p:spPr>
          <a:xfrm>
            <a:off x="7788194" y="2258442"/>
            <a:ext cx="304531" cy="292142"/>
          </a:xfrm>
          <a:prstGeom prst="rect">
            <a:avLst/>
          </a:prstGeom>
          <a:noFill/>
          <a:ln>
            <a:noFill/>
          </a:ln>
        </p:spPr>
      </p:pic>
      <p:pic>
        <p:nvPicPr>
          <p:cNvPr id="97" name="Google Shape;141;p12">
            <a:extLst>
              <a:ext uri="{FF2B5EF4-FFF2-40B4-BE49-F238E27FC236}">
                <a16:creationId xmlns:a16="http://schemas.microsoft.com/office/drawing/2014/main" id="{9C7BDF68-8425-8C42-92C1-14F32D3A1458}"/>
              </a:ext>
            </a:extLst>
          </p:cNvPr>
          <p:cNvPicPr preferRelativeResize="0"/>
          <p:nvPr/>
        </p:nvPicPr>
        <p:blipFill rotWithShape="1">
          <a:blip r:embed="rId4">
            <a:alphaModFix/>
          </a:blip>
          <a:srcRect l="71247" t="17518" r="20122" b="22011"/>
          <a:stretch/>
        </p:blipFill>
        <p:spPr>
          <a:xfrm>
            <a:off x="6307201" y="2266007"/>
            <a:ext cx="304542" cy="292142"/>
          </a:xfrm>
          <a:prstGeom prst="rect">
            <a:avLst/>
          </a:prstGeom>
          <a:noFill/>
          <a:ln>
            <a:noFill/>
          </a:ln>
        </p:spPr>
      </p:pic>
      <p:pic>
        <p:nvPicPr>
          <p:cNvPr id="98" name="Google Shape;142;p12">
            <a:extLst>
              <a:ext uri="{FF2B5EF4-FFF2-40B4-BE49-F238E27FC236}">
                <a16:creationId xmlns:a16="http://schemas.microsoft.com/office/drawing/2014/main" id="{66BFB7EC-7A52-5641-AF42-186073867969}"/>
              </a:ext>
            </a:extLst>
          </p:cNvPr>
          <p:cNvPicPr preferRelativeResize="0"/>
          <p:nvPr/>
        </p:nvPicPr>
        <p:blipFill rotWithShape="1">
          <a:blip r:embed="rId4">
            <a:alphaModFix/>
          </a:blip>
          <a:srcRect l="71247" t="17518" r="20122" b="22011"/>
          <a:stretch/>
        </p:blipFill>
        <p:spPr>
          <a:xfrm>
            <a:off x="5952628" y="2617241"/>
            <a:ext cx="304542" cy="292142"/>
          </a:xfrm>
          <a:prstGeom prst="rect">
            <a:avLst/>
          </a:prstGeom>
          <a:noFill/>
          <a:ln>
            <a:noFill/>
          </a:ln>
        </p:spPr>
      </p:pic>
      <p:pic>
        <p:nvPicPr>
          <p:cNvPr id="99" name="Google Shape;143;p12">
            <a:extLst>
              <a:ext uri="{FF2B5EF4-FFF2-40B4-BE49-F238E27FC236}">
                <a16:creationId xmlns:a16="http://schemas.microsoft.com/office/drawing/2014/main" id="{ACF87271-F29E-3245-A531-E52CE2820A9B}"/>
              </a:ext>
            </a:extLst>
          </p:cNvPr>
          <p:cNvPicPr preferRelativeResize="0"/>
          <p:nvPr/>
        </p:nvPicPr>
        <p:blipFill rotWithShape="1">
          <a:blip r:embed="rId4">
            <a:alphaModFix/>
          </a:blip>
          <a:srcRect l="71247" t="17518" r="20122" b="22011"/>
          <a:stretch/>
        </p:blipFill>
        <p:spPr>
          <a:xfrm>
            <a:off x="6313817" y="2617241"/>
            <a:ext cx="304542" cy="292142"/>
          </a:xfrm>
          <a:prstGeom prst="rect">
            <a:avLst/>
          </a:prstGeom>
          <a:noFill/>
          <a:ln>
            <a:noFill/>
          </a:ln>
        </p:spPr>
      </p:pic>
      <p:pic>
        <p:nvPicPr>
          <p:cNvPr id="100" name="Google Shape;144;p12">
            <a:extLst>
              <a:ext uri="{FF2B5EF4-FFF2-40B4-BE49-F238E27FC236}">
                <a16:creationId xmlns:a16="http://schemas.microsoft.com/office/drawing/2014/main" id="{9572F61C-587F-7A42-861A-4B3EC047B80B}"/>
              </a:ext>
            </a:extLst>
          </p:cNvPr>
          <p:cNvPicPr preferRelativeResize="0"/>
          <p:nvPr/>
        </p:nvPicPr>
        <p:blipFill rotWithShape="1">
          <a:blip r:embed="rId4">
            <a:alphaModFix/>
          </a:blip>
          <a:srcRect l="79878" t="17518" r="11491" b="22011"/>
          <a:stretch/>
        </p:blipFill>
        <p:spPr>
          <a:xfrm>
            <a:off x="7208423" y="2270576"/>
            <a:ext cx="304531" cy="292139"/>
          </a:xfrm>
          <a:prstGeom prst="rect">
            <a:avLst/>
          </a:prstGeom>
          <a:noFill/>
          <a:ln>
            <a:noFill/>
          </a:ln>
        </p:spPr>
      </p:pic>
      <p:pic>
        <p:nvPicPr>
          <p:cNvPr id="101" name="Google Shape;145;p12">
            <a:extLst>
              <a:ext uri="{FF2B5EF4-FFF2-40B4-BE49-F238E27FC236}">
                <a16:creationId xmlns:a16="http://schemas.microsoft.com/office/drawing/2014/main" id="{6DBE9DDF-FE10-E145-A3B8-292D04C81F88}"/>
              </a:ext>
            </a:extLst>
          </p:cNvPr>
          <p:cNvPicPr preferRelativeResize="0"/>
          <p:nvPr/>
        </p:nvPicPr>
        <p:blipFill rotWithShape="1">
          <a:blip r:embed="rId4">
            <a:alphaModFix/>
          </a:blip>
          <a:srcRect l="88469" t="17518" r="2899" b="22011"/>
          <a:stretch/>
        </p:blipFill>
        <p:spPr>
          <a:xfrm>
            <a:off x="8165834" y="2258463"/>
            <a:ext cx="304531" cy="292142"/>
          </a:xfrm>
          <a:prstGeom prst="rect">
            <a:avLst/>
          </a:prstGeom>
          <a:noFill/>
          <a:ln>
            <a:noFill/>
          </a:ln>
        </p:spPr>
      </p:pic>
      <p:sp>
        <p:nvSpPr>
          <p:cNvPr id="102" name="Google Shape;146;p12">
            <a:extLst>
              <a:ext uri="{FF2B5EF4-FFF2-40B4-BE49-F238E27FC236}">
                <a16:creationId xmlns:a16="http://schemas.microsoft.com/office/drawing/2014/main" id="{7A7D4188-5EB8-2D46-8CB7-69426435E028}"/>
              </a:ext>
            </a:extLst>
          </p:cNvPr>
          <p:cNvSpPr txBox="1"/>
          <p:nvPr/>
        </p:nvSpPr>
        <p:spPr>
          <a:xfrm>
            <a:off x="413234" y="1686743"/>
            <a:ext cx="630300" cy="4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t>A</a:t>
            </a:r>
            <a:endParaRPr sz="2000" b="1" dirty="0"/>
          </a:p>
        </p:txBody>
      </p:sp>
      <p:sp>
        <p:nvSpPr>
          <p:cNvPr id="103" name="Google Shape;147;p12">
            <a:extLst>
              <a:ext uri="{FF2B5EF4-FFF2-40B4-BE49-F238E27FC236}">
                <a16:creationId xmlns:a16="http://schemas.microsoft.com/office/drawing/2014/main" id="{036312EB-04FA-994C-A894-F40BFC50478F}"/>
              </a:ext>
            </a:extLst>
          </p:cNvPr>
          <p:cNvSpPr txBox="1"/>
          <p:nvPr/>
        </p:nvSpPr>
        <p:spPr>
          <a:xfrm>
            <a:off x="4529713" y="1702091"/>
            <a:ext cx="493200" cy="47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t>B</a:t>
            </a:r>
            <a:endParaRPr sz="2000" b="1" dirty="0"/>
          </a:p>
        </p:txBody>
      </p:sp>
      <p:pic>
        <p:nvPicPr>
          <p:cNvPr id="104" name="Google Shape;148;p12">
            <a:extLst>
              <a:ext uri="{FF2B5EF4-FFF2-40B4-BE49-F238E27FC236}">
                <a16:creationId xmlns:a16="http://schemas.microsoft.com/office/drawing/2014/main" id="{3A93A11C-964A-9140-ADCB-0277FDF59F69}"/>
              </a:ext>
            </a:extLst>
          </p:cNvPr>
          <p:cNvPicPr preferRelativeResize="0"/>
          <p:nvPr/>
        </p:nvPicPr>
        <p:blipFill rotWithShape="1">
          <a:blip r:embed="rId4">
            <a:alphaModFix/>
          </a:blip>
          <a:srcRect l="88469" t="17518" r="2899" b="22011"/>
          <a:stretch/>
        </p:blipFill>
        <p:spPr>
          <a:xfrm>
            <a:off x="4090214" y="2888434"/>
            <a:ext cx="304531" cy="292142"/>
          </a:xfrm>
          <a:prstGeom prst="rect">
            <a:avLst/>
          </a:prstGeom>
          <a:noFill/>
          <a:ln>
            <a:noFill/>
          </a:ln>
        </p:spPr>
      </p:pic>
      <p:pic>
        <p:nvPicPr>
          <p:cNvPr id="105" name="Google Shape;149;p12">
            <a:extLst>
              <a:ext uri="{FF2B5EF4-FFF2-40B4-BE49-F238E27FC236}">
                <a16:creationId xmlns:a16="http://schemas.microsoft.com/office/drawing/2014/main" id="{4652995A-4B75-E146-9D3D-ED132216E2A9}"/>
              </a:ext>
            </a:extLst>
          </p:cNvPr>
          <p:cNvPicPr preferRelativeResize="0"/>
          <p:nvPr/>
        </p:nvPicPr>
        <p:blipFill rotWithShape="1">
          <a:blip r:embed="rId4">
            <a:alphaModFix/>
          </a:blip>
          <a:srcRect l="62744" t="17518" r="28624" b="22011"/>
          <a:stretch/>
        </p:blipFill>
        <p:spPr>
          <a:xfrm>
            <a:off x="1051856" y="2274179"/>
            <a:ext cx="276300" cy="280679"/>
          </a:xfrm>
          <a:prstGeom prst="rect">
            <a:avLst/>
          </a:prstGeom>
          <a:noFill/>
          <a:ln>
            <a:noFill/>
          </a:ln>
        </p:spPr>
      </p:pic>
      <p:pic>
        <p:nvPicPr>
          <p:cNvPr id="129" name="Google Shape;150;p12">
            <a:extLst>
              <a:ext uri="{FF2B5EF4-FFF2-40B4-BE49-F238E27FC236}">
                <a16:creationId xmlns:a16="http://schemas.microsoft.com/office/drawing/2014/main" id="{8E06CFDF-A8C9-3B41-8F80-0BFF2501A77C}"/>
              </a:ext>
            </a:extLst>
          </p:cNvPr>
          <p:cNvPicPr preferRelativeResize="0"/>
          <p:nvPr/>
        </p:nvPicPr>
        <p:blipFill rotWithShape="1">
          <a:blip r:embed="rId4">
            <a:alphaModFix/>
          </a:blip>
          <a:srcRect l="62744" t="17518" r="28624" b="22011"/>
          <a:stretch/>
        </p:blipFill>
        <p:spPr>
          <a:xfrm>
            <a:off x="5162435" y="2275338"/>
            <a:ext cx="276300" cy="280679"/>
          </a:xfrm>
          <a:prstGeom prst="rect">
            <a:avLst/>
          </a:prstGeom>
          <a:noFill/>
          <a:ln>
            <a:noFill/>
          </a:ln>
        </p:spPr>
      </p:pic>
      <p:sp>
        <p:nvSpPr>
          <p:cNvPr id="130" name="Google Shape;151;p12">
            <a:extLst>
              <a:ext uri="{FF2B5EF4-FFF2-40B4-BE49-F238E27FC236}">
                <a16:creationId xmlns:a16="http://schemas.microsoft.com/office/drawing/2014/main" id="{DFF41E06-5623-CA46-BD6A-79C14133D013}"/>
              </a:ext>
            </a:extLst>
          </p:cNvPr>
          <p:cNvSpPr txBox="1"/>
          <p:nvPr/>
        </p:nvSpPr>
        <p:spPr>
          <a:xfrm>
            <a:off x="532761" y="4598105"/>
            <a:ext cx="7992495" cy="1665044"/>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solidFill>
                  <a:schemeClr val="dk1"/>
                </a:solidFill>
              </a:rPr>
              <a:t>Priya’s statement is incorrect as the place value column she is looking at is the thousandths column, not the thousands column. The number represented in place value chart B is actually greater than A as, although the ones and tenths are equal, it has one more hundredth when compared to A. 1.426 &lt; 1.432</a:t>
            </a:r>
            <a:endParaRPr sz="2000" b="1" dirty="0">
              <a:solidFill>
                <a:schemeClr val="dk1"/>
              </a:solidFill>
            </a:endParaRPr>
          </a:p>
        </p:txBody>
      </p:sp>
      <p:pic>
        <p:nvPicPr>
          <p:cNvPr id="131" name="Google Shape;152;p12">
            <a:extLst>
              <a:ext uri="{FF2B5EF4-FFF2-40B4-BE49-F238E27FC236}">
                <a16:creationId xmlns:a16="http://schemas.microsoft.com/office/drawing/2014/main" id="{DA51E847-B2BF-0F4E-8BDB-96A97A613E25}"/>
              </a:ext>
            </a:extLst>
          </p:cNvPr>
          <p:cNvPicPr preferRelativeResize="0"/>
          <p:nvPr/>
        </p:nvPicPr>
        <p:blipFill rotWithShape="1">
          <a:blip r:embed="rId4">
            <a:alphaModFix/>
          </a:blip>
          <a:srcRect l="79878" t="17518" r="11491" b="22011"/>
          <a:stretch/>
        </p:blipFill>
        <p:spPr>
          <a:xfrm>
            <a:off x="6885236" y="2617238"/>
            <a:ext cx="304531" cy="292139"/>
          </a:xfrm>
          <a:prstGeom prst="rect">
            <a:avLst/>
          </a:prstGeom>
          <a:noFill/>
          <a:ln>
            <a:noFill/>
          </a:ln>
        </p:spPr>
      </p:pic>
      <p:pic>
        <p:nvPicPr>
          <p:cNvPr id="8" name="Picture 7" descr="A cartoon of a person with her arms crossed&#10;&#10;Description automatically generated">
            <a:extLst>
              <a:ext uri="{FF2B5EF4-FFF2-40B4-BE49-F238E27FC236}">
                <a16:creationId xmlns:a16="http://schemas.microsoft.com/office/drawing/2014/main" id="{942DCFAD-1761-2B41-B941-24FE5CBD28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60313"/>
          <a:stretch/>
        </p:blipFill>
        <p:spPr>
          <a:xfrm>
            <a:off x="870234" y="3306904"/>
            <a:ext cx="1893759" cy="1276442"/>
          </a:xfrm>
          <a:prstGeom prst="rect">
            <a:avLst/>
          </a:prstGeom>
        </p:spPr>
      </p:pic>
      <p:sp>
        <p:nvSpPr>
          <p:cNvPr id="132" name="TextBox 131">
            <a:extLst>
              <a:ext uri="{FF2B5EF4-FFF2-40B4-BE49-F238E27FC236}">
                <a16:creationId xmlns:a16="http://schemas.microsoft.com/office/drawing/2014/main" id="{ABE6F23C-1D48-9E45-831B-E3C18867DB99}"/>
              </a:ext>
            </a:extLst>
          </p:cNvPr>
          <p:cNvSpPr txBox="1"/>
          <p:nvPr/>
        </p:nvSpPr>
        <p:spPr>
          <a:xfrm>
            <a:off x="520454" y="3839646"/>
            <a:ext cx="1999234" cy="400110"/>
          </a:xfrm>
          <a:prstGeom prst="rect">
            <a:avLst/>
          </a:prstGeom>
          <a:noFill/>
        </p:spPr>
        <p:txBody>
          <a:bodyPr wrap="square">
            <a:spAutoFit/>
          </a:bodyPr>
          <a:lstStyle/>
          <a:p>
            <a:pPr marL="0" lvl="0" indent="0" algn="l" rtl="0">
              <a:spcBef>
                <a:spcPts val="0"/>
              </a:spcBef>
              <a:spcAft>
                <a:spcPts val="0"/>
              </a:spcAft>
              <a:buNone/>
            </a:pPr>
            <a:r>
              <a:rPr lang="en-GB" sz="2000" dirty="0"/>
              <a:t>Priya</a:t>
            </a:r>
            <a:endParaRPr lang="en-GB" sz="2000" dirty="0">
              <a:solidFill>
                <a:srgbClr val="000000"/>
              </a:solidFill>
            </a:endParaRPr>
          </a:p>
        </p:txBody>
      </p:sp>
      <p:sp>
        <p:nvSpPr>
          <p:cNvPr id="43" name="Rectangle 42">
            <a:extLst>
              <a:ext uri="{FF2B5EF4-FFF2-40B4-BE49-F238E27FC236}">
                <a16:creationId xmlns:a16="http://schemas.microsoft.com/office/drawing/2014/main" id="{6BCB3C45-5C83-DE43-8951-483DA60FB182}"/>
              </a:ext>
            </a:extLst>
          </p:cNvPr>
          <p:cNvSpPr/>
          <p:nvPr/>
        </p:nvSpPr>
        <p:spPr>
          <a:xfrm>
            <a:off x="445576" y="692605"/>
            <a:ext cx="6408484" cy="355276"/>
          </a:xfrm>
          <a:prstGeom prst="rect">
            <a:avLst/>
          </a:prstGeom>
          <a:solidFill>
            <a:srgbClr val="072F54"/>
          </a:solidFill>
        </p:spPr>
        <p:txBody>
          <a:bodyPr wrap="square" lIns="180000" tIns="36000" rIns="180000" bIns="72000" anchor="ctr">
            <a:spAutoFit/>
          </a:bodyPr>
          <a:lstStyle/>
          <a:p>
            <a:pPr marL="0" marR="0" lvl="0" indent="0" algn="l" rtl="0">
              <a:spcBef>
                <a:spcPts val="0"/>
              </a:spcBef>
              <a:spcAft>
                <a:spcPts val="0"/>
              </a:spcAft>
              <a:buClr>
                <a:srgbClr val="000000"/>
              </a:buClr>
              <a:buFont typeface="Arial"/>
              <a:buNone/>
            </a:pPr>
            <a:r>
              <a:rPr lang="en-GB" sz="1600" b="1" dirty="0">
                <a:solidFill>
                  <a:srgbClr val="FFFFFF"/>
                </a:solidFill>
              </a:rPr>
              <a:t>Order and Compare Any Decimals with up to 3 Decimal Places</a:t>
            </a:r>
            <a:endParaRPr lang="en-GB" sz="1600" b="1" dirty="0">
              <a:solidFill>
                <a:srgbClr val="FFFFFF"/>
              </a:solidFill>
              <a:latin typeface="Arial"/>
              <a:ea typeface="Arial"/>
              <a:cs typeface="Arial"/>
              <a:sym typeface="Arial"/>
            </a:endParaRPr>
          </a:p>
        </p:txBody>
      </p:sp>
      <p:cxnSp>
        <p:nvCxnSpPr>
          <p:cNvPr id="45" name="Straight Connector 44">
            <a:extLst>
              <a:ext uri="{FF2B5EF4-FFF2-40B4-BE49-F238E27FC236}">
                <a16:creationId xmlns:a16="http://schemas.microsoft.com/office/drawing/2014/main" id="{38241957-E945-4A4B-BAF3-55772930F893}"/>
              </a:ext>
            </a:extLst>
          </p:cNvPr>
          <p:cNvCxnSpPr>
            <a:cxnSpLocks/>
          </p:cNvCxnSpPr>
          <p:nvPr/>
        </p:nvCxnSpPr>
        <p:spPr>
          <a:xfrm>
            <a:off x="6498849"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6D6AA9D-4C20-3345-A63C-4898D94EF8CB}"/>
              </a:ext>
            </a:extLst>
          </p:cNvPr>
          <p:cNvSpPr/>
          <p:nvPr/>
        </p:nvSpPr>
        <p:spPr>
          <a:xfrm>
            <a:off x="6519563" y="687881"/>
            <a:ext cx="1062000" cy="360000"/>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Tree>
    <p:extLst>
      <p:ext uri="{BB962C8B-B14F-4D97-AF65-F5344CB8AC3E}">
        <p14:creationId xmlns:p14="http://schemas.microsoft.com/office/powerpoint/2010/main" val="4487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28" name="Straight Connector 27">
            <a:extLst>
              <a:ext uri="{FF2B5EF4-FFF2-40B4-BE49-F238E27FC236}">
                <a16:creationId xmlns:a16="http://schemas.microsoft.com/office/drawing/2014/main" id="{D283AC3D-3CC3-9D47-B585-7615AD343AC7}"/>
              </a:ext>
            </a:extLst>
          </p:cNvPr>
          <p:cNvCxnSpPr>
            <a:cxnSpLocks/>
          </p:cNvCxnSpPr>
          <p:nvPr/>
        </p:nvCxnSpPr>
        <p:spPr>
          <a:xfrm>
            <a:off x="4172701"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897035-41E2-7047-97E9-F09E17997780}"/>
              </a:ext>
            </a:extLst>
          </p:cNvPr>
          <p:cNvCxnSpPr>
            <a:cxnSpLocks/>
          </p:cNvCxnSpPr>
          <p:nvPr/>
        </p:nvCxnSpPr>
        <p:spPr>
          <a:xfrm>
            <a:off x="2888280"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Google Shape;160;p13">
            <a:extLst>
              <a:ext uri="{FF2B5EF4-FFF2-40B4-BE49-F238E27FC236}">
                <a16:creationId xmlns:a16="http://schemas.microsoft.com/office/drawing/2014/main" id="{C1A603EE-25ED-3543-86BD-3EAC1709DBFB}"/>
              </a:ext>
            </a:extLst>
          </p:cNvPr>
          <p:cNvSpPr txBox="1"/>
          <p:nvPr/>
        </p:nvSpPr>
        <p:spPr>
          <a:xfrm>
            <a:off x="498074" y="1015468"/>
            <a:ext cx="8255691" cy="35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rgbClr val="000000"/>
                </a:solidFill>
              </a:rPr>
              <a:t>Elena </a:t>
            </a:r>
            <a:r>
              <a:rPr lang="en-GB" sz="2200" dirty="0"/>
              <a:t>is thinking about how to order these decimal numbers.</a:t>
            </a:r>
            <a:endParaRPr sz="2200" dirty="0">
              <a:solidFill>
                <a:srgbClr val="000000"/>
              </a:solidFill>
            </a:endParaRPr>
          </a:p>
        </p:txBody>
      </p:sp>
      <p:sp>
        <p:nvSpPr>
          <p:cNvPr id="31" name="Google Shape;161;p13">
            <a:extLst>
              <a:ext uri="{FF2B5EF4-FFF2-40B4-BE49-F238E27FC236}">
                <a16:creationId xmlns:a16="http://schemas.microsoft.com/office/drawing/2014/main" id="{C24F5D10-A210-E94B-9654-3F649D4AEB74}"/>
              </a:ext>
            </a:extLst>
          </p:cNvPr>
          <p:cNvSpPr txBox="1"/>
          <p:nvPr/>
        </p:nvSpPr>
        <p:spPr>
          <a:xfrm>
            <a:off x="2902883" y="3489312"/>
            <a:ext cx="5055829" cy="77837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000" dirty="0">
                <a:solidFill>
                  <a:schemeClr val="dk1"/>
                </a:solidFill>
              </a:rPr>
              <a:t>Do you agree with Elena’s reasoning? </a:t>
            </a:r>
          </a:p>
          <a:p>
            <a:pPr marL="0" lvl="0" indent="0" algn="l" rtl="0">
              <a:spcBef>
                <a:spcPts val="0"/>
              </a:spcBef>
              <a:spcAft>
                <a:spcPts val="0"/>
              </a:spcAft>
              <a:buClr>
                <a:schemeClr val="dk1"/>
              </a:buClr>
              <a:buSzPts val="1100"/>
              <a:buFont typeface="Arial"/>
              <a:buNone/>
            </a:pPr>
            <a:r>
              <a:rPr lang="en-GB" sz="2000" dirty="0">
                <a:solidFill>
                  <a:schemeClr val="dk1"/>
                </a:solidFill>
              </a:rPr>
              <a:t>Explain your answer fully.  </a:t>
            </a:r>
            <a:endParaRPr sz="2000" dirty="0">
              <a:solidFill>
                <a:srgbClr val="000000"/>
              </a:solidFill>
            </a:endParaRPr>
          </a:p>
        </p:txBody>
      </p:sp>
      <p:sp>
        <p:nvSpPr>
          <p:cNvPr id="33" name="Google Shape;163;p13">
            <a:extLst>
              <a:ext uri="{FF2B5EF4-FFF2-40B4-BE49-F238E27FC236}">
                <a16:creationId xmlns:a16="http://schemas.microsoft.com/office/drawing/2014/main" id="{7073AA03-45A6-9143-9263-3727598C6AA2}"/>
              </a:ext>
            </a:extLst>
          </p:cNvPr>
          <p:cNvSpPr/>
          <p:nvPr/>
        </p:nvSpPr>
        <p:spPr>
          <a:xfrm>
            <a:off x="2753774" y="2031287"/>
            <a:ext cx="5522659" cy="1485793"/>
          </a:xfrm>
          <a:prstGeom prst="wedgeRectCallout">
            <a:avLst>
              <a:gd name="adj1" fmla="val -68564"/>
              <a:gd name="adj2" fmla="val 33292"/>
            </a:avLst>
          </a:prstGeom>
          <a:solidFill>
            <a:srgbClr val="EADCF2"/>
          </a:solidFill>
          <a:ln w="9525" cap="flat" cmpd="sng">
            <a:no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GB" sz="2000" dirty="0">
                <a:solidFill>
                  <a:schemeClr val="dk1"/>
                </a:solidFill>
              </a:rPr>
              <a:t>0.2 must be the smallest number as it has the fewest digits after the decimal point and 0.101 must be the greatest number as it has the most digits after the decimal point.</a:t>
            </a:r>
            <a:endParaRPr sz="2000" dirty="0">
              <a:solidFill>
                <a:schemeClr val="dk1"/>
              </a:solidFill>
            </a:endParaRPr>
          </a:p>
          <a:p>
            <a:pPr marL="0" lvl="0" indent="0" rtl="0">
              <a:spcBef>
                <a:spcPts val="0"/>
              </a:spcBef>
              <a:spcAft>
                <a:spcPts val="0"/>
              </a:spcAft>
              <a:buNone/>
            </a:pPr>
            <a:endParaRPr sz="2000" dirty="0">
              <a:solidFill>
                <a:schemeClr val="dk1"/>
              </a:solidFill>
            </a:endParaRPr>
          </a:p>
          <a:p>
            <a:pPr marL="0" lvl="0" indent="0" rtl="0">
              <a:spcBef>
                <a:spcPts val="0"/>
              </a:spcBef>
              <a:spcAft>
                <a:spcPts val="0"/>
              </a:spcAft>
              <a:buClr>
                <a:schemeClr val="dk1"/>
              </a:buClr>
              <a:buSzPts val="1100"/>
              <a:buFont typeface="Arial"/>
              <a:buNone/>
            </a:pPr>
            <a:r>
              <a:rPr lang="en-GB" sz="2000" dirty="0">
                <a:solidFill>
                  <a:schemeClr val="dk1"/>
                </a:solidFill>
              </a:rPr>
              <a:t> </a:t>
            </a:r>
          </a:p>
          <a:p>
            <a:pPr marL="0" lvl="0" indent="0" rtl="0">
              <a:spcBef>
                <a:spcPts val="0"/>
              </a:spcBef>
              <a:spcAft>
                <a:spcPts val="0"/>
              </a:spcAft>
              <a:buClr>
                <a:schemeClr val="dk1"/>
              </a:buClr>
              <a:buSzPts val="1100"/>
              <a:buFont typeface="Arial"/>
              <a:buNone/>
            </a:pPr>
            <a:endParaRPr sz="2000" dirty="0"/>
          </a:p>
        </p:txBody>
      </p:sp>
      <p:sp>
        <p:nvSpPr>
          <p:cNvPr id="34" name="Google Shape;164;p13">
            <a:extLst>
              <a:ext uri="{FF2B5EF4-FFF2-40B4-BE49-F238E27FC236}">
                <a16:creationId xmlns:a16="http://schemas.microsoft.com/office/drawing/2014/main" id="{61001AC4-4B9D-DE4C-8AF8-76901B14BBAE}"/>
              </a:ext>
            </a:extLst>
          </p:cNvPr>
          <p:cNvSpPr txBox="1"/>
          <p:nvPr/>
        </p:nvSpPr>
        <p:spPr>
          <a:xfrm>
            <a:off x="1772545" y="3468052"/>
            <a:ext cx="1200900" cy="40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t>Elena</a:t>
            </a:r>
            <a:endParaRPr sz="2000" dirty="0">
              <a:solidFill>
                <a:srgbClr val="000000"/>
              </a:solidFill>
            </a:endParaRPr>
          </a:p>
        </p:txBody>
      </p:sp>
      <p:sp>
        <p:nvSpPr>
          <p:cNvPr id="35" name="Google Shape;165;p13">
            <a:extLst>
              <a:ext uri="{FF2B5EF4-FFF2-40B4-BE49-F238E27FC236}">
                <a16:creationId xmlns:a16="http://schemas.microsoft.com/office/drawing/2014/main" id="{5309E59C-0543-AE45-92B2-F6682B42861A}"/>
              </a:ext>
            </a:extLst>
          </p:cNvPr>
          <p:cNvSpPr txBox="1"/>
          <p:nvPr/>
        </p:nvSpPr>
        <p:spPr>
          <a:xfrm>
            <a:off x="532490" y="4378453"/>
            <a:ext cx="8106176" cy="1938651"/>
          </a:xfrm>
          <a:prstGeom prst="rect">
            <a:avLst/>
          </a:prstGeom>
          <a:noFill/>
          <a:ln w="28575"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000" b="1" dirty="0"/>
              <a:t>Elena’s reasoning</a:t>
            </a:r>
            <a:r>
              <a:rPr lang="en-GB" sz="2000" b="1" dirty="0">
                <a:solidFill>
                  <a:schemeClr val="dk1"/>
                </a:solidFill>
              </a:rPr>
              <a:t> is incorrect as it is not the number of decimal places that is most important when ordering decimal numbers. To order these numbers, Elena needs to compare the value of the digit in the column that has the highest value, moving on to compare the next column if the value of the digits is the same. </a:t>
            </a:r>
          </a:p>
          <a:p>
            <a:pPr marL="0" lvl="0" indent="0" algn="l" rtl="0">
              <a:spcBef>
                <a:spcPts val="0"/>
              </a:spcBef>
              <a:spcAft>
                <a:spcPts val="0"/>
              </a:spcAft>
              <a:buNone/>
            </a:pPr>
            <a:r>
              <a:rPr lang="en-GB" sz="2000" b="1" dirty="0">
                <a:solidFill>
                  <a:schemeClr val="dk1"/>
                </a:solidFill>
              </a:rPr>
              <a:t>The correct order, from smallest to greatest, is: 0.01, 0.101, 0.2 </a:t>
            </a:r>
            <a:endParaRPr sz="2000" b="1" dirty="0">
              <a:solidFill>
                <a:schemeClr val="dk1"/>
              </a:solidFill>
            </a:endParaRPr>
          </a:p>
        </p:txBody>
      </p:sp>
      <p:sp>
        <p:nvSpPr>
          <p:cNvPr id="37" name="Google Shape;166;p13">
            <a:extLst>
              <a:ext uri="{FF2B5EF4-FFF2-40B4-BE49-F238E27FC236}">
                <a16:creationId xmlns:a16="http://schemas.microsoft.com/office/drawing/2014/main" id="{EBD74197-D6EE-3142-ABE7-A1B077083A9E}"/>
              </a:ext>
            </a:extLst>
          </p:cNvPr>
          <p:cNvSpPr txBox="1"/>
          <p:nvPr/>
        </p:nvSpPr>
        <p:spPr>
          <a:xfrm>
            <a:off x="6681399" y="1560081"/>
            <a:ext cx="977759" cy="352500"/>
          </a:xfrm>
          <a:prstGeom prst="rect">
            <a:avLst/>
          </a:prstGeom>
          <a:solidFill>
            <a:schemeClr val="accent1">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dirty="0"/>
              <a:t>0.101</a:t>
            </a:r>
            <a:endParaRPr sz="2200" dirty="0">
              <a:solidFill>
                <a:srgbClr val="000000"/>
              </a:solidFill>
            </a:endParaRPr>
          </a:p>
        </p:txBody>
      </p:sp>
      <p:sp>
        <p:nvSpPr>
          <p:cNvPr id="38" name="Google Shape;167;p13">
            <a:extLst>
              <a:ext uri="{FF2B5EF4-FFF2-40B4-BE49-F238E27FC236}">
                <a16:creationId xmlns:a16="http://schemas.microsoft.com/office/drawing/2014/main" id="{A957E266-EA41-D940-A9B5-830E30E3A935}"/>
              </a:ext>
            </a:extLst>
          </p:cNvPr>
          <p:cNvSpPr txBox="1"/>
          <p:nvPr/>
        </p:nvSpPr>
        <p:spPr>
          <a:xfrm>
            <a:off x="5269284" y="1560081"/>
            <a:ext cx="849300" cy="361200"/>
          </a:xfrm>
          <a:prstGeom prst="rect">
            <a:avLst/>
          </a:prstGeom>
          <a:solidFill>
            <a:schemeClr val="accent1">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dirty="0"/>
              <a:t>0.01</a:t>
            </a:r>
            <a:endParaRPr sz="2200" dirty="0">
              <a:solidFill>
                <a:srgbClr val="000000"/>
              </a:solidFill>
            </a:endParaRPr>
          </a:p>
        </p:txBody>
      </p:sp>
      <p:sp>
        <p:nvSpPr>
          <p:cNvPr id="39" name="Google Shape;168;p13">
            <a:extLst>
              <a:ext uri="{FF2B5EF4-FFF2-40B4-BE49-F238E27FC236}">
                <a16:creationId xmlns:a16="http://schemas.microsoft.com/office/drawing/2014/main" id="{5916C814-FAED-D144-912A-ACF2092D88C0}"/>
              </a:ext>
            </a:extLst>
          </p:cNvPr>
          <p:cNvSpPr txBox="1"/>
          <p:nvPr/>
        </p:nvSpPr>
        <p:spPr>
          <a:xfrm>
            <a:off x="3722700" y="1537431"/>
            <a:ext cx="849300" cy="406500"/>
          </a:xfrm>
          <a:prstGeom prst="rect">
            <a:avLst/>
          </a:prstGeom>
          <a:solidFill>
            <a:schemeClr val="accent1">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200" dirty="0"/>
              <a:t>0.2</a:t>
            </a:r>
            <a:endParaRPr sz="2200" dirty="0">
              <a:solidFill>
                <a:srgbClr val="000000"/>
              </a:solidFill>
            </a:endParaRPr>
          </a:p>
        </p:txBody>
      </p:sp>
      <p:pic>
        <p:nvPicPr>
          <p:cNvPr id="3" name="Picture 2" descr="A cartoon of a child with a hearing aid&#10;&#10;Description automatically generated">
            <a:extLst>
              <a:ext uri="{FF2B5EF4-FFF2-40B4-BE49-F238E27FC236}">
                <a16:creationId xmlns:a16="http://schemas.microsoft.com/office/drawing/2014/main" id="{78831496-FC41-384F-AF17-6CA31D83BBF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4044"/>
          <a:stretch/>
        </p:blipFill>
        <p:spPr>
          <a:xfrm>
            <a:off x="394058" y="2095682"/>
            <a:ext cx="1652231" cy="2271904"/>
          </a:xfrm>
          <a:prstGeom prst="rect">
            <a:avLst/>
          </a:prstGeom>
        </p:spPr>
      </p:pic>
      <p:cxnSp>
        <p:nvCxnSpPr>
          <p:cNvPr id="16" name="Straight Connector 15">
            <a:extLst>
              <a:ext uri="{FF2B5EF4-FFF2-40B4-BE49-F238E27FC236}">
                <a16:creationId xmlns:a16="http://schemas.microsoft.com/office/drawing/2014/main" id="{781E873C-E8F8-EC4B-8730-DA566817F57A}"/>
              </a:ext>
            </a:extLst>
          </p:cNvPr>
          <p:cNvCxnSpPr>
            <a:cxnSpLocks/>
          </p:cNvCxnSpPr>
          <p:nvPr/>
        </p:nvCxnSpPr>
        <p:spPr>
          <a:xfrm>
            <a:off x="4172701"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397382D-E0CA-9A47-8962-CB2500687FA0}"/>
              </a:ext>
            </a:extLst>
          </p:cNvPr>
          <p:cNvCxnSpPr>
            <a:cxnSpLocks/>
          </p:cNvCxnSpPr>
          <p:nvPr/>
        </p:nvCxnSpPr>
        <p:spPr>
          <a:xfrm>
            <a:off x="2888280"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5C7FEBD6-3874-4345-959B-E8641F1203C1}"/>
              </a:ext>
            </a:extLst>
          </p:cNvPr>
          <p:cNvSpPr/>
          <p:nvPr/>
        </p:nvSpPr>
        <p:spPr>
          <a:xfrm>
            <a:off x="445576" y="692605"/>
            <a:ext cx="6408484" cy="355276"/>
          </a:xfrm>
          <a:prstGeom prst="rect">
            <a:avLst/>
          </a:prstGeom>
          <a:solidFill>
            <a:srgbClr val="072F54"/>
          </a:solidFill>
        </p:spPr>
        <p:txBody>
          <a:bodyPr wrap="square" lIns="180000" tIns="36000" rIns="180000" bIns="72000" anchor="ctr">
            <a:spAutoFit/>
          </a:bodyPr>
          <a:lstStyle/>
          <a:p>
            <a:pPr marL="0" marR="0" lvl="0" indent="0" algn="l" rtl="0">
              <a:spcBef>
                <a:spcPts val="0"/>
              </a:spcBef>
              <a:spcAft>
                <a:spcPts val="0"/>
              </a:spcAft>
              <a:buClr>
                <a:srgbClr val="000000"/>
              </a:buClr>
              <a:buFont typeface="Arial"/>
              <a:buNone/>
            </a:pPr>
            <a:r>
              <a:rPr lang="en-GB" sz="1600" b="1" dirty="0">
                <a:solidFill>
                  <a:srgbClr val="FFFFFF"/>
                </a:solidFill>
              </a:rPr>
              <a:t>Order and Compare Any Decimals with up to 3 Decimal Places</a:t>
            </a:r>
            <a:endParaRPr lang="en-GB" sz="1600" b="1" dirty="0">
              <a:solidFill>
                <a:srgbClr val="FFFFFF"/>
              </a:solidFill>
              <a:latin typeface="Arial"/>
              <a:ea typeface="Arial"/>
              <a:cs typeface="Arial"/>
              <a:sym typeface="Arial"/>
            </a:endParaRPr>
          </a:p>
        </p:txBody>
      </p:sp>
      <p:cxnSp>
        <p:nvCxnSpPr>
          <p:cNvPr id="19" name="Straight Connector 18">
            <a:extLst>
              <a:ext uri="{FF2B5EF4-FFF2-40B4-BE49-F238E27FC236}">
                <a16:creationId xmlns:a16="http://schemas.microsoft.com/office/drawing/2014/main" id="{05BC7513-4D7C-CC46-9AFC-CD95F2271335}"/>
              </a:ext>
            </a:extLst>
          </p:cNvPr>
          <p:cNvCxnSpPr>
            <a:cxnSpLocks/>
          </p:cNvCxnSpPr>
          <p:nvPr/>
        </p:nvCxnSpPr>
        <p:spPr>
          <a:xfrm>
            <a:off x="6498849"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5351CBED-F62D-D24B-9084-7D5612551FAA}"/>
              </a:ext>
            </a:extLst>
          </p:cNvPr>
          <p:cNvSpPr/>
          <p:nvPr/>
        </p:nvSpPr>
        <p:spPr>
          <a:xfrm>
            <a:off x="6506501" y="687881"/>
            <a:ext cx="1062000" cy="360000"/>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Tree>
    <p:extLst>
      <p:ext uri="{BB962C8B-B14F-4D97-AF65-F5344CB8AC3E}">
        <p14:creationId xmlns:p14="http://schemas.microsoft.com/office/powerpoint/2010/main" val="4782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Google Shape;193;p14">
            <a:extLst>
              <a:ext uri="{FF2B5EF4-FFF2-40B4-BE49-F238E27FC236}">
                <a16:creationId xmlns:a16="http://schemas.microsoft.com/office/drawing/2014/main" id="{543D584D-F0DE-5045-AD5C-7D7A32C97E14}"/>
              </a:ext>
            </a:extLst>
          </p:cNvPr>
          <p:cNvSpPr txBox="1"/>
          <p:nvPr/>
        </p:nvSpPr>
        <p:spPr>
          <a:xfrm>
            <a:off x="1917700" y="2673708"/>
            <a:ext cx="5575200" cy="1014942"/>
          </a:xfrm>
          <a:prstGeom prst="rect">
            <a:avLst/>
          </a:prstGeom>
          <a:solidFill>
            <a:schemeClr val="accent1">
              <a:lumMod val="20000"/>
              <a:lumOff val="80000"/>
            </a:schemeClr>
          </a:solidFill>
          <a:ln w="28575"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37" name="Straight Connector 36">
            <a:extLst>
              <a:ext uri="{FF2B5EF4-FFF2-40B4-BE49-F238E27FC236}">
                <a16:creationId xmlns:a16="http://schemas.microsoft.com/office/drawing/2014/main" id="{629E9149-7D75-5741-9415-1BE442E8E2ED}"/>
              </a:ext>
            </a:extLst>
          </p:cNvPr>
          <p:cNvCxnSpPr>
            <a:cxnSpLocks/>
          </p:cNvCxnSpPr>
          <p:nvPr/>
        </p:nvCxnSpPr>
        <p:spPr>
          <a:xfrm>
            <a:off x="4172701"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DC0A1E-A055-7D4D-B2EF-72296426BD9E}"/>
              </a:ext>
            </a:extLst>
          </p:cNvPr>
          <p:cNvCxnSpPr>
            <a:cxnSpLocks/>
          </p:cNvCxnSpPr>
          <p:nvPr/>
        </p:nvCxnSpPr>
        <p:spPr>
          <a:xfrm>
            <a:off x="2888280"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Google Shape;173;p14">
            <a:extLst>
              <a:ext uri="{FF2B5EF4-FFF2-40B4-BE49-F238E27FC236}">
                <a16:creationId xmlns:a16="http://schemas.microsoft.com/office/drawing/2014/main" id="{3FFF46C2-A6EF-3A4D-82C8-B01FADA95114}"/>
              </a:ext>
            </a:extLst>
          </p:cNvPr>
          <p:cNvSpPr txBox="1"/>
          <p:nvPr/>
        </p:nvSpPr>
        <p:spPr>
          <a:xfrm>
            <a:off x="2309675" y="3040350"/>
            <a:ext cx="1845900" cy="64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dirty="0"/>
              <a:t>4.           5</a:t>
            </a:r>
            <a:endParaRPr sz="2400" dirty="0"/>
          </a:p>
        </p:txBody>
      </p:sp>
      <p:sp>
        <p:nvSpPr>
          <p:cNvPr id="21" name="Google Shape;174;p14">
            <a:extLst>
              <a:ext uri="{FF2B5EF4-FFF2-40B4-BE49-F238E27FC236}">
                <a16:creationId xmlns:a16="http://schemas.microsoft.com/office/drawing/2014/main" id="{69D42386-8EA0-3642-B17E-98B7A34D1DFD}"/>
              </a:ext>
            </a:extLst>
          </p:cNvPr>
          <p:cNvSpPr txBox="1"/>
          <p:nvPr/>
        </p:nvSpPr>
        <p:spPr>
          <a:xfrm>
            <a:off x="4130100" y="2985900"/>
            <a:ext cx="702000" cy="5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a:t>&lt;</a:t>
            </a:r>
            <a:endParaRPr sz="2400"/>
          </a:p>
        </p:txBody>
      </p:sp>
      <p:sp>
        <p:nvSpPr>
          <p:cNvPr id="22" name="Google Shape;175;p14">
            <a:extLst>
              <a:ext uri="{FF2B5EF4-FFF2-40B4-BE49-F238E27FC236}">
                <a16:creationId xmlns:a16="http://schemas.microsoft.com/office/drawing/2014/main" id="{7B479AB7-3911-AD42-8F99-1FBC8362EA7B}"/>
              </a:ext>
            </a:extLst>
          </p:cNvPr>
          <p:cNvSpPr txBox="1"/>
          <p:nvPr/>
        </p:nvSpPr>
        <p:spPr>
          <a:xfrm>
            <a:off x="4891700" y="3040350"/>
            <a:ext cx="556500" cy="58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400">
                <a:solidFill>
                  <a:schemeClr val="dk1"/>
                </a:solidFill>
              </a:rPr>
              <a:t>4.</a:t>
            </a:r>
            <a:endParaRPr/>
          </a:p>
        </p:txBody>
      </p:sp>
      <p:sp>
        <p:nvSpPr>
          <p:cNvPr id="23" name="Google Shape;179;p14">
            <a:extLst>
              <a:ext uri="{FF2B5EF4-FFF2-40B4-BE49-F238E27FC236}">
                <a16:creationId xmlns:a16="http://schemas.microsoft.com/office/drawing/2014/main" id="{29E8B8DB-BE9E-0748-9C44-397B327A8474}"/>
              </a:ext>
            </a:extLst>
          </p:cNvPr>
          <p:cNvSpPr txBox="1"/>
          <p:nvPr/>
        </p:nvSpPr>
        <p:spPr>
          <a:xfrm>
            <a:off x="2094851" y="1837282"/>
            <a:ext cx="4616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p>
          <a:p>
            <a:pPr marL="0" lvl="0" indent="0" algn="l" rtl="0">
              <a:spcBef>
                <a:spcPts val="0"/>
              </a:spcBef>
              <a:spcAft>
                <a:spcPts val="0"/>
              </a:spcAft>
              <a:buNone/>
            </a:pPr>
            <a:r>
              <a:rPr lang="en-GB" sz="2400">
                <a:solidFill>
                  <a:srgbClr val="6AA84F"/>
                </a:solidFill>
              </a:rPr>
              <a:t>                          </a:t>
            </a:r>
            <a:endParaRPr sz="2400">
              <a:solidFill>
                <a:srgbClr val="6AA84F"/>
              </a:solidFill>
            </a:endParaRPr>
          </a:p>
        </p:txBody>
      </p:sp>
      <p:sp>
        <p:nvSpPr>
          <p:cNvPr id="24" name="Google Shape;180;p14">
            <a:extLst>
              <a:ext uri="{FF2B5EF4-FFF2-40B4-BE49-F238E27FC236}">
                <a16:creationId xmlns:a16="http://schemas.microsoft.com/office/drawing/2014/main" id="{BD3278C7-8BDE-A048-9BD0-730CB1484015}"/>
              </a:ext>
            </a:extLst>
          </p:cNvPr>
          <p:cNvSpPr txBox="1"/>
          <p:nvPr/>
        </p:nvSpPr>
        <p:spPr>
          <a:xfrm>
            <a:off x="820375" y="1272900"/>
            <a:ext cx="7717800" cy="40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solidFill>
                  <a:srgbClr val="000000"/>
                </a:solidFill>
              </a:rPr>
              <a:t>Use each digit card only once to complete </a:t>
            </a:r>
            <a:r>
              <a:rPr lang="en-GB" sz="2000" dirty="0"/>
              <a:t>the</a:t>
            </a:r>
            <a:r>
              <a:rPr lang="en-GB" sz="2000" dirty="0">
                <a:solidFill>
                  <a:srgbClr val="000000"/>
                </a:solidFill>
              </a:rPr>
              <a:t> statement. </a:t>
            </a:r>
            <a:endParaRPr sz="2000" dirty="0">
              <a:solidFill>
                <a:srgbClr val="000000"/>
              </a:solidFill>
            </a:endParaRPr>
          </a:p>
        </p:txBody>
      </p:sp>
      <p:sp>
        <p:nvSpPr>
          <p:cNvPr id="25" name="Google Shape;181;p14">
            <a:extLst>
              <a:ext uri="{FF2B5EF4-FFF2-40B4-BE49-F238E27FC236}">
                <a16:creationId xmlns:a16="http://schemas.microsoft.com/office/drawing/2014/main" id="{5FFF5795-F8B9-B843-9F49-36BCFFB857F2}"/>
              </a:ext>
            </a:extLst>
          </p:cNvPr>
          <p:cNvSpPr txBox="1"/>
          <p:nvPr/>
        </p:nvSpPr>
        <p:spPr>
          <a:xfrm>
            <a:off x="550414" y="3800044"/>
            <a:ext cx="4230300" cy="45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solidFill>
                  <a:srgbClr val="000000"/>
                </a:solidFill>
              </a:rPr>
              <a:t>Find five different solutions. </a:t>
            </a:r>
            <a:endParaRPr sz="2000" dirty="0">
              <a:solidFill>
                <a:srgbClr val="000000"/>
              </a:solidFill>
            </a:endParaRPr>
          </a:p>
        </p:txBody>
      </p:sp>
      <p:sp>
        <p:nvSpPr>
          <p:cNvPr id="26" name="Google Shape;182;p14">
            <a:extLst>
              <a:ext uri="{FF2B5EF4-FFF2-40B4-BE49-F238E27FC236}">
                <a16:creationId xmlns:a16="http://schemas.microsoft.com/office/drawing/2014/main" id="{09263A0C-D3D3-0F44-85D8-9EDF241D6A3F}"/>
              </a:ext>
            </a:extLst>
          </p:cNvPr>
          <p:cNvSpPr txBox="1"/>
          <p:nvPr/>
        </p:nvSpPr>
        <p:spPr>
          <a:xfrm>
            <a:off x="1917700" y="1896584"/>
            <a:ext cx="474600" cy="512100"/>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dirty="0"/>
              <a:t>5</a:t>
            </a:r>
            <a:endParaRPr sz="2400" dirty="0">
              <a:solidFill>
                <a:srgbClr val="000000"/>
              </a:solidFill>
            </a:endParaRPr>
          </a:p>
        </p:txBody>
      </p:sp>
      <p:sp>
        <p:nvSpPr>
          <p:cNvPr id="27" name="Google Shape;183;p14">
            <a:extLst>
              <a:ext uri="{FF2B5EF4-FFF2-40B4-BE49-F238E27FC236}">
                <a16:creationId xmlns:a16="http://schemas.microsoft.com/office/drawing/2014/main" id="{7EF4449D-71C3-AB44-BF4B-5ED0DE7F5735}"/>
              </a:ext>
            </a:extLst>
          </p:cNvPr>
          <p:cNvSpPr txBox="1"/>
          <p:nvPr/>
        </p:nvSpPr>
        <p:spPr>
          <a:xfrm>
            <a:off x="3183587" y="1896584"/>
            <a:ext cx="474600" cy="512100"/>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t>7</a:t>
            </a:r>
            <a:endParaRPr sz="2400">
              <a:solidFill>
                <a:srgbClr val="000000"/>
              </a:solidFill>
            </a:endParaRPr>
          </a:p>
        </p:txBody>
      </p:sp>
      <p:sp>
        <p:nvSpPr>
          <p:cNvPr id="28" name="Google Shape;184;p14">
            <a:extLst>
              <a:ext uri="{FF2B5EF4-FFF2-40B4-BE49-F238E27FC236}">
                <a16:creationId xmlns:a16="http://schemas.microsoft.com/office/drawing/2014/main" id="{9AC1BAD4-2C68-2246-88E6-94698E855DC7}"/>
              </a:ext>
            </a:extLst>
          </p:cNvPr>
          <p:cNvSpPr txBox="1"/>
          <p:nvPr/>
        </p:nvSpPr>
        <p:spPr>
          <a:xfrm>
            <a:off x="4449474" y="1896584"/>
            <a:ext cx="474600" cy="512100"/>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t>7</a:t>
            </a:r>
            <a:endParaRPr sz="2400">
              <a:solidFill>
                <a:srgbClr val="000000"/>
              </a:solidFill>
            </a:endParaRPr>
          </a:p>
        </p:txBody>
      </p:sp>
      <p:sp>
        <p:nvSpPr>
          <p:cNvPr id="29" name="Google Shape;185;p14">
            <a:extLst>
              <a:ext uri="{FF2B5EF4-FFF2-40B4-BE49-F238E27FC236}">
                <a16:creationId xmlns:a16="http://schemas.microsoft.com/office/drawing/2014/main" id="{3A339433-CD23-7847-A240-18282B4C5CD2}"/>
              </a:ext>
            </a:extLst>
          </p:cNvPr>
          <p:cNvSpPr txBox="1"/>
          <p:nvPr/>
        </p:nvSpPr>
        <p:spPr>
          <a:xfrm>
            <a:off x="5715361" y="1896584"/>
            <a:ext cx="474600" cy="512100"/>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a:t>8</a:t>
            </a:r>
            <a:endParaRPr sz="2400">
              <a:solidFill>
                <a:srgbClr val="000000"/>
              </a:solidFill>
            </a:endParaRPr>
          </a:p>
        </p:txBody>
      </p:sp>
      <p:sp>
        <p:nvSpPr>
          <p:cNvPr id="30" name="Google Shape;186;p14">
            <a:extLst>
              <a:ext uri="{FF2B5EF4-FFF2-40B4-BE49-F238E27FC236}">
                <a16:creationId xmlns:a16="http://schemas.microsoft.com/office/drawing/2014/main" id="{9D6AFFE8-A199-F441-B49A-80D6F8D0FCB7}"/>
              </a:ext>
            </a:extLst>
          </p:cNvPr>
          <p:cNvSpPr txBox="1"/>
          <p:nvPr/>
        </p:nvSpPr>
        <p:spPr>
          <a:xfrm>
            <a:off x="6981248" y="1896584"/>
            <a:ext cx="474600" cy="512100"/>
          </a:xfrm>
          <a:prstGeom prst="rect">
            <a:avLst/>
          </a:prstGeom>
          <a:solidFill>
            <a:schemeClr val="accent6">
              <a:lumMod val="20000"/>
              <a:lumOff val="80000"/>
            </a:schemeClr>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400" dirty="0"/>
              <a:t>3</a:t>
            </a:r>
            <a:endParaRPr sz="2400" dirty="0">
              <a:solidFill>
                <a:srgbClr val="000000"/>
              </a:solidFill>
            </a:endParaRPr>
          </a:p>
        </p:txBody>
      </p:sp>
      <p:sp>
        <p:nvSpPr>
          <p:cNvPr id="31" name="Google Shape;187;p14">
            <a:extLst>
              <a:ext uri="{FF2B5EF4-FFF2-40B4-BE49-F238E27FC236}">
                <a16:creationId xmlns:a16="http://schemas.microsoft.com/office/drawing/2014/main" id="{4F0256FB-24F3-E246-BD94-A0D57E0BC56C}"/>
              </a:ext>
            </a:extLst>
          </p:cNvPr>
          <p:cNvSpPr txBox="1"/>
          <p:nvPr/>
        </p:nvSpPr>
        <p:spPr>
          <a:xfrm>
            <a:off x="2685225" y="2920550"/>
            <a:ext cx="450900" cy="581400"/>
          </a:xfrm>
          <a:prstGeom prst="rect">
            <a:avLst/>
          </a:prstGeom>
          <a:solidFill>
            <a:schemeClr val="bg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000000"/>
              </a:solidFill>
            </a:endParaRPr>
          </a:p>
        </p:txBody>
      </p:sp>
      <p:sp>
        <p:nvSpPr>
          <p:cNvPr id="32" name="Google Shape;188;p14">
            <a:extLst>
              <a:ext uri="{FF2B5EF4-FFF2-40B4-BE49-F238E27FC236}">
                <a16:creationId xmlns:a16="http://schemas.microsoft.com/office/drawing/2014/main" id="{C27CC360-23A1-AD44-81B2-E5A2E2163714}"/>
              </a:ext>
            </a:extLst>
          </p:cNvPr>
          <p:cNvSpPr txBox="1"/>
          <p:nvPr/>
        </p:nvSpPr>
        <p:spPr>
          <a:xfrm>
            <a:off x="3191874" y="2920550"/>
            <a:ext cx="450900" cy="581400"/>
          </a:xfrm>
          <a:prstGeom prst="rect">
            <a:avLst/>
          </a:prstGeom>
          <a:solidFill>
            <a:schemeClr val="bg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000000"/>
              </a:solidFill>
            </a:endParaRPr>
          </a:p>
        </p:txBody>
      </p:sp>
      <p:sp>
        <p:nvSpPr>
          <p:cNvPr id="33" name="Google Shape;189;p14">
            <a:extLst>
              <a:ext uri="{FF2B5EF4-FFF2-40B4-BE49-F238E27FC236}">
                <a16:creationId xmlns:a16="http://schemas.microsoft.com/office/drawing/2014/main" id="{75C53192-CAB4-D344-BF7C-7C9197661E9F}"/>
              </a:ext>
            </a:extLst>
          </p:cNvPr>
          <p:cNvSpPr txBox="1"/>
          <p:nvPr/>
        </p:nvSpPr>
        <p:spPr>
          <a:xfrm>
            <a:off x="3928230" y="3914767"/>
            <a:ext cx="4587638" cy="1990800"/>
          </a:xfrm>
          <a:prstGeom prst="rect">
            <a:avLst/>
          </a:prstGeom>
          <a:noFill/>
          <a:ln w="19050" cap="flat" cmpd="sng">
            <a:solidFill>
              <a:srgbClr val="6AA84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2000" b="1" dirty="0">
                <a:solidFill>
                  <a:schemeClr val="dk1"/>
                </a:solidFill>
              </a:rPr>
              <a:t>Your answers may vary. For example:</a:t>
            </a:r>
            <a:endParaRPr sz="2000" b="1"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4.</a:t>
            </a:r>
            <a:r>
              <a:rPr lang="en-GB" sz="2000" b="1" dirty="0">
                <a:solidFill>
                  <a:schemeClr val="dk1"/>
                </a:solidFill>
              </a:rPr>
              <a:t>57</a:t>
            </a:r>
            <a:r>
              <a:rPr lang="en-GB" sz="2000" dirty="0">
                <a:solidFill>
                  <a:schemeClr val="dk1"/>
                </a:solidFill>
              </a:rPr>
              <a:t>5 &lt; 4.</a:t>
            </a:r>
            <a:r>
              <a:rPr lang="en-GB" sz="2000" b="1" dirty="0">
                <a:solidFill>
                  <a:schemeClr val="dk1"/>
                </a:solidFill>
              </a:rPr>
              <a:t>837</a:t>
            </a:r>
            <a:endParaRPr sz="2000" b="1"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4.</a:t>
            </a:r>
            <a:r>
              <a:rPr lang="en-GB" sz="2000" b="1" dirty="0">
                <a:solidFill>
                  <a:schemeClr val="dk1"/>
                </a:solidFill>
              </a:rPr>
              <a:t>37</a:t>
            </a:r>
            <a:r>
              <a:rPr lang="en-GB" sz="2000" dirty="0">
                <a:solidFill>
                  <a:schemeClr val="dk1"/>
                </a:solidFill>
              </a:rPr>
              <a:t>5 &lt; 4.</a:t>
            </a:r>
            <a:r>
              <a:rPr lang="en-GB" sz="2000" b="1" dirty="0">
                <a:solidFill>
                  <a:schemeClr val="dk1"/>
                </a:solidFill>
              </a:rPr>
              <a:t>578</a:t>
            </a:r>
            <a:endParaRPr sz="2000" b="1"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4.</a:t>
            </a:r>
            <a:r>
              <a:rPr lang="en-GB" sz="2000" b="1" dirty="0">
                <a:solidFill>
                  <a:schemeClr val="dk1"/>
                </a:solidFill>
              </a:rPr>
              <a:t>75</a:t>
            </a:r>
            <a:r>
              <a:rPr lang="en-GB" sz="2000" dirty="0">
                <a:solidFill>
                  <a:schemeClr val="dk1"/>
                </a:solidFill>
              </a:rPr>
              <a:t>3 &lt; 4.</a:t>
            </a:r>
            <a:r>
              <a:rPr lang="en-GB" sz="2000" b="1" dirty="0">
                <a:solidFill>
                  <a:schemeClr val="dk1"/>
                </a:solidFill>
              </a:rPr>
              <a:t>873</a:t>
            </a:r>
            <a:endParaRPr sz="2000" b="1"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4.</a:t>
            </a:r>
            <a:r>
              <a:rPr lang="en-GB" sz="2000" b="1" dirty="0">
                <a:solidFill>
                  <a:schemeClr val="dk1"/>
                </a:solidFill>
              </a:rPr>
              <a:t>58</a:t>
            </a:r>
            <a:r>
              <a:rPr lang="en-GB" sz="2000" dirty="0">
                <a:solidFill>
                  <a:schemeClr val="dk1"/>
                </a:solidFill>
              </a:rPr>
              <a:t>5 &lt; 4.</a:t>
            </a:r>
            <a:r>
              <a:rPr lang="en-GB" sz="2000" b="1" dirty="0">
                <a:solidFill>
                  <a:schemeClr val="dk1"/>
                </a:solidFill>
              </a:rPr>
              <a:t>773</a:t>
            </a:r>
            <a:endParaRPr sz="2000" b="1" dirty="0">
              <a:solidFill>
                <a:schemeClr val="dk1"/>
              </a:solidFill>
            </a:endParaRPr>
          </a:p>
          <a:p>
            <a:pPr marL="0" lvl="0" indent="0" algn="l" rtl="0">
              <a:spcBef>
                <a:spcPts val="0"/>
              </a:spcBef>
              <a:spcAft>
                <a:spcPts val="0"/>
              </a:spcAft>
              <a:buClr>
                <a:schemeClr val="dk1"/>
              </a:buClr>
              <a:buSzPts val="1100"/>
              <a:buFont typeface="Arial"/>
              <a:buNone/>
            </a:pPr>
            <a:r>
              <a:rPr lang="en-GB" sz="2000" dirty="0">
                <a:solidFill>
                  <a:schemeClr val="dk1"/>
                </a:solidFill>
              </a:rPr>
              <a:t>4.</a:t>
            </a:r>
            <a:r>
              <a:rPr lang="en-GB" sz="2000" b="1" dirty="0">
                <a:solidFill>
                  <a:schemeClr val="dk1"/>
                </a:solidFill>
              </a:rPr>
              <a:t>75</a:t>
            </a:r>
            <a:r>
              <a:rPr lang="en-GB" sz="2000" dirty="0">
                <a:solidFill>
                  <a:schemeClr val="dk1"/>
                </a:solidFill>
              </a:rPr>
              <a:t>5 &lt; 4.</a:t>
            </a:r>
            <a:r>
              <a:rPr lang="en-GB" sz="2000" b="1" dirty="0">
                <a:solidFill>
                  <a:schemeClr val="dk1"/>
                </a:solidFill>
              </a:rPr>
              <a:t>837</a:t>
            </a:r>
            <a:endParaRPr sz="2000" b="1" dirty="0"/>
          </a:p>
        </p:txBody>
      </p:sp>
      <p:sp>
        <p:nvSpPr>
          <p:cNvPr id="34" name="Google Shape;190;p14">
            <a:extLst>
              <a:ext uri="{FF2B5EF4-FFF2-40B4-BE49-F238E27FC236}">
                <a16:creationId xmlns:a16="http://schemas.microsoft.com/office/drawing/2014/main" id="{4FF98B13-596D-8D41-A615-59600DAD03F8}"/>
              </a:ext>
            </a:extLst>
          </p:cNvPr>
          <p:cNvSpPr txBox="1"/>
          <p:nvPr/>
        </p:nvSpPr>
        <p:spPr>
          <a:xfrm>
            <a:off x="5265249" y="2920550"/>
            <a:ext cx="450900" cy="581400"/>
          </a:xfrm>
          <a:prstGeom prst="rect">
            <a:avLst/>
          </a:prstGeom>
          <a:solidFill>
            <a:schemeClr val="bg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000000"/>
              </a:solidFill>
            </a:endParaRPr>
          </a:p>
        </p:txBody>
      </p:sp>
      <p:sp>
        <p:nvSpPr>
          <p:cNvPr id="35" name="Google Shape;191;p14">
            <a:extLst>
              <a:ext uri="{FF2B5EF4-FFF2-40B4-BE49-F238E27FC236}">
                <a16:creationId xmlns:a16="http://schemas.microsoft.com/office/drawing/2014/main" id="{2DDA2285-5BBB-864A-B46F-5F7131BC2207}"/>
              </a:ext>
            </a:extLst>
          </p:cNvPr>
          <p:cNvSpPr txBox="1"/>
          <p:nvPr/>
        </p:nvSpPr>
        <p:spPr>
          <a:xfrm>
            <a:off x="5771149" y="2920550"/>
            <a:ext cx="450900" cy="581400"/>
          </a:xfrm>
          <a:prstGeom prst="rect">
            <a:avLst/>
          </a:prstGeom>
          <a:solidFill>
            <a:schemeClr val="bg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000000"/>
              </a:solidFill>
            </a:endParaRPr>
          </a:p>
        </p:txBody>
      </p:sp>
      <p:sp>
        <p:nvSpPr>
          <p:cNvPr id="36" name="Google Shape;192;p14">
            <a:extLst>
              <a:ext uri="{FF2B5EF4-FFF2-40B4-BE49-F238E27FC236}">
                <a16:creationId xmlns:a16="http://schemas.microsoft.com/office/drawing/2014/main" id="{75BE61C8-0491-C54C-8C2B-6B3AE55D1220}"/>
              </a:ext>
            </a:extLst>
          </p:cNvPr>
          <p:cNvSpPr txBox="1"/>
          <p:nvPr/>
        </p:nvSpPr>
        <p:spPr>
          <a:xfrm>
            <a:off x="6277049" y="2918550"/>
            <a:ext cx="450900" cy="581400"/>
          </a:xfrm>
          <a:prstGeom prst="rect">
            <a:avLst/>
          </a:prstGeom>
          <a:solidFill>
            <a:schemeClr val="bg1"/>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000000"/>
              </a:solidFill>
            </a:endParaRPr>
          </a:p>
        </p:txBody>
      </p:sp>
      <p:cxnSp>
        <p:nvCxnSpPr>
          <p:cNvPr id="41" name="Straight Connector 40">
            <a:extLst>
              <a:ext uri="{FF2B5EF4-FFF2-40B4-BE49-F238E27FC236}">
                <a16:creationId xmlns:a16="http://schemas.microsoft.com/office/drawing/2014/main" id="{B716EFDE-CD0B-F14B-BFAC-B3F504496DA7}"/>
              </a:ext>
            </a:extLst>
          </p:cNvPr>
          <p:cNvCxnSpPr>
            <a:cxnSpLocks/>
          </p:cNvCxnSpPr>
          <p:nvPr/>
        </p:nvCxnSpPr>
        <p:spPr>
          <a:xfrm>
            <a:off x="4172701"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799020-B863-7040-9CE6-0B7393483F95}"/>
              </a:ext>
            </a:extLst>
          </p:cNvPr>
          <p:cNvCxnSpPr>
            <a:cxnSpLocks/>
          </p:cNvCxnSpPr>
          <p:nvPr/>
        </p:nvCxnSpPr>
        <p:spPr>
          <a:xfrm>
            <a:off x="2888280"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61B8B597-8256-7C45-987D-5D7A11C50B81}"/>
              </a:ext>
            </a:extLst>
          </p:cNvPr>
          <p:cNvSpPr/>
          <p:nvPr/>
        </p:nvSpPr>
        <p:spPr>
          <a:xfrm>
            <a:off x="445576" y="692605"/>
            <a:ext cx="6408484" cy="355276"/>
          </a:xfrm>
          <a:prstGeom prst="rect">
            <a:avLst/>
          </a:prstGeom>
          <a:solidFill>
            <a:srgbClr val="072F54"/>
          </a:solidFill>
        </p:spPr>
        <p:txBody>
          <a:bodyPr wrap="square" lIns="180000" tIns="36000" rIns="180000" bIns="72000" anchor="ctr">
            <a:spAutoFit/>
          </a:bodyPr>
          <a:lstStyle/>
          <a:p>
            <a:pPr marL="0" marR="0" lvl="0" indent="0" algn="l" rtl="0">
              <a:spcBef>
                <a:spcPts val="0"/>
              </a:spcBef>
              <a:spcAft>
                <a:spcPts val="0"/>
              </a:spcAft>
              <a:buClr>
                <a:srgbClr val="000000"/>
              </a:buClr>
              <a:buFont typeface="Arial"/>
              <a:buNone/>
            </a:pPr>
            <a:r>
              <a:rPr lang="en-GB" sz="1600" b="1" dirty="0">
                <a:solidFill>
                  <a:srgbClr val="FFFFFF"/>
                </a:solidFill>
              </a:rPr>
              <a:t>Order and Compare Any Decimals with up to 3 Decimal Places</a:t>
            </a:r>
            <a:endParaRPr lang="en-GB" sz="1600" b="1" dirty="0">
              <a:solidFill>
                <a:srgbClr val="FFFFFF"/>
              </a:solidFill>
              <a:latin typeface="Arial"/>
              <a:ea typeface="Arial"/>
              <a:cs typeface="Arial"/>
              <a:sym typeface="Arial"/>
            </a:endParaRPr>
          </a:p>
        </p:txBody>
      </p:sp>
      <p:cxnSp>
        <p:nvCxnSpPr>
          <p:cNvPr id="45" name="Straight Connector 44">
            <a:extLst>
              <a:ext uri="{FF2B5EF4-FFF2-40B4-BE49-F238E27FC236}">
                <a16:creationId xmlns:a16="http://schemas.microsoft.com/office/drawing/2014/main" id="{E35535A1-DF9D-854A-AF11-3FF3C55E0987}"/>
              </a:ext>
            </a:extLst>
          </p:cNvPr>
          <p:cNvCxnSpPr>
            <a:cxnSpLocks/>
          </p:cNvCxnSpPr>
          <p:nvPr/>
        </p:nvCxnSpPr>
        <p:spPr>
          <a:xfrm>
            <a:off x="6498849" y="658842"/>
            <a:ext cx="0" cy="4399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7EDBFA86-CB06-7F40-9330-90D8915BCBCD}"/>
              </a:ext>
            </a:extLst>
          </p:cNvPr>
          <p:cNvSpPr/>
          <p:nvPr/>
        </p:nvSpPr>
        <p:spPr>
          <a:xfrm>
            <a:off x="6506501" y="686468"/>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spTree>
    <p:extLst>
      <p:ext uri="{BB962C8B-B14F-4D97-AF65-F5344CB8AC3E}">
        <p14:creationId xmlns:p14="http://schemas.microsoft.com/office/powerpoint/2010/main" val="22356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868</TotalTime>
  <Words>818</Words>
  <Application>Microsoft Office PowerPoint</Application>
  <PresentationFormat>On-screen Show (4:3)</PresentationFormat>
  <Paragraphs>124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Calibri</vt:lpstr>
      <vt:lpstr>Arial</vt:lpstr>
      <vt:lpstr>Twinkl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Sherwen</dc:creator>
  <cp:lastModifiedBy>Twinkl Office</cp:lastModifiedBy>
  <cp:revision>50</cp:revision>
  <dcterms:created xsi:type="dcterms:W3CDTF">2023-02-02T13:04:47Z</dcterms:created>
  <dcterms:modified xsi:type="dcterms:W3CDTF">2024-02-12T14:47:49Z</dcterms:modified>
</cp:coreProperties>
</file>