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64" r:id="rId2"/>
    <p:sldId id="266" r:id="rId3"/>
    <p:sldId id="270" r:id="rId4"/>
    <p:sldId id="267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</p:sldIdLst>
  <p:sldSz cx="9144000" cy="6858000" type="screen4x3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Twinkl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gztm0FjPfxCFRr77muVQ0nJPk+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5930"/>
    <a:srgbClr val="E85A30"/>
    <a:srgbClr val="E0532A"/>
    <a:srgbClr val="83796F"/>
    <a:srgbClr val="0B99A1"/>
    <a:srgbClr val="F2A62C"/>
    <a:srgbClr val="D93C29"/>
    <a:srgbClr val="FDDF37"/>
    <a:srgbClr val="8F3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>
        <p:scale>
          <a:sx n="62" d="100"/>
          <a:sy n="62" d="100"/>
        </p:scale>
        <p:origin x="-950" y="-14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92538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4216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4407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7764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3463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6764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6725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ítulo y objet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2"/>
          <p:cNvSpPr/>
          <p:nvPr/>
        </p:nvSpPr>
        <p:spPr>
          <a:xfrm>
            <a:off x="457198" y="438151"/>
            <a:ext cx="8220075" cy="5957887"/>
          </a:xfrm>
          <a:prstGeom prst="roundRect">
            <a:avLst>
              <a:gd name="adj" fmla="val 0"/>
            </a:avLst>
          </a:prstGeom>
          <a:solidFill>
            <a:schemeClr val="lt1">
              <a:alpha val="96862"/>
            </a:schemeClr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4" name="Google Shape;14;p12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>
                <a:latin typeface="Twinkl" pitchFamily="2" charset="0"/>
                <a:ea typeface="Twinkl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MX"/>
              <a:t>Haz clic para modificar el estilo de título del patrón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7;p20">
            <a:extLst>
              <a:ext uri="{FF2B5EF4-FFF2-40B4-BE49-F238E27FC236}">
                <a16:creationId xmlns:a16="http://schemas.microsoft.com/office/drawing/2014/main" xmlns="" id="{D5093478-D836-E234-FE75-E3EA84CF2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49" y="707571"/>
            <a:ext cx="7632699" cy="695654"/>
          </a:xfrm>
          <a:prstGeom prst="roundRect">
            <a:avLst>
              <a:gd name="adj" fmla="val 9641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GB" dirty="0">
                <a:solidFill>
                  <a:schemeClr val="lt1"/>
                </a:solidFill>
                <a:latin typeface="Twinkl" pitchFamily="2" charset="77"/>
                <a:sym typeface="Arial"/>
              </a:rPr>
              <a:t>What is a clause?</a:t>
            </a:r>
            <a:endParaRPr sz="3600" dirty="0">
              <a:solidFill>
                <a:schemeClr val="lt1"/>
              </a:solidFill>
              <a:latin typeface="Twinkl" pitchFamily="2" charset="77"/>
              <a:sym typeface="Arial"/>
            </a:endParaRPr>
          </a:p>
        </p:txBody>
      </p:sp>
      <p:sp>
        <p:nvSpPr>
          <p:cNvPr id="10" name="Google Shape;88;p20">
            <a:extLst>
              <a:ext uri="{FF2B5EF4-FFF2-40B4-BE49-F238E27FC236}">
                <a16:creationId xmlns:a16="http://schemas.microsoft.com/office/drawing/2014/main" xmlns="" id="{3BBB211B-62A5-0BD0-30F7-57D72870E7BD}"/>
              </a:ext>
            </a:extLst>
          </p:cNvPr>
          <p:cNvSpPr/>
          <p:nvPr/>
        </p:nvSpPr>
        <p:spPr>
          <a:xfrm>
            <a:off x="755650" y="1586938"/>
            <a:ext cx="7632700" cy="386783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0"/>
          </a:effectLst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Twinkl" pitchFamily="2" charset="77"/>
                <a:sym typeface="Arial"/>
              </a:rPr>
              <a:t>The subject of a sentence is the person or thing that is carrying out the main action of that sentence. </a:t>
            </a:r>
            <a:endParaRPr lang="en-GB" dirty="0">
              <a:latin typeface="Twinkl" pitchFamily="2" charset="77"/>
            </a:endParaRPr>
          </a:p>
          <a:p>
            <a:pPr marL="24130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endParaRPr lang="en-GB" sz="1100" b="0" i="0" u="none" strike="noStrike" cap="none" dirty="0">
              <a:solidFill>
                <a:schemeClr val="dk1"/>
              </a:solidFill>
              <a:latin typeface="Twinkl" pitchFamily="2" charset="77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Twinkl" pitchFamily="2" charset="77"/>
                <a:sym typeface="Arial"/>
              </a:rPr>
              <a:t>Verbs can describe an action (e.g. sing, climb),                                 emotion (e.g. loves, hates), thought (e.g. thinks),                                 opinion (e.g. believes) or state of being (e.g. am,                                           is, are, was, were).</a:t>
            </a:r>
            <a:endParaRPr lang="en-GB" dirty="0">
              <a:latin typeface="Twinkl" pitchFamily="2" charset="77"/>
            </a:endParaRPr>
          </a:p>
          <a:p>
            <a:pPr marL="24130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endParaRPr lang="en-GB" sz="1100" b="0" i="0" u="none" strike="noStrike" cap="none" dirty="0">
              <a:solidFill>
                <a:schemeClr val="dk1"/>
              </a:solidFill>
              <a:latin typeface="Twinkl" pitchFamily="2" charset="77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Twinkl" pitchFamily="2" charset="77"/>
                <a:sym typeface="Arial"/>
              </a:rPr>
              <a:t>A clause is a group of words that contains a                                           verb and a subject. </a:t>
            </a:r>
            <a:endParaRPr lang="en-GB" dirty="0">
              <a:latin typeface="Twinkl" pitchFamily="2" charset="77"/>
            </a:endParaRPr>
          </a:p>
          <a:p>
            <a:pPr marL="24130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endParaRPr lang="en-GB" sz="1100" b="0" i="0" u="none" strike="noStrike" cap="none" dirty="0">
              <a:solidFill>
                <a:schemeClr val="dk1"/>
              </a:solidFill>
              <a:latin typeface="Twinkl" pitchFamily="2" charset="77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Twinkl" pitchFamily="2" charset="77"/>
                <a:sym typeface="Arial"/>
              </a:rPr>
              <a:t>There are two types of clauses</a:t>
            </a:r>
            <a:r>
              <a:rPr lang="en-GB" sz="1800" dirty="0">
                <a:solidFill>
                  <a:schemeClr val="dk1"/>
                </a:solidFill>
                <a:latin typeface="Twinkl" pitchFamily="2" charset="77"/>
              </a:rPr>
              <a:t>: </a:t>
            </a:r>
            <a:r>
              <a:rPr lang="en-GB" sz="1800" b="1" dirty="0">
                <a:solidFill>
                  <a:schemeClr val="accent4">
                    <a:lumMod val="50000"/>
                  </a:schemeClr>
                </a:solidFill>
                <a:latin typeface="Twinkl" pitchFamily="2" charset="77"/>
              </a:rPr>
              <a:t>dependent</a:t>
            </a:r>
            <a:r>
              <a:rPr lang="en-GB" sz="1800" dirty="0">
                <a:solidFill>
                  <a:schemeClr val="dk1"/>
                </a:solidFill>
                <a:latin typeface="Twinkl" pitchFamily="2" charset="77"/>
              </a:rPr>
              <a:t> and </a:t>
            </a:r>
            <a:r>
              <a:rPr lang="en-GB" sz="1800" b="1" dirty="0">
                <a:solidFill>
                  <a:srgbClr val="0070C0"/>
                </a:solidFill>
                <a:latin typeface="Twinkl" pitchFamily="2" charset="77"/>
              </a:rPr>
              <a:t>independent.</a:t>
            </a:r>
            <a:endParaRPr lang="en-GB" b="1" dirty="0">
              <a:solidFill>
                <a:srgbClr val="0070C0"/>
              </a:solidFill>
              <a:latin typeface="Twinkl" pitchFamily="2" charset="77"/>
            </a:endParaRPr>
          </a:p>
        </p:txBody>
      </p:sp>
      <p:pic>
        <p:nvPicPr>
          <p:cNvPr id="11" name="Picture 10" descr="A hand holding a pen&#10;&#10;Description automatically generated">
            <a:extLst>
              <a:ext uri="{FF2B5EF4-FFF2-40B4-BE49-F238E27FC236}">
                <a16:creationId xmlns:a16="http://schemas.microsoft.com/office/drawing/2014/main" xmlns="" id="{E46BEF42-5747-038D-416F-3E0F0BECD5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8856" y="4992414"/>
            <a:ext cx="2238196" cy="1865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4;p29">
            <a:extLst>
              <a:ext uri="{FF2B5EF4-FFF2-40B4-BE49-F238E27FC236}">
                <a16:creationId xmlns:a16="http://schemas.microsoft.com/office/drawing/2014/main" xmlns="" id="{D6324180-907D-0DE3-D546-59A7CCB2EAD4}"/>
              </a:ext>
            </a:extLst>
          </p:cNvPr>
          <p:cNvSpPr/>
          <p:nvPr/>
        </p:nvSpPr>
        <p:spPr>
          <a:xfrm>
            <a:off x="755649" y="1621121"/>
            <a:ext cx="7632700" cy="85424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Arial"/>
              <a:buChar char="•"/>
            </a:pPr>
            <a:r>
              <a:rPr lang="en-GB" sz="1800" dirty="0">
                <a:solidFill>
                  <a:schemeClr val="dk1"/>
                </a:solidFill>
                <a:latin typeface="Twinkl" pitchFamily="2" charset="77"/>
                <a:sym typeface="Arial"/>
              </a:rPr>
              <a:t>Read the sentence and decide if it is a simple, compound, or        complex sentence.</a:t>
            </a:r>
            <a:endParaRPr dirty="0">
              <a:latin typeface="Twinkl" pitchFamily="2" charset="77"/>
            </a:endParaRPr>
          </a:p>
        </p:txBody>
      </p:sp>
      <p:sp>
        <p:nvSpPr>
          <p:cNvPr id="4" name="Google Shape;165;p29">
            <a:extLst>
              <a:ext uri="{FF2B5EF4-FFF2-40B4-BE49-F238E27FC236}">
                <a16:creationId xmlns:a16="http://schemas.microsoft.com/office/drawing/2014/main" xmlns="" id="{5581CBA9-C574-8A6A-8E63-1C703C6F105A}"/>
              </a:ext>
            </a:extLst>
          </p:cNvPr>
          <p:cNvSpPr/>
          <p:nvPr/>
        </p:nvSpPr>
        <p:spPr>
          <a:xfrm>
            <a:off x="755649" y="2735466"/>
            <a:ext cx="6927104" cy="854246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 w="38100" cap="flat" cmpd="sng">
            <a:solidFill>
              <a:schemeClr val="accent3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440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Twinkl" pitchFamily="2" charset="77"/>
                <a:sym typeface="Arial"/>
              </a:rPr>
              <a:t>Even though it was about to rain, I wanted to go for a walk.</a:t>
            </a:r>
            <a:endParaRPr dirty="0">
              <a:latin typeface="Twinkl" pitchFamily="2" charset="77"/>
            </a:endParaRPr>
          </a:p>
        </p:txBody>
      </p:sp>
      <p:sp>
        <p:nvSpPr>
          <p:cNvPr id="5" name="Google Shape;166;p29">
            <a:extLst>
              <a:ext uri="{FF2B5EF4-FFF2-40B4-BE49-F238E27FC236}">
                <a16:creationId xmlns:a16="http://schemas.microsoft.com/office/drawing/2014/main" xmlns="" id="{7D57EC52-58AF-F977-20F8-09A6C07E96A8}"/>
              </a:ext>
            </a:extLst>
          </p:cNvPr>
          <p:cNvSpPr/>
          <p:nvPr/>
        </p:nvSpPr>
        <p:spPr>
          <a:xfrm>
            <a:off x="2623484" y="4664513"/>
            <a:ext cx="3197784" cy="710552"/>
          </a:xfrm>
          <a:prstGeom prst="roundRect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lt1"/>
                </a:solidFill>
                <a:latin typeface="Twinkl" pitchFamily="2" charset="77"/>
                <a:sym typeface="Arial"/>
              </a:rPr>
              <a:t>Complex</a:t>
            </a:r>
            <a:endParaRPr dirty="0">
              <a:latin typeface="Twinkl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4C8BB59-4CBC-BDC9-51F5-F42D8928B1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7586" y="2030131"/>
            <a:ext cx="1591801" cy="3344933"/>
          </a:xfrm>
          <a:prstGeom prst="rect">
            <a:avLst/>
          </a:prstGeom>
        </p:spPr>
      </p:pic>
      <p:sp>
        <p:nvSpPr>
          <p:cNvPr id="7" name="Google Shape;137;p26">
            <a:extLst>
              <a:ext uri="{FF2B5EF4-FFF2-40B4-BE49-F238E27FC236}">
                <a16:creationId xmlns:a16="http://schemas.microsoft.com/office/drawing/2014/main" xmlns="" id="{9677D4B0-EB4F-0556-A020-64587AC4FF91}"/>
              </a:ext>
            </a:extLst>
          </p:cNvPr>
          <p:cNvSpPr txBox="1">
            <a:spLocks/>
          </p:cNvSpPr>
          <p:nvPr/>
        </p:nvSpPr>
        <p:spPr>
          <a:xfrm>
            <a:off x="755648" y="746299"/>
            <a:ext cx="7632699" cy="656925"/>
          </a:xfrm>
          <a:prstGeom prst="roundRect">
            <a:avLst>
              <a:gd name="adj" fmla="val 9641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</a:pPr>
            <a:r>
              <a:rPr lang="en-GB" dirty="0">
                <a:solidFill>
                  <a:schemeClr val="lt1"/>
                </a:solidFill>
                <a:latin typeface="Twinkl" pitchFamily="2" charset="77"/>
              </a:rPr>
              <a:t>Activity 4</a:t>
            </a:r>
            <a:endParaRPr lang="en-GB" dirty="0">
              <a:latin typeface="Twink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4709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3;p30">
            <a:extLst>
              <a:ext uri="{FF2B5EF4-FFF2-40B4-BE49-F238E27FC236}">
                <a16:creationId xmlns:a16="http://schemas.microsoft.com/office/drawing/2014/main" xmlns="" id="{1FC447BF-B879-2705-70D9-39260A26CCE2}"/>
              </a:ext>
            </a:extLst>
          </p:cNvPr>
          <p:cNvSpPr/>
          <p:nvPr/>
        </p:nvSpPr>
        <p:spPr>
          <a:xfrm>
            <a:off x="755649" y="1621121"/>
            <a:ext cx="7632700" cy="85424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Arial"/>
              <a:buChar char="•"/>
            </a:pPr>
            <a:r>
              <a:rPr lang="en-GB" sz="1800" dirty="0">
                <a:solidFill>
                  <a:schemeClr val="dk1"/>
                </a:solidFill>
                <a:latin typeface="Twinkl" pitchFamily="2" charset="77"/>
                <a:sym typeface="Arial"/>
              </a:rPr>
              <a:t>Read the sentence and decide if it is a simple, compound, or        complex sentence.</a:t>
            </a:r>
            <a:endParaRPr dirty="0">
              <a:latin typeface="Twinkl" pitchFamily="2" charset="77"/>
            </a:endParaRPr>
          </a:p>
        </p:txBody>
      </p:sp>
      <p:sp>
        <p:nvSpPr>
          <p:cNvPr id="5" name="Google Shape;174;p30">
            <a:extLst>
              <a:ext uri="{FF2B5EF4-FFF2-40B4-BE49-F238E27FC236}">
                <a16:creationId xmlns:a16="http://schemas.microsoft.com/office/drawing/2014/main" xmlns="" id="{8E8BCB6C-553E-E339-B0FD-95343741D5D1}"/>
              </a:ext>
            </a:extLst>
          </p:cNvPr>
          <p:cNvSpPr/>
          <p:nvPr/>
        </p:nvSpPr>
        <p:spPr>
          <a:xfrm>
            <a:off x="755649" y="2967825"/>
            <a:ext cx="6927104" cy="922350"/>
          </a:xfrm>
          <a:prstGeom prst="roundRect">
            <a:avLst>
              <a:gd name="adj" fmla="val 16667"/>
            </a:avLst>
          </a:prstGeom>
          <a:solidFill>
            <a:srgbClr val="23B8BC"/>
          </a:solidFill>
          <a:ln w="38100" cap="flat" cmpd="sng">
            <a:solidFill>
              <a:srgbClr val="07938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440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1"/>
                </a:solidFill>
                <a:latin typeface="Twinkl" pitchFamily="2" charset="77"/>
                <a:sym typeface="Arial"/>
              </a:rPr>
              <a:t>Many trees are bare in winter, but evergreen trees do not lose their leaves. </a:t>
            </a:r>
            <a:endParaRPr dirty="0">
              <a:latin typeface="Twinkl" pitchFamily="2" charset="77"/>
            </a:endParaRPr>
          </a:p>
        </p:txBody>
      </p:sp>
      <p:sp>
        <p:nvSpPr>
          <p:cNvPr id="6" name="Google Shape;175;p30">
            <a:extLst>
              <a:ext uri="{FF2B5EF4-FFF2-40B4-BE49-F238E27FC236}">
                <a16:creationId xmlns:a16="http://schemas.microsoft.com/office/drawing/2014/main" xmlns="" id="{7B1AA110-FBF0-DA67-8380-B6A1790AD2DF}"/>
              </a:ext>
            </a:extLst>
          </p:cNvPr>
          <p:cNvSpPr/>
          <p:nvPr/>
        </p:nvSpPr>
        <p:spPr>
          <a:xfrm>
            <a:off x="2623484" y="4664513"/>
            <a:ext cx="3197784" cy="710552"/>
          </a:xfrm>
          <a:prstGeom prst="roundRect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lt1"/>
                </a:solidFill>
                <a:latin typeface="Twinkl" pitchFamily="2" charset="77"/>
                <a:sym typeface="Arial"/>
              </a:rPr>
              <a:t>Compound</a:t>
            </a:r>
            <a:endParaRPr dirty="0">
              <a:latin typeface="Twinkl" pitchFamily="2" charset="77"/>
            </a:endParaRPr>
          </a:p>
        </p:txBody>
      </p:sp>
      <p:pic>
        <p:nvPicPr>
          <p:cNvPr id="7" name="Picture 6" descr="A tree with snow on it&#10;&#10;Description automatically generated">
            <a:extLst>
              <a:ext uri="{FF2B5EF4-FFF2-40B4-BE49-F238E27FC236}">
                <a16:creationId xmlns:a16="http://schemas.microsoft.com/office/drawing/2014/main" xmlns="" id="{6C7BE37B-6DC3-437A-1FAE-990D86B9C7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1268" y="3569940"/>
            <a:ext cx="2883001" cy="2899698"/>
          </a:xfrm>
          <a:prstGeom prst="rect">
            <a:avLst/>
          </a:prstGeom>
        </p:spPr>
      </p:pic>
      <p:sp>
        <p:nvSpPr>
          <p:cNvPr id="8" name="Google Shape;137;p26">
            <a:extLst>
              <a:ext uri="{FF2B5EF4-FFF2-40B4-BE49-F238E27FC236}">
                <a16:creationId xmlns:a16="http://schemas.microsoft.com/office/drawing/2014/main" xmlns="" id="{F187031F-1418-F8F8-F628-278065C40CA0}"/>
              </a:ext>
            </a:extLst>
          </p:cNvPr>
          <p:cNvSpPr txBox="1">
            <a:spLocks/>
          </p:cNvSpPr>
          <p:nvPr/>
        </p:nvSpPr>
        <p:spPr>
          <a:xfrm>
            <a:off x="755648" y="746299"/>
            <a:ext cx="7632699" cy="656925"/>
          </a:xfrm>
          <a:prstGeom prst="roundRect">
            <a:avLst>
              <a:gd name="adj" fmla="val 9641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</a:pPr>
            <a:r>
              <a:rPr lang="en-GB" dirty="0">
                <a:solidFill>
                  <a:schemeClr val="lt1"/>
                </a:solidFill>
                <a:latin typeface="Twinkl" pitchFamily="2" charset="77"/>
              </a:rPr>
              <a:t>Activity 5</a:t>
            </a:r>
            <a:endParaRPr lang="en-GB" dirty="0">
              <a:latin typeface="Twink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027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82;p31">
            <a:extLst>
              <a:ext uri="{FF2B5EF4-FFF2-40B4-BE49-F238E27FC236}">
                <a16:creationId xmlns:a16="http://schemas.microsoft.com/office/drawing/2014/main" xmlns="" id="{35B9E973-4254-EF19-8607-91247460EBC6}"/>
              </a:ext>
            </a:extLst>
          </p:cNvPr>
          <p:cNvSpPr/>
          <p:nvPr/>
        </p:nvSpPr>
        <p:spPr>
          <a:xfrm>
            <a:off x="755649" y="1621121"/>
            <a:ext cx="7632700" cy="85424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Twinkl" pitchFamily="2" charset="77"/>
                <a:sym typeface="Arial"/>
              </a:rPr>
              <a:t>Read the sentence and decide if it is a simple, compound, or        complex sentence.</a:t>
            </a:r>
            <a:endParaRPr dirty="0">
              <a:latin typeface="Twinkl" pitchFamily="2" charset="77"/>
            </a:endParaRPr>
          </a:p>
        </p:txBody>
      </p:sp>
      <p:sp>
        <p:nvSpPr>
          <p:cNvPr id="4" name="Google Shape;183;p31">
            <a:extLst>
              <a:ext uri="{FF2B5EF4-FFF2-40B4-BE49-F238E27FC236}">
                <a16:creationId xmlns:a16="http://schemas.microsoft.com/office/drawing/2014/main" xmlns="" id="{0E8F1FBB-844A-6367-F32F-AEF4CE59F809}"/>
              </a:ext>
            </a:extLst>
          </p:cNvPr>
          <p:cNvSpPr/>
          <p:nvPr/>
        </p:nvSpPr>
        <p:spPr>
          <a:xfrm>
            <a:off x="755649" y="2735466"/>
            <a:ext cx="6927104" cy="1262869"/>
          </a:xfrm>
          <a:prstGeom prst="roundRect">
            <a:avLst>
              <a:gd name="adj" fmla="val 16667"/>
            </a:avLst>
          </a:prstGeom>
          <a:solidFill>
            <a:srgbClr val="25B7BC"/>
          </a:solidFill>
          <a:ln w="38100" cap="flat" cmpd="sng">
            <a:solidFill>
              <a:srgbClr val="00938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440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1"/>
                </a:solidFill>
                <a:latin typeface="Twinkl" pitchFamily="2" charset="77"/>
                <a:sym typeface="Arial"/>
              </a:rPr>
              <a:t>During spring, </a:t>
            </a:r>
            <a:r>
              <a:rPr lang="en-GB" sz="2000" dirty="0">
                <a:solidFill>
                  <a:schemeClr val="lt1"/>
                </a:solidFill>
                <a:latin typeface="Twinkl" pitchFamily="2" charset="77"/>
              </a:rPr>
              <a:t>rabbits </a:t>
            </a:r>
            <a:r>
              <a:rPr lang="en-GB" sz="2000" dirty="0">
                <a:solidFill>
                  <a:schemeClr val="lt1"/>
                </a:solidFill>
                <a:latin typeface="Twinkl" pitchFamily="2" charset="77"/>
                <a:sym typeface="Arial"/>
              </a:rPr>
              <a:t>can be spotted ‘boxing’ one another, as the females will sometimes fight off the attention of the males. </a:t>
            </a:r>
            <a:endParaRPr dirty="0">
              <a:latin typeface="Twinkl" pitchFamily="2" charset="77"/>
            </a:endParaRPr>
          </a:p>
        </p:txBody>
      </p:sp>
      <p:sp>
        <p:nvSpPr>
          <p:cNvPr id="5" name="Google Shape;184;p31">
            <a:extLst>
              <a:ext uri="{FF2B5EF4-FFF2-40B4-BE49-F238E27FC236}">
                <a16:creationId xmlns:a16="http://schemas.microsoft.com/office/drawing/2014/main" xmlns="" id="{5CFE433C-44FF-1B1E-800C-0E6844BFE240}"/>
              </a:ext>
            </a:extLst>
          </p:cNvPr>
          <p:cNvSpPr/>
          <p:nvPr/>
        </p:nvSpPr>
        <p:spPr>
          <a:xfrm>
            <a:off x="2623484" y="4664513"/>
            <a:ext cx="3197784" cy="710552"/>
          </a:xfrm>
          <a:prstGeom prst="roundRect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lt1"/>
                </a:solidFill>
                <a:latin typeface="Twinkl" pitchFamily="2" charset="77"/>
                <a:sym typeface="Arial"/>
              </a:rPr>
              <a:t>Complex</a:t>
            </a:r>
            <a:endParaRPr dirty="0">
              <a:latin typeface="Twinkl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06B6B4F-1CB6-C931-B223-6A5220EB41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5468" y="1808741"/>
            <a:ext cx="2196312" cy="3004997"/>
          </a:xfrm>
          <a:prstGeom prst="rect">
            <a:avLst/>
          </a:prstGeom>
        </p:spPr>
      </p:pic>
      <p:sp>
        <p:nvSpPr>
          <p:cNvPr id="7" name="Google Shape;137;p26">
            <a:extLst>
              <a:ext uri="{FF2B5EF4-FFF2-40B4-BE49-F238E27FC236}">
                <a16:creationId xmlns:a16="http://schemas.microsoft.com/office/drawing/2014/main" xmlns="" id="{7EE4BC1A-9F2C-39B2-E537-7E4E8255BF9C}"/>
              </a:ext>
            </a:extLst>
          </p:cNvPr>
          <p:cNvSpPr txBox="1">
            <a:spLocks/>
          </p:cNvSpPr>
          <p:nvPr/>
        </p:nvSpPr>
        <p:spPr>
          <a:xfrm>
            <a:off x="755648" y="746299"/>
            <a:ext cx="7632699" cy="656925"/>
          </a:xfrm>
          <a:prstGeom prst="roundRect">
            <a:avLst>
              <a:gd name="adj" fmla="val 9641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</a:pPr>
            <a:r>
              <a:rPr lang="en-GB" dirty="0">
                <a:solidFill>
                  <a:schemeClr val="lt1"/>
                </a:solidFill>
                <a:latin typeface="Twinkl" pitchFamily="2" charset="77"/>
              </a:rPr>
              <a:t>Activity 6</a:t>
            </a:r>
            <a:endParaRPr lang="en-GB" dirty="0">
              <a:latin typeface="Twink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6858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91;p32">
            <a:extLst>
              <a:ext uri="{FF2B5EF4-FFF2-40B4-BE49-F238E27FC236}">
                <a16:creationId xmlns:a16="http://schemas.microsoft.com/office/drawing/2014/main" xmlns="" id="{E91D912A-DA0E-FF58-76E6-A5E523484A5A}"/>
              </a:ext>
            </a:extLst>
          </p:cNvPr>
          <p:cNvSpPr/>
          <p:nvPr/>
        </p:nvSpPr>
        <p:spPr>
          <a:xfrm>
            <a:off x="763793" y="1572005"/>
            <a:ext cx="7632700" cy="85424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Arial"/>
              <a:buChar char="•"/>
            </a:pPr>
            <a:r>
              <a:rPr lang="en-GB" sz="1800" dirty="0">
                <a:solidFill>
                  <a:schemeClr val="dk1"/>
                </a:solidFill>
                <a:latin typeface="Twinkl" pitchFamily="2" charset="77"/>
                <a:sym typeface="Arial"/>
              </a:rPr>
              <a:t>Read the sentence and decide if it is a simple, compound, or        complex sentence.</a:t>
            </a:r>
            <a:endParaRPr dirty="0">
              <a:latin typeface="Twinkl" pitchFamily="2" charset="77"/>
            </a:endParaRPr>
          </a:p>
        </p:txBody>
      </p:sp>
      <p:sp>
        <p:nvSpPr>
          <p:cNvPr id="4" name="Google Shape;192;p32">
            <a:extLst>
              <a:ext uri="{FF2B5EF4-FFF2-40B4-BE49-F238E27FC236}">
                <a16:creationId xmlns:a16="http://schemas.microsoft.com/office/drawing/2014/main" xmlns="" id="{E9FF1756-B61C-A1B4-C894-B09FC1E570F2}"/>
              </a:ext>
            </a:extLst>
          </p:cNvPr>
          <p:cNvSpPr/>
          <p:nvPr/>
        </p:nvSpPr>
        <p:spPr>
          <a:xfrm>
            <a:off x="755649" y="3084207"/>
            <a:ext cx="6927104" cy="922350"/>
          </a:xfrm>
          <a:prstGeom prst="roundRect">
            <a:avLst>
              <a:gd name="adj" fmla="val 16667"/>
            </a:avLst>
          </a:prstGeom>
          <a:solidFill>
            <a:srgbClr val="25B7BC"/>
          </a:solidFill>
          <a:ln w="38100" cap="flat" cmpd="sng">
            <a:solidFill>
              <a:srgbClr val="00938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440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1"/>
                </a:solidFill>
                <a:latin typeface="Twinkl" pitchFamily="2" charset="77"/>
                <a:sym typeface="Arial"/>
              </a:rPr>
              <a:t>Photosynthesis is the name for the process in which green plants make their own food. </a:t>
            </a:r>
            <a:endParaRPr dirty="0">
              <a:latin typeface="Twinkl" pitchFamily="2" charset="77"/>
            </a:endParaRPr>
          </a:p>
        </p:txBody>
      </p:sp>
      <p:sp>
        <p:nvSpPr>
          <p:cNvPr id="5" name="Google Shape;193;p32">
            <a:extLst>
              <a:ext uri="{FF2B5EF4-FFF2-40B4-BE49-F238E27FC236}">
                <a16:creationId xmlns:a16="http://schemas.microsoft.com/office/drawing/2014/main" xmlns="" id="{0EABF4DB-4440-2A2C-620A-7DF0AADDEEE6}"/>
              </a:ext>
            </a:extLst>
          </p:cNvPr>
          <p:cNvSpPr/>
          <p:nvPr/>
        </p:nvSpPr>
        <p:spPr>
          <a:xfrm>
            <a:off x="2623484" y="4664513"/>
            <a:ext cx="3197784" cy="710552"/>
          </a:xfrm>
          <a:prstGeom prst="roundRect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lt1"/>
                </a:solidFill>
                <a:latin typeface="Twinkl" pitchFamily="2" charset="77"/>
                <a:sym typeface="Arial"/>
              </a:rPr>
              <a:t>Simple</a:t>
            </a:r>
            <a:endParaRPr dirty="0">
              <a:latin typeface="Twinkl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5125775-E5FD-E679-A67E-F25AA976BC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8358" y="3545382"/>
            <a:ext cx="2528135" cy="2882546"/>
          </a:xfrm>
          <a:prstGeom prst="rect">
            <a:avLst/>
          </a:prstGeom>
        </p:spPr>
      </p:pic>
      <p:sp>
        <p:nvSpPr>
          <p:cNvPr id="7" name="Google Shape;137;p26">
            <a:extLst>
              <a:ext uri="{FF2B5EF4-FFF2-40B4-BE49-F238E27FC236}">
                <a16:creationId xmlns:a16="http://schemas.microsoft.com/office/drawing/2014/main" xmlns="" id="{E703C78C-EA35-8CC0-2001-9406AF3AD6B8}"/>
              </a:ext>
            </a:extLst>
          </p:cNvPr>
          <p:cNvSpPr txBox="1">
            <a:spLocks/>
          </p:cNvSpPr>
          <p:nvPr/>
        </p:nvSpPr>
        <p:spPr>
          <a:xfrm>
            <a:off x="755648" y="746299"/>
            <a:ext cx="7632699" cy="656925"/>
          </a:xfrm>
          <a:prstGeom prst="roundRect">
            <a:avLst>
              <a:gd name="adj" fmla="val 9641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</a:pPr>
            <a:r>
              <a:rPr lang="en-GB" dirty="0">
                <a:solidFill>
                  <a:schemeClr val="lt1"/>
                </a:solidFill>
                <a:latin typeface="Twinkl" pitchFamily="2" charset="77"/>
              </a:rPr>
              <a:t>Activity 7</a:t>
            </a:r>
            <a:endParaRPr lang="en-GB" dirty="0">
              <a:latin typeface="Twink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5695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0;p33">
            <a:extLst>
              <a:ext uri="{FF2B5EF4-FFF2-40B4-BE49-F238E27FC236}">
                <a16:creationId xmlns:a16="http://schemas.microsoft.com/office/drawing/2014/main" xmlns="" id="{09777CA9-8B59-8174-56A5-5FF43E1FEEBA}"/>
              </a:ext>
            </a:extLst>
          </p:cNvPr>
          <p:cNvSpPr/>
          <p:nvPr/>
        </p:nvSpPr>
        <p:spPr>
          <a:xfrm>
            <a:off x="755649" y="1621121"/>
            <a:ext cx="7632700" cy="85424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Arial"/>
              <a:buChar char="•"/>
            </a:pPr>
            <a:r>
              <a:rPr lang="en-GB" sz="1800" dirty="0">
                <a:solidFill>
                  <a:schemeClr val="dk1"/>
                </a:solidFill>
                <a:latin typeface="Twinkl" pitchFamily="2" charset="77"/>
                <a:sym typeface="Arial"/>
              </a:rPr>
              <a:t>Read the sentence and decide if it is a simple, compound, or        complex sentence.</a:t>
            </a:r>
            <a:endParaRPr dirty="0">
              <a:latin typeface="Twinkl" pitchFamily="2" charset="77"/>
            </a:endParaRPr>
          </a:p>
        </p:txBody>
      </p:sp>
      <p:sp>
        <p:nvSpPr>
          <p:cNvPr id="4" name="Google Shape;201;p33">
            <a:extLst>
              <a:ext uri="{FF2B5EF4-FFF2-40B4-BE49-F238E27FC236}">
                <a16:creationId xmlns:a16="http://schemas.microsoft.com/office/drawing/2014/main" xmlns="" id="{E6F1B3EA-FEEC-EF84-3DF7-B7D11F58885A}"/>
              </a:ext>
            </a:extLst>
          </p:cNvPr>
          <p:cNvSpPr/>
          <p:nvPr/>
        </p:nvSpPr>
        <p:spPr>
          <a:xfrm>
            <a:off x="755649" y="2967825"/>
            <a:ext cx="6927104" cy="922350"/>
          </a:xfrm>
          <a:prstGeom prst="roundRect">
            <a:avLst>
              <a:gd name="adj" fmla="val 16667"/>
            </a:avLst>
          </a:prstGeom>
          <a:solidFill>
            <a:srgbClr val="25B7BC"/>
          </a:solidFill>
          <a:ln w="38100" cap="flat" cmpd="sng">
            <a:solidFill>
              <a:srgbClr val="00938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440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1"/>
                </a:solidFill>
                <a:latin typeface="Twinkl" pitchFamily="2" charset="77"/>
                <a:sym typeface="Arial"/>
              </a:rPr>
              <a:t>The winter solstice occurs in December, and  the summer solstice takes place in June.</a:t>
            </a:r>
            <a:endParaRPr dirty="0">
              <a:latin typeface="Twinkl" pitchFamily="2" charset="77"/>
            </a:endParaRPr>
          </a:p>
        </p:txBody>
      </p:sp>
      <p:sp>
        <p:nvSpPr>
          <p:cNvPr id="5" name="Google Shape;202;p33">
            <a:extLst>
              <a:ext uri="{FF2B5EF4-FFF2-40B4-BE49-F238E27FC236}">
                <a16:creationId xmlns:a16="http://schemas.microsoft.com/office/drawing/2014/main" xmlns="" id="{9741B737-7019-2E37-E6FE-75C279D27402}"/>
              </a:ext>
            </a:extLst>
          </p:cNvPr>
          <p:cNvSpPr/>
          <p:nvPr/>
        </p:nvSpPr>
        <p:spPr>
          <a:xfrm>
            <a:off x="2623484" y="4664513"/>
            <a:ext cx="3197784" cy="710552"/>
          </a:xfrm>
          <a:prstGeom prst="roundRect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lt1"/>
                </a:solidFill>
                <a:latin typeface="Twinkl" pitchFamily="2" charset="77"/>
                <a:sym typeface="Arial"/>
              </a:rPr>
              <a:t>Compound</a:t>
            </a:r>
            <a:endParaRPr dirty="0">
              <a:latin typeface="Twinkl" pitchFamily="2" charset="77"/>
            </a:endParaRPr>
          </a:p>
        </p:txBody>
      </p:sp>
      <p:pic>
        <p:nvPicPr>
          <p:cNvPr id="6" name="Google Shape;203;p33">
            <a:extLst>
              <a:ext uri="{FF2B5EF4-FFF2-40B4-BE49-F238E27FC236}">
                <a16:creationId xmlns:a16="http://schemas.microsoft.com/office/drawing/2014/main" xmlns="" id="{11AFAC91-4DE2-B815-7CE6-42E4179BDC7E}"/>
              </a:ext>
            </a:extLst>
          </p:cNvPr>
          <p:cNvPicPr preferRelativeResize="0"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8753" y="2332479"/>
            <a:ext cx="2499552" cy="2472603"/>
          </a:xfrm>
          <a:prstGeom prst="ellipse">
            <a:avLst/>
          </a:prstGeom>
          <a:solidFill>
            <a:srgbClr val="8ACBC0"/>
          </a:solidFill>
          <a:ln w="38100" cap="flat" cmpd="sng">
            <a:solidFill>
              <a:srgbClr val="00938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" name="Google Shape;137;p26">
            <a:extLst>
              <a:ext uri="{FF2B5EF4-FFF2-40B4-BE49-F238E27FC236}">
                <a16:creationId xmlns:a16="http://schemas.microsoft.com/office/drawing/2014/main" xmlns="" id="{764865B3-73CA-CC7E-BB47-ABD52724B1A3}"/>
              </a:ext>
            </a:extLst>
          </p:cNvPr>
          <p:cNvSpPr txBox="1">
            <a:spLocks/>
          </p:cNvSpPr>
          <p:nvPr/>
        </p:nvSpPr>
        <p:spPr>
          <a:xfrm>
            <a:off x="755648" y="746299"/>
            <a:ext cx="7632699" cy="656925"/>
          </a:xfrm>
          <a:prstGeom prst="roundRect">
            <a:avLst>
              <a:gd name="adj" fmla="val 9641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</a:pPr>
            <a:r>
              <a:rPr lang="en-GB" dirty="0">
                <a:solidFill>
                  <a:schemeClr val="lt1"/>
                </a:solidFill>
                <a:latin typeface="Twinkl" pitchFamily="2" charset="77"/>
              </a:rPr>
              <a:t>Activity 8</a:t>
            </a:r>
            <a:endParaRPr lang="en-GB" dirty="0">
              <a:latin typeface="Twink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1405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9;p34">
            <a:extLst>
              <a:ext uri="{FF2B5EF4-FFF2-40B4-BE49-F238E27FC236}">
                <a16:creationId xmlns:a16="http://schemas.microsoft.com/office/drawing/2014/main" xmlns="" id="{700F5744-D064-5A1F-78E4-7088EB83F8B8}"/>
              </a:ext>
            </a:extLst>
          </p:cNvPr>
          <p:cNvSpPr/>
          <p:nvPr/>
        </p:nvSpPr>
        <p:spPr>
          <a:xfrm>
            <a:off x="755649" y="1621121"/>
            <a:ext cx="7632700" cy="85424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Arial"/>
              <a:buChar char="•"/>
            </a:pPr>
            <a:r>
              <a:rPr lang="en-GB" sz="1800" dirty="0">
                <a:solidFill>
                  <a:schemeClr val="dk1"/>
                </a:solidFill>
                <a:latin typeface="Twinkl" pitchFamily="2" charset="77"/>
                <a:sym typeface="Arial"/>
              </a:rPr>
              <a:t>Read the sentence and decide if it is a simple, compound, or        complex sentence.</a:t>
            </a:r>
            <a:endParaRPr dirty="0">
              <a:latin typeface="Twinkl" pitchFamily="2" charset="77"/>
            </a:endParaRPr>
          </a:p>
        </p:txBody>
      </p:sp>
      <p:sp>
        <p:nvSpPr>
          <p:cNvPr id="4" name="Google Shape;210;p34">
            <a:extLst>
              <a:ext uri="{FF2B5EF4-FFF2-40B4-BE49-F238E27FC236}">
                <a16:creationId xmlns:a16="http://schemas.microsoft.com/office/drawing/2014/main" xmlns="" id="{FD9E6701-67CF-DBE4-C98D-8B17F57B7CFE}"/>
              </a:ext>
            </a:extLst>
          </p:cNvPr>
          <p:cNvSpPr/>
          <p:nvPr/>
        </p:nvSpPr>
        <p:spPr>
          <a:xfrm>
            <a:off x="769504" y="2959538"/>
            <a:ext cx="6065565" cy="922350"/>
          </a:xfrm>
          <a:prstGeom prst="roundRect">
            <a:avLst>
              <a:gd name="adj" fmla="val 16667"/>
            </a:avLst>
          </a:prstGeom>
          <a:solidFill>
            <a:srgbClr val="25B7BC"/>
          </a:solidFill>
          <a:ln w="38100" cap="flat" cmpd="sng">
            <a:solidFill>
              <a:srgbClr val="00938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1"/>
                </a:solidFill>
                <a:latin typeface="Twinkl" pitchFamily="2" charset="77"/>
                <a:sym typeface="Arial"/>
              </a:rPr>
              <a:t>Although they may be much less active in                         winter, red squirrels do not hibernate. </a:t>
            </a:r>
            <a:endParaRPr dirty="0">
              <a:latin typeface="Twinkl" pitchFamily="2" charset="77"/>
            </a:endParaRPr>
          </a:p>
        </p:txBody>
      </p:sp>
      <p:sp>
        <p:nvSpPr>
          <p:cNvPr id="5" name="Google Shape;211;p34">
            <a:extLst>
              <a:ext uri="{FF2B5EF4-FFF2-40B4-BE49-F238E27FC236}">
                <a16:creationId xmlns:a16="http://schemas.microsoft.com/office/drawing/2014/main" xmlns="" id="{4117E0F8-BEA5-793C-3202-B47E5E614375}"/>
              </a:ext>
            </a:extLst>
          </p:cNvPr>
          <p:cNvSpPr/>
          <p:nvPr/>
        </p:nvSpPr>
        <p:spPr>
          <a:xfrm>
            <a:off x="2623484" y="4664513"/>
            <a:ext cx="3197784" cy="710552"/>
          </a:xfrm>
          <a:prstGeom prst="roundRect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lt1"/>
                </a:solidFill>
                <a:latin typeface="Twinkl" pitchFamily="2" charset="77"/>
                <a:sym typeface="Arial"/>
              </a:rPr>
              <a:t>Complex</a:t>
            </a:r>
            <a:endParaRPr dirty="0">
              <a:latin typeface="Twinkl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33C4E54-EA47-0585-A750-BC65B47359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7989" y="4175186"/>
            <a:ext cx="2872387" cy="2206515"/>
          </a:xfrm>
          <a:prstGeom prst="rect">
            <a:avLst/>
          </a:prstGeom>
        </p:spPr>
      </p:pic>
      <p:sp>
        <p:nvSpPr>
          <p:cNvPr id="7" name="Google Shape;137;p26">
            <a:extLst>
              <a:ext uri="{FF2B5EF4-FFF2-40B4-BE49-F238E27FC236}">
                <a16:creationId xmlns:a16="http://schemas.microsoft.com/office/drawing/2014/main" xmlns="" id="{A5A8257E-9F4F-6F16-7EE9-88312FD191F4}"/>
              </a:ext>
            </a:extLst>
          </p:cNvPr>
          <p:cNvSpPr txBox="1">
            <a:spLocks/>
          </p:cNvSpPr>
          <p:nvPr/>
        </p:nvSpPr>
        <p:spPr>
          <a:xfrm>
            <a:off x="755648" y="746299"/>
            <a:ext cx="7632699" cy="656925"/>
          </a:xfrm>
          <a:prstGeom prst="roundRect">
            <a:avLst>
              <a:gd name="adj" fmla="val 9641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</a:pPr>
            <a:r>
              <a:rPr lang="en-GB" dirty="0">
                <a:solidFill>
                  <a:schemeClr val="lt1"/>
                </a:solidFill>
                <a:latin typeface="Twinkl" pitchFamily="2" charset="77"/>
              </a:rPr>
              <a:t>Activity 9</a:t>
            </a:r>
            <a:endParaRPr lang="en-GB" dirty="0">
              <a:latin typeface="Twink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3910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18;p35">
            <a:extLst>
              <a:ext uri="{FF2B5EF4-FFF2-40B4-BE49-F238E27FC236}">
                <a16:creationId xmlns:a16="http://schemas.microsoft.com/office/drawing/2014/main" xmlns="" id="{69F22858-AD11-195D-85BF-45B03677DD49}"/>
              </a:ext>
            </a:extLst>
          </p:cNvPr>
          <p:cNvSpPr/>
          <p:nvPr/>
        </p:nvSpPr>
        <p:spPr>
          <a:xfrm>
            <a:off x="755649" y="1621121"/>
            <a:ext cx="7632700" cy="85424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Arial"/>
              <a:buChar char="•"/>
            </a:pPr>
            <a:r>
              <a:rPr lang="en-GB" sz="1800" dirty="0">
                <a:solidFill>
                  <a:schemeClr val="dk1"/>
                </a:solidFill>
                <a:latin typeface="Twinkl" pitchFamily="2" charset="77"/>
                <a:sym typeface="Arial"/>
              </a:rPr>
              <a:t>Read the sentence and decide if it is a simple, compound, or        complex sentence.</a:t>
            </a:r>
            <a:endParaRPr dirty="0">
              <a:latin typeface="Twinkl" pitchFamily="2" charset="77"/>
            </a:endParaRPr>
          </a:p>
        </p:txBody>
      </p:sp>
      <p:sp>
        <p:nvSpPr>
          <p:cNvPr id="4" name="Google Shape;219;p35">
            <a:extLst>
              <a:ext uri="{FF2B5EF4-FFF2-40B4-BE49-F238E27FC236}">
                <a16:creationId xmlns:a16="http://schemas.microsoft.com/office/drawing/2014/main" xmlns="" id="{6E0436B0-47FD-CA42-4455-37814C0FC033}"/>
              </a:ext>
            </a:extLst>
          </p:cNvPr>
          <p:cNvSpPr/>
          <p:nvPr/>
        </p:nvSpPr>
        <p:spPr>
          <a:xfrm>
            <a:off x="755649" y="2848209"/>
            <a:ext cx="6927104" cy="1262869"/>
          </a:xfrm>
          <a:prstGeom prst="roundRect">
            <a:avLst>
              <a:gd name="adj" fmla="val 16667"/>
            </a:avLst>
          </a:prstGeom>
          <a:solidFill>
            <a:srgbClr val="25B7BC"/>
          </a:solidFill>
          <a:ln w="38100" cap="flat" cmpd="sng">
            <a:solidFill>
              <a:srgbClr val="00938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440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1"/>
                </a:solidFill>
                <a:latin typeface="Twinkl" pitchFamily="2" charset="77"/>
                <a:sym typeface="Arial"/>
              </a:rPr>
              <a:t>The full moon that occurs closest to the autumn equinox is known as the                   Harvest Moon.</a:t>
            </a:r>
            <a:endParaRPr dirty="0">
              <a:latin typeface="Twinkl" pitchFamily="2" charset="77"/>
            </a:endParaRPr>
          </a:p>
        </p:txBody>
      </p:sp>
      <p:sp>
        <p:nvSpPr>
          <p:cNvPr id="5" name="Google Shape;220;p35">
            <a:extLst>
              <a:ext uri="{FF2B5EF4-FFF2-40B4-BE49-F238E27FC236}">
                <a16:creationId xmlns:a16="http://schemas.microsoft.com/office/drawing/2014/main" xmlns="" id="{4CB0E467-CF85-9D34-5A6E-37D368892DF6}"/>
              </a:ext>
            </a:extLst>
          </p:cNvPr>
          <p:cNvSpPr/>
          <p:nvPr/>
        </p:nvSpPr>
        <p:spPr>
          <a:xfrm>
            <a:off x="2623484" y="4664513"/>
            <a:ext cx="3197784" cy="710552"/>
          </a:xfrm>
          <a:prstGeom prst="roundRect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lt1"/>
                </a:solidFill>
                <a:latin typeface="Twinkl" pitchFamily="2" charset="77"/>
                <a:sym typeface="Arial"/>
              </a:rPr>
              <a:t>Simple</a:t>
            </a:r>
            <a:endParaRPr dirty="0">
              <a:latin typeface="Twinkl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8DC14CC-D41B-42EE-0391-2D2EF6E3D8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9285" y="2192369"/>
            <a:ext cx="2349062" cy="2349062"/>
          </a:xfrm>
          <a:prstGeom prst="rect">
            <a:avLst/>
          </a:prstGeom>
        </p:spPr>
      </p:pic>
      <p:sp>
        <p:nvSpPr>
          <p:cNvPr id="7" name="Google Shape;137;p26">
            <a:extLst>
              <a:ext uri="{FF2B5EF4-FFF2-40B4-BE49-F238E27FC236}">
                <a16:creationId xmlns:a16="http://schemas.microsoft.com/office/drawing/2014/main" xmlns="" id="{3761C73A-3A08-EEC6-22D5-27D8EDF28EFA}"/>
              </a:ext>
            </a:extLst>
          </p:cNvPr>
          <p:cNvSpPr txBox="1">
            <a:spLocks/>
          </p:cNvSpPr>
          <p:nvPr/>
        </p:nvSpPr>
        <p:spPr>
          <a:xfrm>
            <a:off x="755648" y="746299"/>
            <a:ext cx="7632699" cy="656925"/>
          </a:xfrm>
          <a:prstGeom prst="roundRect">
            <a:avLst>
              <a:gd name="adj" fmla="val 9641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</a:pPr>
            <a:r>
              <a:rPr lang="en-GB" dirty="0">
                <a:solidFill>
                  <a:schemeClr val="lt1"/>
                </a:solidFill>
                <a:latin typeface="Twinkl" pitchFamily="2" charset="77"/>
              </a:rPr>
              <a:t>Activity 10</a:t>
            </a:r>
            <a:endParaRPr lang="en-GB" dirty="0">
              <a:latin typeface="Twink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119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27;p36">
            <a:extLst>
              <a:ext uri="{FF2B5EF4-FFF2-40B4-BE49-F238E27FC236}">
                <a16:creationId xmlns:a16="http://schemas.microsoft.com/office/drawing/2014/main" xmlns="" id="{9A7D2F83-9069-55CB-730E-183A0E5D7A64}"/>
              </a:ext>
            </a:extLst>
          </p:cNvPr>
          <p:cNvSpPr/>
          <p:nvPr/>
        </p:nvSpPr>
        <p:spPr>
          <a:xfrm>
            <a:off x="755649" y="1649696"/>
            <a:ext cx="7632700" cy="85424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Arial"/>
              <a:buChar char="•"/>
            </a:pPr>
            <a:r>
              <a:rPr lang="en-GB" sz="1800" dirty="0">
                <a:solidFill>
                  <a:schemeClr val="dk1"/>
                </a:solidFill>
                <a:latin typeface="Twinkl" pitchFamily="2" charset="77"/>
                <a:sym typeface="Arial"/>
              </a:rPr>
              <a:t>Read the sentence and decide if it is a simple, compound, or        complex sentence.</a:t>
            </a:r>
            <a:endParaRPr dirty="0">
              <a:latin typeface="Twinkl" pitchFamily="2" charset="77"/>
            </a:endParaRPr>
          </a:p>
        </p:txBody>
      </p:sp>
      <p:sp>
        <p:nvSpPr>
          <p:cNvPr id="4" name="Google Shape;228;p36">
            <a:extLst>
              <a:ext uri="{FF2B5EF4-FFF2-40B4-BE49-F238E27FC236}">
                <a16:creationId xmlns:a16="http://schemas.microsoft.com/office/drawing/2014/main" xmlns="" id="{67F151F1-F7CA-14B4-8E84-BF1E60BE5157}"/>
              </a:ext>
            </a:extLst>
          </p:cNvPr>
          <p:cNvSpPr/>
          <p:nvPr/>
        </p:nvSpPr>
        <p:spPr>
          <a:xfrm>
            <a:off x="755649" y="2996400"/>
            <a:ext cx="6412406" cy="922350"/>
          </a:xfrm>
          <a:prstGeom prst="roundRect">
            <a:avLst>
              <a:gd name="adj" fmla="val 16667"/>
            </a:avLst>
          </a:prstGeom>
          <a:solidFill>
            <a:srgbClr val="25B7BC"/>
          </a:solidFill>
          <a:ln w="38100" cap="flat" cmpd="sng">
            <a:solidFill>
              <a:srgbClr val="00938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440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1"/>
                </a:solidFill>
                <a:latin typeface="Twinkl" pitchFamily="2" charset="77"/>
                <a:sym typeface="Arial"/>
              </a:rPr>
              <a:t>Once the rain had stopped, the bees began buzzing around the flowers again.</a:t>
            </a:r>
            <a:endParaRPr dirty="0">
              <a:latin typeface="Twinkl" pitchFamily="2" charset="77"/>
            </a:endParaRPr>
          </a:p>
        </p:txBody>
      </p:sp>
      <p:sp>
        <p:nvSpPr>
          <p:cNvPr id="5" name="Google Shape;229;p36">
            <a:extLst>
              <a:ext uri="{FF2B5EF4-FFF2-40B4-BE49-F238E27FC236}">
                <a16:creationId xmlns:a16="http://schemas.microsoft.com/office/drawing/2014/main" xmlns="" id="{6313B62D-242B-18C7-FDE8-FC98E1AEBD36}"/>
              </a:ext>
            </a:extLst>
          </p:cNvPr>
          <p:cNvSpPr/>
          <p:nvPr/>
        </p:nvSpPr>
        <p:spPr>
          <a:xfrm>
            <a:off x="2623484" y="4693088"/>
            <a:ext cx="3197784" cy="710552"/>
          </a:xfrm>
          <a:prstGeom prst="roundRect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lt1"/>
                </a:solidFill>
                <a:latin typeface="Twinkl" pitchFamily="2" charset="77"/>
                <a:sym typeface="Arial"/>
              </a:rPr>
              <a:t>Complex</a:t>
            </a:r>
            <a:endParaRPr dirty="0">
              <a:latin typeface="Twinkl" pitchFamily="2" charset="77"/>
            </a:endParaRPr>
          </a:p>
        </p:txBody>
      </p:sp>
      <p:pic>
        <p:nvPicPr>
          <p:cNvPr id="6" name="Picture 5" descr="A cartoon of a bee&#10;&#10;Description automatically generated">
            <a:extLst>
              <a:ext uri="{FF2B5EF4-FFF2-40B4-BE49-F238E27FC236}">
                <a16:creationId xmlns:a16="http://schemas.microsoft.com/office/drawing/2014/main" xmlns="" id="{49C9E302-BAD3-44FB-8989-AF6349EA3C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10782" y="1811525"/>
            <a:ext cx="2114545" cy="2935619"/>
          </a:xfrm>
          <a:prstGeom prst="rect">
            <a:avLst/>
          </a:prstGeom>
        </p:spPr>
      </p:pic>
      <p:sp>
        <p:nvSpPr>
          <p:cNvPr id="7" name="Google Shape;137;p26">
            <a:extLst>
              <a:ext uri="{FF2B5EF4-FFF2-40B4-BE49-F238E27FC236}">
                <a16:creationId xmlns:a16="http://schemas.microsoft.com/office/drawing/2014/main" xmlns="" id="{F878BCDF-FAA8-0A73-3C10-B255902264AD}"/>
              </a:ext>
            </a:extLst>
          </p:cNvPr>
          <p:cNvSpPr txBox="1">
            <a:spLocks/>
          </p:cNvSpPr>
          <p:nvPr/>
        </p:nvSpPr>
        <p:spPr>
          <a:xfrm>
            <a:off x="755648" y="746299"/>
            <a:ext cx="7632699" cy="656925"/>
          </a:xfrm>
          <a:prstGeom prst="roundRect">
            <a:avLst>
              <a:gd name="adj" fmla="val 9641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</a:pPr>
            <a:r>
              <a:rPr lang="en-GB" dirty="0">
                <a:solidFill>
                  <a:schemeClr val="lt1"/>
                </a:solidFill>
                <a:latin typeface="Twinkl" pitchFamily="2" charset="77"/>
              </a:rPr>
              <a:t>Activity 11</a:t>
            </a:r>
            <a:endParaRPr lang="en-GB" dirty="0">
              <a:latin typeface="Twink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1105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36;p37">
            <a:extLst>
              <a:ext uri="{FF2B5EF4-FFF2-40B4-BE49-F238E27FC236}">
                <a16:creationId xmlns:a16="http://schemas.microsoft.com/office/drawing/2014/main" xmlns="" id="{2ED3418E-D749-5D05-C871-A908F041EB2F}"/>
              </a:ext>
            </a:extLst>
          </p:cNvPr>
          <p:cNvSpPr/>
          <p:nvPr/>
        </p:nvSpPr>
        <p:spPr>
          <a:xfrm>
            <a:off x="755649" y="1621121"/>
            <a:ext cx="7632700" cy="85424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Arial"/>
              <a:buChar char="•"/>
            </a:pPr>
            <a:r>
              <a:rPr lang="en-GB" sz="1800" dirty="0">
                <a:solidFill>
                  <a:schemeClr val="dk1"/>
                </a:solidFill>
                <a:latin typeface="Twinkl" pitchFamily="2" charset="77"/>
                <a:sym typeface="Arial"/>
              </a:rPr>
              <a:t>Read the sentence and decide if it is a simple, compound, or        complex sentence.</a:t>
            </a:r>
            <a:endParaRPr dirty="0">
              <a:latin typeface="Twinkl" pitchFamily="2" charset="77"/>
            </a:endParaRPr>
          </a:p>
        </p:txBody>
      </p:sp>
      <p:sp>
        <p:nvSpPr>
          <p:cNvPr id="4" name="Google Shape;237;p37">
            <a:extLst>
              <a:ext uri="{FF2B5EF4-FFF2-40B4-BE49-F238E27FC236}">
                <a16:creationId xmlns:a16="http://schemas.microsoft.com/office/drawing/2014/main" xmlns="" id="{3FA3D2EB-72B8-352B-DB2C-97A6295AA506}"/>
              </a:ext>
            </a:extLst>
          </p:cNvPr>
          <p:cNvSpPr/>
          <p:nvPr/>
        </p:nvSpPr>
        <p:spPr>
          <a:xfrm>
            <a:off x="755649" y="2735466"/>
            <a:ext cx="6927104" cy="1262869"/>
          </a:xfrm>
          <a:prstGeom prst="roundRect">
            <a:avLst>
              <a:gd name="adj" fmla="val 16667"/>
            </a:avLst>
          </a:prstGeom>
          <a:solidFill>
            <a:srgbClr val="23B8BC"/>
          </a:solidFill>
          <a:ln w="38100" cap="flat" cmpd="sng">
            <a:solidFill>
              <a:srgbClr val="07938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440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1"/>
                </a:solidFill>
                <a:latin typeface="Twinkl" pitchFamily="2" charset="77"/>
                <a:sym typeface="Arial"/>
              </a:rPr>
              <a:t>Snowdrops are one of the first flowers that appear each year, even blooming in frost        or snow. </a:t>
            </a:r>
            <a:endParaRPr dirty="0">
              <a:latin typeface="Twinkl" pitchFamily="2" charset="77"/>
            </a:endParaRPr>
          </a:p>
        </p:txBody>
      </p:sp>
      <p:sp>
        <p:nvSpPr>
          <p:cNvPr id="5" name="Google Shape;238;p37">
            <a:extLst>
              <a:ext uri="{FF2B5EF4-FFF2-40B4-BE49-F238E27FC236}">
                <a16:creationId xmlns:a16="http://schemas.microsoft.com/office/drawing/2014/main" xmlns="" id="{E7864626-C1D8-037B-B133-D4540B48C56A}"/>
              </a:ext>
            </a:extLst>
          </p:cNvPr>
          <p:cNvSpPr/>
          <p:nvPr/>
        </p:nvSpPr>
        <p:spPr>
          <a:xfrm>
            <a:off x="2623484" y="4664513"/>
            <a:ext cx="3197784" cy="710552"/>
          </a:xfrm>
          <a:prstGeom prst="roundRect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lt1"/>
                </a:solidFill>
                <a:latin typeface="Twinkl" pitchFamily="2" charset="77"/>
              </a:rPr>
              <a:t>Simple</a:t>
            </a:r>
            <a:endParaRPr dirty="0">
              <a:latin typeface="Twinkl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E54867D-29ED-593A-22CA-B419C7272F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1268" y="2424153"/>
            <a:ext cx="2914060" cy="2411484"/>
          </a:xfrm>
          <a:prstGeom prst="rect">
            <a:avLst/>
          </a:prstGeom>
        </p:spPr>
      </p:pic>
      <p:sp>
        <p:nvSpPr>
          <p:cNvPr id="7" name="Google Shape;137;p26">
            <a:extLst>
              <a:ext uri="{FF2B5EF4-FFF2-40B4-BE49-F238E27FC236}">
                <a16:creationId xmlns:a16="http://schemas.microsoft.com/office/drawing/2014/main" xmlns="" id="{C7F8C55A-2ECD-BEB7-D4A7-E70EA2EAE377}"/>
              </a:ext>
            </a:extLst>
          </p:cNvPr>
          <p:cNvSpPr txBox="1">
            <a:spLocks/>
          </p:cNvSpPr>
          <p:nvPr/>
        </p:nvSpPr>
        <p:spPr>
          <a:xfrm>
            <a:off x="755648" y="746299"/>
            <a:ext cx="7632699" cy="656925"/>
          </a:xfrm>
          <a:prstGeom prst="roundRect">
            <a:avLst>
              <a:gd name="adj" fmla="val 9641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</a:pPr>
            <a:r>
              <a:rPr lang="en-GB" dirty="0">
                <a:solidFill>
                  <a:schemeClr val="lt1"/>
                </a:solidFill>
                <a:latin typeface="Twinkl" pitchFamily="2" charset="77"/>
              </a:rPr>
              <a:t>Activity 12</a:t>
            </a:r>
            <a:endParaRPr lang="en-GB" dirty="0">
              <a:latin typeface="Twink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6875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3;p21">
            <a:extLst>
              <a:ext uri="{FF2B5EF4-FFF2-40B4-BE49-F238E27FC236}">
                <a16:creationId xmlns:a16="http://schemas.microsoft.com/office/drawing/2014/main" xmlns="" id="{5CAE1B2C-4797-8A94-E35B-B884FFBAE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49" y="707571"/>
            <a:ext cx="7632699" cy="695654"/>
          </a:xfrm>
          <a:prstGeom prst="roundRect">
            <a:avLst>
              <a:gd name="adj" fmla="val 9641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GB" dirty="0">
                <a:solidFill>
                  <a:schemeClr val="lt1"/>
                </a:solidFill>
                <a:latin typeface="Twinkl" pitchFamily="2" charset="77"/>
              </a:rPr>
              <a:t>Independent </a:t>
            </a:r>
            <a:r>
              <a:rPr lang="en-GB" dirty="0">
                <a:solidFill>
                  <a:schemeClr val="lt1"/>
                </a:solidFill>
                <a:latin typeface="Twinkl" pitchFamily="2" charset="77"/>
                <a:sym typeface="Arial"/>
              </a:rPr>
              <a:t>Clause</a:t>
            </a:r>
            <a:endParaRPr dirty="0">
              <a:latin typeface="Twinkl" pitchFamily="2" charset="77"/>
            </a:endParaRPr>
          </a:p>
        </p:txBody>
      </p:sp>
      <p:sp>
        <p:nvSpPr>
          <p:cNvPr id="3" name="Google Shape;94;p21">
            <a:extLst>
              <a:ext uri="{FF2B5EF4-FFF2-40B4-BE49-F238E27FC236}">
                <a16:creationId xmlns:a16="http://schemas.microsoft.com/office/drawing/2014/main" xmlns="" id="{B3DB3405-825F-85E3-D8BC-1BB7AD7AB11A}"/>
              </a:ext>
            </a:extLst>
          </p:cNvPr>
          <p:cNvSpPr/>
          <p:nvPr/>
        </p:nvSpPr>
        <p:spPr>
          <a:xfrm>
            <a:off x="755649" y="1505507"/>
            <a:ext cx="7632700" cy="1160713"/>
          </a:xfrm>
          <a:prstGeom prst="roundRect">
            <a:avLst>
              <a:gd name="adj" fmla="val 16667"/>
            </a:avLst>
          </a:prstGeom>
          <a:solidFill>
            <a:srgbClr val="BDE1DB"/>
          </a:solidFill>
          <a:ln>
            <a:noFill/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Arial"/>
              <a:buChar char="•"/>
            </a:pPr>
            <a:r>
              <a:rPr lang="en-GB" sz="1800" b="1" i="0" u="none" strike="noStrike" cap="none" dirty="0">
                <a:solidFill>
                  <a:schemeClr val="dk1"/>
                </a:solidFill>
                <a:latin typeface="Twinkl" pitchFamily="2" charset="77"/>
                <a:sym typeface="Arial"/>
              </a:rPr>
              <a:t>A</a:t>
            </a:r>
            <a:r>
              <a:rPr lang="en-GB" sz="1800" b="1" dirty="0">
                <a:solidFill>
                  <a:schemeClr val="dk1"/>
                </a:solidFill>
                <a:latin typeface="Twinkl" pitchFamily="2" charset="77"/>
              </a:rPr>
              <a:t>n independent 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Twinkl" pitchFamily="2" charset="77"/>
                <a:sym typeface="Arial"/>
              </a:rPr>
              <a:t>clause is the key part of a sentence. 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Twinkl" pitchFamily="2" charset="77"/>
                <a:sym typeface="Arial"/>
              </a:rPr>
              <a:t>Every sentence has a main independent clause. A main clause can form a complete sentence; it makes sense on its own.</a:t>
            </a:r>
            <a:endParaRPr dirty="0">
              <a:latin typeface="Twinkl" pitchFamily="2" charset="77"/>
            </a:endParaRPr>
          </a:p>
        </p:txBody>
      </p:sp>
      <p:pic>
        <p:nvPicPr>
          <p:cNvPr id="5" name="Picture 4" descr="A wooden sign with a black background&#10;&#10;Description automatically generated">
            <a:extLst>
              <a:ext uri="{FF2B5EF4-FFF2-40B4-BE49-F238E27FC236}">
                <a16:creationId xmlns:a16="http://schemas.microsoft.com/office/drawing/2014/main" xmlns="" id="{C8AF0D6E-B4AD-E2D6-DC9D-F796A392F4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6692" y="2944342"/>
            <a:ext cx="3596828" cy="39136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701C68F-59AC-D4AA-2D33-BE43A3918BC6}"/>
              </a:ext>
            </a:extLst>
          </p:cNvPr>
          <p:cNvSpPr txBox="1"/>
          <p:nvPr/>
        </p:nvSpPr>
        <p:spPr>
          <a:xfrm>
            <a:off x="3243235" y="3617258"/>
            <a:ext cx="2861731" cy="1237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dk1"/>
                </a:solidFill>
                <a:latin typeface="Twinkl" pitchFamily="2" charset="77"/>
              </a:rPr>
              <a:t>Independent</a:t>
            </a:r>
          </a:p>
          <a:p>
            <a:pPr algn="ctr"/>
            <a:r>
              <a:rPr lang="en-GB" sz="3600" b="1" i="0" u="none" strike="noStrike" cap="none" dirty="0">
                <a:solidFill>
                  <a:schemeClr val="dk1"/>
                </a:solidFill>
                <a:latin typeface="Twinkl" pitchFamily="2" charset="77"/>
                <a:sym typeface="Arial"/>
              </a:rPr>
              <a:t>clause</a:t>
            </a:r>
            <a:endParaRPr lang="x-none" sz="3600" dirty="0"/>
          </a:p>
        </p:txBody>
      </p:sp>
    </p:spTree>
    <p:extLst>
      <p:ext uri="{BB962C8B-B14F-4D97-AF65-F5344CB8AC3E}">
        <p14:creationId xmlns:p14="http://schemas.microsoft.com/office/powerpoint/2010/main" val="170722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00;p22">
            <a:extLst>
              <a:ext uri="{FF2B5EF4-FFF2-40B4-BE49-F238E27FC236}">
                <a16:creationId xmlns:a16="http://schemas.microsoft.com/office/drawing/2014/main" xmlns="" id="{FBCEFF55-70E6-48E9-6818-366D19094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49" y="699901"/>
            <a:ext cx="7632699" cy="703324"/>
          </a:xfrm>
          <a:prstGeom prst="roundRect">
            <a:avLst>
              <a:gd name="adj" fmla="val 9641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GB" dirty="0">
                <a:solidFill>
                  <a:schemeClr val="lt1"/>
                </a:solidFill>
                <a:latin typeface="Twinkl" pitchFamily="2" charset="77"/>
              </a:rPr>
              <a:t>Dependent </a:t>
            </a:r>
            <a:r>
              <a:rPr lang="en-GB" dirty="0">
                <a:solidFill>
                  <a:schemeClr val="lt1"/>
                </a:solidFill>
                <a:latin typeface="Twinkl" pitchFamily="2" charset="77"/>
                <a:sym typeface="Arial"/>
              </a:rPr>
              <a:t>Clause</a:t>
            </a:r>
            <a:endParaRPr dirty="0">
              <a:latin typeface="Twinkl" pitchFamily="2" charset="77"/>
            </a:endParaRPr>
          </a:p>
        </p:txBody>
      </p:sp>
      <p:sp>
        <p:nvSpPr>
          <p:cNvPr id="10" name="Google Shape;101;p22">
            <a:extLst>
              <a:ext uri="{FF2B5EF4-FFF2-40B4-BE49-F238E27FC236}">
                <a16:creationId xmlns:a16="http://schemas.microsoft.com/office/drawing/2014/main" xmlns="" id="{516C0B82-222E-6FAA-717C-A9138F2AB301}"/>
              </a:ext>
            </a:extLst>
          </p:cNvPr>
          <p:cNvSpPr/>
          <p:nvPr/>
        </p:nvSpPr>
        <p:spPr>
          <a:xfrm>
            <a:off x="755649" y="1621121"/>
            <a:ext cx="7632700" cy="1160713"/>
          </a:xfrm>
          <a:prstGeom prst="roundRect">
            <a:avLst>
              <a:gd name="adj" fmla="val 16667"/>
            </a:avLst>
          </a:prstGeom>
          <a:solidFill>
            <a:srgbClr val="BDE1DB"/>
          </a:solidFill>
          <a:ln>
            <a:noFill/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Arial"/>
              <a:buChar char="•"/>
            </a:pPr>
            <a:r>
              <a:rPr lang="en-GB" sz="1800" b="1" i="0" u="none" strike="noStrike" cap="none" dirty="0">
                <a:solidFill>
                  <a:schemeClr val="dk1"/>
                </a:solidFill>
                <a:latin typeface="Twinkl" pitchFamily="2" charset="77"/>
                <a:sym typeface="Arial"/>
              </a:rPr>
              <a:t>A </a:t>
            </a:r>
            <a:r>
              <a:rPr lang="en-GB" sz="1800" b="1" dirty="0">
                <a:solidFill>
                  <a:schemeClr val="dk1"/>
                </a:solidFill>
                <a:latin typeface="Twinkl" pitchFamily="2" charset="77"/>
              </a:rPr>
              <a:t>dependent 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Twinkl" pitchFamily="2" charset="77"/>
                <a:sym typeface="Arial"/>
              </a:rPr>
              <a:t>clause gives us more information 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Twinkl" pitchFamily="2" charset="77"/>
                <a:sym typeface="Arial"/>
              </a:rPr>
              <a:t>about the main clause. If we removed the main clause, a </a:t>
            </a:r>
            <a:r>
              <a:rPr lang="en-GB" sz="1800" dirty="0">
                <a:solidFill>
                  <a:schemeClr val="dk1"/>
                </a:solidFill>
                <a:latin typeface="Twinkl" pitchFamily="2" charset="77"/>
              </a:rPr>
              <a:t>dependent 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Twinkl" pitchFamily="2" charset="77"/>
                <a:sym typeface="Arial"/>
              </a:rPr>
              <a:t>clause would not make sense on its own, it is not a ‘full’ sentence.</a:t>
            </a:r>
            <a:endParaRPr dirty="0">
              <a:latin typeface="Twinkl" pitchFamily="2" charset="77"/>
            </a:endParaRPr>
          </a:p>
        </p:txBody>
      </p:sp>
      <p:pic>
        <p:nvPicPr>
          <p:cNvPr id="3" name="Picture 2" descr="A cartoon of a person lying on grass reading a book&#10;&#10;Description automatically generated">
            <a:extLst>
              <a:ext uri="{FF2B5EF4-FFF2-40B4-BE49-F238E27FC236}">
                <a16:creationId xmlns:a16="http://schemas.microsoft.com/office/drawing/2014/main" xmlns="" id="{BF6C1E9F-543F-963B-2296-6B23F1EC78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89" y="4010894"/>
            <a:ext cx="8243863" cy="240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9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7;p23">
            <a:extLst>
              <a:ext uri="{FF2B5EF4-FFF2-40B4-BE49-F238E27FC236}">
                <a16:creationId xmlns:a16="http://schemas.microsoft.com/office/drawing/2014/main" xmlns="" id="{2FB2FF24-FA2B-E3F8-1F60-FCE215050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699901"/>
            <a:ext cx="7632699" cy="703324"/>
          </a:xfrm>
          <a:prstGeom prst="roundRect">
            <a:avLst>
              <a:gd name="adj" fmla="val 9641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GB" dirty="0">
                <a:solidFill>
                  <a:schemeClr val="lt1"/>
                </a:solidFill>
                <a:latin typeface="Twinkl" pitchFamily="2" charset="77"/>
                <a:sym typeface="Arial"/>
              </a:rPr>
              <a:t>Simple Sentences</a:t>
            </a:r>
            <a:endParaRPr dirty="0">
              <a:latin typeface="Twinkl" pitchFamily="2" charset="77"/>
            </a:endParaRPr>
          </a:p>
        </p:txBody>
      </p:sp>
      <p:sp>
        <p:nvSpPr>
          <p:cNvPr id="7" name="Google Shape;108;p23">
            <a:extLst>
              <a:ext uri="{FF2B5EF4-FFF2-40B4-BE49-F238E27FC236}">
                <a16:creationId xmlns:a16="http://schemas.microsoft.com/office/drawing/2014/main" xmlns="" id="{94288A30-D0FD-2445-5A93-C6BA5835DEB0}"/>
              </a:ext>
            </a:extLst>
          </p:cNvPr>
          <p:cNvSpPr/>
          <p:nvPr/>
        </p:nvSpPr>
        <p:spPr>
          <a:xfrm>
            <a:off x="755649" y="1501480"/>
            <a:ext cx="7632700" cy="112134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dk1"/>
                </a:solidFill>
                <a:latin typeface="Twinkl" pitchFamily="2" charset="77"/>
                <a:sym typeface="Arial"/>
              </a:rPr>
              <a:t>A simple sentence has just one main clause. </a:t>
            </a:r>
            <a:endParaRPr b="1" dirty="0">
              <a:latin typeface="Twinkl" pitchFamily="2" charset="77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Twinkl" pitchFamily="2" charset="77"/>
                <a:sym typeface="Arial"/>
              </a:rPr>
              <a:t>For example:</a:t>
            </a:r>
            <a:endParaRPr dirty="0">
              <a:latin typeface="Twinkl" pitchFamily="2" charset="77"/>
            </a:endParaRPr>
          </a:p>
        </p:txBody>
      </p:sp>
      <p:sp>
        <p:nvSpPr>
          <p:cNvPr id="8" name="Google Shape;109;p23">
            <a:extLst>
              <a:ext uri="{FF2B5EF4-FFF2-40B4-BE49-F238E27FC236}">
                <a16:creationId xmlns:a16="http://schemas.microsoft.com/office/drawing/2014/main" xmlns="" id="{59F21481-C4FB-1BA7-545D-66F84A1C822F}"/>
              </a:ext>
            </a:extLst>
          </p:cNvPr>
          <p:cNvSpPr/>
          <p:nvPr/>
        </p:nvSpPr>
        <p:spPr>
          <a:xfrm>
            <a:off x="867408" y="3709294"/>
            <a:ext cx="4605361" cy="525886"/>
          </a:xfrm>
          <a:prstGeom prst="rect">
            <a:avLst/>
          </a:prstGeom>
          <a:solidFill>
            <a:srgbClr val="25B7BC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>
                <a:solidFill>
                  <a:schemeClr val="lt1"/>
                </a:solidFill>
                <a:latin typeface="Twinkl" pitchFamily="2" charset="77"/>
                <a:sym typeface="Arial"/>
              </a:rPr>
              <a:t>Bluebells are protected flowers.</a:t>
            </a:r>
            <a:endParaRPr dirty="0">
              <a:latin typeface="Twinkl" pitchFamily="2" charset="77"/>
            </a:endParaRPr>
          </a:p>
        </p:txBody>
      </p:sp>
      <p:pic>
        <p:nvPicPr>
          <p:cNvPr id="9" name="Google Shape;110;p23">
            <a:extLst>
              <a:ext uri="{FF2B5EF4-FFF2-40B4-BE49-F238E27FC236}">
                <a16:creationId xmlns:a16="http://schemas.microsoft.com/office/drawing/2014/main" xmlns="" id="{9982946F-D754-51A2-0C22-A432B2647084}"/>
              </a:ext>
            </a:extLst>
          </p:cNvPr>
          <p:cNvPicPr preferRelativeResize="0"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309"/>
          <a:stretch/>
        </p:blipFill>
        <p:spPr>
          <a:xfrm>
            <a:off x="4862557" y="2183303"/>
            <a:ext cx="3414035" cy="3290132"/>
          </a:xfrm>
          <a:prstGeom prst="ellipse">
            <a:avLst/>
          </a:prstGeom>
          <a:solidFill>
            <a:srgbClr val="8ACBC0"/>
          </a:solidFill>
          <a:ln w="57150" cap="flat" cmpd="sng">
            <a:solidFill>
              <a:srgbClr val="25B7BC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33591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5;p24">
            <a:extLst>
              <a:ext uri="{FF2B5EF4-FFF2-40B4-BE49-F238E27FC236}">
                <a16:creationId xmlns:a16="http://schemas.microsoft.com/office/drawing/2014/main" xmlns="" id="{1CE456C6-543B-813D-00E7-BDFB67972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49" y="710509"/>
            <a:ext cx="7632699" cy="692716"/>
          </a:xfrm>
          <a:prstGeom prst="roundRect">
            <a:avLst>
              <a:gd name="adj" fmla="val 9641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GB" dirty="0">
                <a:solidFill>
                  <a:schemeClr val="lt1"/>
                </a:solidFill>
                <a:latin typeface="Twinkl" pitchFamily="2" charset="77"/>
                <a:sym typeface="Arial"/>
              </a:rPr>
              <a:t>Compound Sentences</a:t>
            </a:r>
            <a:endParaRPr dirty="0">
              <a:latin typeface="Twinkl" pitchFamily="2" charset="77"/>
            </a:endParaRPr>
          </a:p>
        </p:txBody>
      </p:sp>
      <p:sp>
        <p:nvSpPr>
          <p:cNvPr id="7" name="Google Shape;116;p24">
            <a:extLst>
              <a:ext uri="{FF2B5EF4-FFF2-40B4-BE49-F238E27FC236}">
                <a16:creationId xmlns:a16="http://schemas.microsoft.com/office/drawing/2014/main" xmlns="" id="{0766AC36-AFF2-A7E3-BFB4-75F6F09B5EEB}"/>
              </a:ext>
            </a:extLst>
          </p:cNvPr>
          <p:cNvSpPr/>
          <p:nvPr/>
        </p:nvSpPr>
        <p:spPr>
          <a:xfrm>
            <a:off x="755649" y="1536192"/>
            <a:ext cx="7632700" cy="4706678"/>
          </a:xfrm>
          <a:prstGeom prst="roundRect">
            <a:avLst>
              <a:gd name="adj" fmla="val 8284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Arial"/>
              <a:buChar char="•"/>
            </a:pPr>
            <a:r>
              <a:rPr lang="en-GB" sz="1800" b="1" dirty="0">
                <a:solidFill>
                  <a:schemeClr val="dk1"/>
                </a:solidFill>
                <a:latin typeface="Twinkl" pitchFamily="2" charset="77"/>
                <a:sym typeface="Arial"/>
              </a:rPr>
              <a:t>A compound sentence will include two </a:t>
            </a:r>
            <a:r>
              <a:rPr lang="en-GB" sz="1800" b="1" dirty="0">
                <a:solidFill>
                  <a:schemeClr val="dk1"/>
                </a:solidFill>
                <a:latin typeface="Twinkl" pitchFamily="2" charset="77"/>
              </a:rPr>
              <a:t>independent </a:t>
            </a:r>
            <a:r>
              <a:rPr lang="en-GB" sz="1800" b="1" dirty="0">
                <a:solidFill>
                  <a:schemeClr val="dk1"/>
                </a:solidFill>
                <a:latin typeface="Twinkl" pitchFamily="2" charset="77"/>
                <a:sym typeface="Arial"/>
              </a:rPr>
              <a:t>clauses </a:t>
            </a:r>
            <a:br>
              <a:rPr lang="en-GB" sz="1800" b="1" dirty="0">
                <a:solidFill>
                  <a:schemeClr val="dk1"/>
                </a:solidFill>
                <a:latin typeface="Twinkl" pitchFamily="2" charset="77"/>
                <a:sym typeface="Arial"/>
              </a:rPr>
            </a:br>
            <a:r>
              <a:rPr lang="en-GB" sz="1800" dirty="0">
                <a:solidFill>
                  <a:schemeClr val="dk1"/>
                </a:solidFill>
                <a:latin typeface="Twinkl" pitchFamily="2" charset="77"/>
                <a:sym typeface="Arial"/>
              </a:rPr>
              <a:t>(they will both make sense on their own and have equal </a:t>
            </a:r>
            <a:br>
              <a:rPr lang="en-GB" sz="1800" dirty="0">
                <a:solidFill>
                  <a:schemeClr val="dk1"/>
                </a:solidFill>
                <a:latin typeface="Twinkl" pitchFamily="2" charset="77"/>
                <a:sym typeface="Arial"/>
              </a:rPr>
            </a:br>
            <a:r>
              <a:rPr lang="en-GB" sz="1800" dirty="0">
                <a:solidFill>
                  <a:schemeClr val="dk1"/>
                </a:solidFill>
                <a:latin typeface="Twinkl" pitchFamily="2" charset="77"/>
                <a:sym typeface="Arial"/>
              </a:rPr>
              <a:t>importance in the sentence). </a:t>
            </a:r>
            <a:endParaRPr dirty="0">
              <a:latin typeface="Twinkl" pitchFamily="2" charset="77"/>
            </a:endParaRPr>
          </a:p>
          <a:p>
            <a:pPr marL="28575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Arial"/>
              <a:buNone/>
            </a:pPr>
            <a:endParaRPr sz="1100" dirty="0">
              <a:solidFill>
                <a:schemeClr val="dk1"/>
              </a:solidFill>
              <a:latin typeface="Twinkl" pitchFamily="2" charset="77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Arial"/>
              <a:buChar char="•"/>
            </a:pPr>
            <a:r>
              <a:rPr lang="en-GB" sz="1800" dirty="0">
                <a:solidFill>
                  <a:schemeClr val="dk1"/>
                </a:solidFill>
                <a:latin typeface="Twinkl" pitchFamily="2" charset="77"/>
                <a:sym typeface="Arial"/>
              </a:rPr>
              <a:t>The main clauses will be linked together by a type of word called a </a:t>
            </a:r>
            <a:r>
              <a:rPr lang="en-GB" sz="1800" b="1" dirty="0">
                <a:solidFill>
                  <a:schemeClr val="dk1"/>
                </a:solidFill>
                <a:latin typeface="Twinkl" pitchFamily="2" charset="77"/>
                <a:sym typeface="Arial"/>
              </a:rPr>
              <a:t>‘coordinating conjunction’: </a:t>
            </a:r>
            <a:r>
              <a:rPr lang="en-GB" sz="1800" dirty="0">
                <a:solidFill>
                  <a:schemeClr val="dk1"/>
                </a:solidFill>
                <a:latin typeface="Twinkl" pitchFamily="2" charset="77"/>
                <a:sym typeface="Arial"/>
              </a:rPr>
              <a:t>and; so; but; or; for; yet; nor. </a:t>
            </a:r>
            <a:endParaRPr dirty="0">
              <a:latin typeface="Twinkl" pitchFamily="2" charset="77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Arial"/>
              <a:buChar char="•"/>
            </a:pPr>
            <a:r>
              <a:rPr lang="en-GB" sz="1800" dirty="0">
                <a:solidFill>
                  <a:schemeClr val="dk1"/>
                </a:solidFill>
                <a:latin typeface="Twinkl" pitchFamily="2" charset="77"/>
                <a:sym typeface="Arial"/>
              </a:rPr>
              <a:t>For example:</a:t>
            </a:r>
            <a:endParaRPr dirty="0">
              <a:latin typeface="Twinkl" pitchFamily="2" charset="77"/>
            </a:endParaRPr>
          </a:p>
          <a:p>
            <a:pPr marL="457200"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</a:pPr>
            <a:r>
              <a:rPr lang="en-GB" sz="1600" b="1" i="0" u="none" strike="noStrike" cap="none" dirty="0">
                <a:solidFill>
                  <a:schemeClr val="accent4">
                    <a:lumMod val="50000"/>
                  </a:schemeClr>
                </a:solidFill>
                <a:latin typeface="Twinkl" pitchFamily="2" charset="77"/>
                <a:sym typeface="Arial"/>
              </a:rPr>
              <a:t>Bluebells are protected flowers, and uprooting wildflowers without permission is not allowed in Northern Ireland.</a:t>
            </a:r>
            <a:endParaRPr b="1" dirty="0">
              <a:solidFill>
                <a:schemeClr val="accent4">
                  <a:lumMod val="50000"/>
                </a:schemeClr>
              </a:solidFill>
              <a:latin typeface="Twinkl" pitchFamily="2" charset="77"/>
            </a:endParaRPr>
          </a:p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Arial"/>
              <a:buChar char="•"/>
            </a:pPr>
            <a:r>
              <a:rPr lang="en-GB" sz="1600" b="1" i="0" u="none" strike="noStrike" cap="none" dirty="0">
                <a:solidFill>
                  <a:schemeClr val="dk1"/>
                </a:solidFill>
                <a:latin typeface="Twinkl" pitchFamily="2" charset="77"/>
                <a:sym typeface="Arial"/>
              </a:rPr>
              <a:t>Main clause: 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Twinkl" pitchFamily="2" charset="77"/>
                <a:sym typeface="Arial"/>
              </a:rPr>
              <a:t>Bluebells are protected flowers.</a:t>
            </a:r>
            <a:endParaRPr dirty="0">
              <a:latin typeface="Twinkl" pitchFamily="2" charset="77"/>
            </a:endParaRPr>
          </a:p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Arial"/>
              <a:buChar char="•"/>
            </a:pPr>
            <a:r>
              <a:rPr lang="en-GB" sz="1600" b="1" i="0" u="none" strike="noStrike" cap="none" dirty="0">
                <a:solidFill>
                  <a:schemeClr val="dk1"/>
                </a:solidFill>
                <a:latin typeface="Twinkl" pitchFamily="2" charset="77"/>
                <a:sym typeface="Arial"/>
              </a:rPr>
              <a:t>Main clause: 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Twinkl" pitchFamily="2" charset="77"/>
                <a:sym typeface="Arial"/>
              </a:rPr>
              <a:t>Uprooting wildflowers without permission is </a:t>
            </a:r>
            <a:br>
              <a:rPr lang="en-GB" sz="1600" b="0" i="0" u="none" strike="noStrike" cap="none" dirty="0">
                <a:solidFill>
                  <a:schemeClr val="dk1"/>
                </a:solidFill>
                <a:latin typeface="Twinkl" pitchFamily="2" charset="77"/>
                <a:sym typeface="Arial"/>
              </a:rPr>
            </a:br>
            <a:r>
              <a:rPr lang="en-GB" sz="1600" b="0" i="0" u="none" strike="noStrike" cap="none" dirty="0">
                <a:solidFill>
                  <a:schemeClr val="dk1"/>
                </a:solidFill>
                <a:latin typeface="Twinkl" pitchFamily="2" charset="77"/>
                <a:sym typeface="Arial"/>
              </a:rPr>
              <a:t>not allowed in Northern Ireland.</a:t>
            </a:r>
            <a:endParaRPr dirty="0">
              <a:latin typeface="Twinkl" pitchFamily="2" charset="77"/>
            </a:endParaRPr>
          </a:p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Arial"/>
              <a:buChar char="•"/>
            </a:pPr>
            <a:r>
              <a:rPr lang="en-GB" sz="1600" b="1" i="0" u="none" strike="noStrike" cap="none" dirty="0">
                <a:solidFill>
                  <a:schemeClr val="dk1"/>
                </a:solidFill>
                <a:latin typeface="Twinkl" pitchFamily="2" charset="77"/>
                <a:sym typeface="Arial"/>
              </a:rPr>
              <a:t>C</a:t>
            </a:r>
            <a:r>
              <a:rPr lang="en-GB" sz="1600" b="1" dirty="0">
                <a:solidFill>
                  <a:schemeClr val="dk1"/>
                </a:solidFill>
                <a:latin typeface="Twinkl" pitchFamily="2" charset="77"/>
              </a:rPr>
              <a:t>o</a:t>
            </a:r>
            <a:r>
              <a:rPr lang="en-GB" sz="1600" b="1" i="0" u="none" strike="noStrike" cap="none" dirty="0">
                <a:solidFill>
                  <a:schemeClr val="dk1"/>
                </a:solidFill>
                <a:latin typeface="Twinkl" pitchFamily="2" charset="77"/>
                <a:sym typeface="Arial"/>
              </a:rPr>
              <a:t>ordinating conjunction: 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Twinkl" pitchFamily="2" charset="77"/>
                <a:sym typeface="Arial"/>
              </a:rPr>
              <a:t>and</a:t>
            </a:r>
            <a:endParaRPr dirty="0">
              <a:latin typeface="Twinkl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42E1F0A-0C43-DB16-5F7A-7EA7F6F6F0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2806" y="4000078"/>
            <a:ext cx="1505542" cy="224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8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5;p25">
            <a:extLst>
              <a:ext uri="{FF2B5EF4-FFF2-40B4-BE49-F238E27FC236}">
                <a16:creationId xmlns:a16="http://schemas.microsoft.com/office/drawing/2014/main" xmlns="" id="{6BEFC4C1-5874-0505-3B1A-75160361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49" y="727380"/>
            <a:ext cx="7632700" cy="675845"/>
          </a:xfrm>
          <a:prstGeom prst="roundRect">
            <a:avLst>
              <a:gd name="adj" fmla="val 9641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GB" dirty="0">
                <a:solidFill>
                  <a:schemeClr val="lt1"/>
                </a:solidFill>
                <a:latin typeface="Twinkl" pitchFamily="2" charset="77"/>
                <a:sym typeface="Arial"/>
              </a:rPr>
              <a:t>Complex Sentences</a:t>
            </a:r>
            <a:endParaRPr dirty="0">
              <a:latin typeface="Twinkl" pitchFamily="2" charset="77"/>
            </a:endParaRPr>
          </a:p>
        </p:txBody>
      </p:sp>
      <p:sp>
        <p:nvSpPr>
          <p:cNvPr id="6" name="Google Shape;126;p25">
            <a:extLst>
              <a:ext uri="{FF2B5EF4-FFF2-40B4-BE49-F238E27FC236}">
                <a16:creationId xmlns:a16="http://schemas.microsoft.com/office/drawing/2014/main" xmlns="" id="{ED550469-0AEE-B61E-30E1-BFE09436F46D}"/>
              </a:ext>
            </a:extLst>
          </p:cNvPr>
          <p:cNvSpPr/>
          <p:nvPr/>
        </p:nvSpPr>
        <p:spPr>
          <a:xfrm>
            <a:off x="755649" y="1524872"/>
            <a:ext cx="7632700" cy="4551419"/>
          </a:xfrm>
          <a:prstGeom prst="roundRect">
            <a:avLst>
              <a:gd name="adj" fmla="val 8284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Arial"/>
              <a:buChar char="•"/>
            </a:pPr>
            <a:r>
              <a:rPr lang="en-GB" sz="1600" dirty="0">
                <a:solidFill>
                  <a:schemeClr val="dk1"/>
                </a:solidFill>
                <a:latin typeface="Twinkl" pitchFamily="2" charset="77"/>
                <a:sym typeface="Arial"/>
              </a:rPr>
              <a:t>Complex sentences will include a</a:t>
            </a:r>
            <a:r>
              <a:rPr lang="en-GB" sz="1600" dirty="0">
                <a:solidFill>
                  <a:schemeClr val="dk1"/>
                </a:solidFill>
                <a:latin typeface="Twinkl" pitchFamily="2" charset="77"/>
              </a:rPr>
              <a:t>n independent </a:t>
            </a:r>
            <a:r>
              <a:rPr lang="en-GB" sz="1600" dirty="0">
                <a:solidFill>
                  <a:schemeClr val="dk1"/>
                </a:solidFill>
                <a:latin typeface="Twinkl" pitchFamily="2" charset="77"/>
                <a:sym typeface="Arial"/>
              </a:rPr>
              <a:t>clause and a </a:t>
            </a:r>
            <a:r>
              <a:rPr lang="en-GB" sz="1600" dirty="0">
                <a:solidFill>
                  <a:schemeClr val="dk1"/>
                </a:solidFill>
                <a:latin typeface="Twinkl" pitchFamily="2" charset="77"/>
              </a:rPr>
              <a:t>dependent </a:t>
            </a:r>
            <a:r>
              <a:rPr lang="en-GB" sz="1600" dirty="0">
                <a:solidFill>
                  <a:schemeClr val="dk1"/>
                </a:solidFill>
                <a:latin typeface="Twinkl" pitchFamily="2" charset="77"/>
                <a:sym typeface="Arial"/>
              </a:rPr>
              <a:t>clause or clauses. The </a:t>
            </a:r>
            <a:r>
              <a:rPr lang="en-GB" sz="1600" dirty="0">
                <a:solidFill>
                  <a:schemeClr val="dk1"/>
                </a:solidFill>
                <a:latin typeface="Twinkl" pitchFamily="2" charset="77"/>
              </a:rPr>
              <a:t>dependent </a:t>
            </a:r>
            <a:r>
              <a:rPr lang="en-GB" sz="1600" dirty="0">
                <a:solidFill>
                  <a:schemeClr val="dk1"/>
                </a:solidFill>
                <a:latin typeface="Twinkl" pitchFamily="2" charset="77"/>
                <a:sym typeface="Arial"/>
              </a:rPr>
              <a:t>clause will add more detail to the main clause, but will not make sense on its own. Wherever it appears in the sentence, a </a:t>
            </a:r>
            <a:r>
              <a:rPr lang="en-GB" sz="1600" dirty="0">
                <a:solidFill>
                  <a:schemeClr val="dk1"/>
                </a:solidFill>
                <a:latin typeface="Twinkl" pitchFamily="2" charset="77"/>
              </a:rPr>
              <a:t>dependent </a:t>
            </a:r>
            <a:r>
              <a:rPr lang="en-GB" sz="1600" dirty="0">
                <a:solidFill>
                  <a:schemeClr val="dk1"/>
                </a:solidFill>
                <a:latin typeface="Twinkl" pitchFamily="2" charset="77"/>
                <a:sym typeface="Arial"/>
              </a:rPr>
              <a:t>clause will usually begin with a type of word called a ‘subordinating conjunction’. This word or words will explain how the information is linked to the main clause.</a:t>
            </a:r>
            <a:endParaRPr dirty="0">
              <a:latin typeface="Twinkl" pitchFamily="2" charset="77"/>
            </a:endParaRPr>
          </a:p>
          <a:p>
            <a:pPr marL="28575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Arial"/>
              <a:buNone/>
            </a:pPr>
            <a:endParaRPr sz="1100" dirty="0">
              <a:solidFill>
                <a:schemeClr val="dk1"/>
              </a:solidFill>
              <a:latin typeface="Twinkl" pitchFamily="2" charset="77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Arial"/>
              <a:buChar char="•"/>
            </a:pPr>
            <a:r>
              <a:rPr lang="en-GB" sz="1600" dirty="0">
                <a:solidFill>
                  <a:schemeClr val="dk1"/>
                </a:solidFill>
                <a:latin typeface="Twinkl" pitchFamily="2" charset="77"/>
                <a:sym typeface="Arial"/>
              </a:rPr>
              <a:t>For example:</a:t>
            </a:r>
            <a:endParaRPr dirty="0">
              <a:latin typeface="Twinkl" pitchFamily="2" charset="77"/>
            </a:endParaRPr>
          </a:p>
          <a:p>
            <a:pPr marL="457200"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</a:pPr>
            <a:r>
              <a:rPr lang="en-GB" sz="16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Twinkl" pitchFamily="2" charset="77"/>
                <a:sym typeface="Arial"/>
              </a:rPr>
              <a:t>It is illegal to intentionally pick, uproot, or destroy bluebells because they are protected flowers.</a:t>
            </a:r>
            <a:endParaRPr b="1" dirty="0">
              <a:solidFill>
                <a:schemeClr val="accent2">
                  <a:lumMod val="50000"/>
                </a:schemeClr>
              </a:solidFill>
              <a:latin typeface="Twinkl" pitchFamily="2" charset="77"/>
            </a:endParaRPr>
          </a:p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Arial"/>
              <a:buChar char="•"/>
            </a:pPr>
            <a:r>
              <a:rPr lang="en-GB" sz="1600" b="1" i="0" u="none" strike="noStrike" cap="none" dirty="0">
                <a:solidFill>
                  <a:schemeClr val="dk1"/>
                </a:solidFill>
                <a:latin typeface="Twinkl" pitchFamily="2" charset="77"/>
                <a:sym typeface="Arial"/>
              </a:rPr>
              <a:t>Main clause: 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Twinkl" pitchFamily="2" charset="77"/>
                <a:sym typeface="Arial"/>
              </a:rPr>
              <a:t>It is illegal to intentionally pick, uproot or </a:t>
            </a:r>
            <a:br>
              <a:rPr lang="en-GB" sz="1600" b="0" i="0" u="none" strike="noStrike" cap="none" dirty="0">
                <a:solidFill>
                  <a:schemeClr val="dk1"/>
                </a:solidFill>
                <a:latin typeface="Twinkl" pitchFamily="2" charset="77"/>
                <a:sym typeface="Arial"/>
              </a:rPr>
            </a:br>
            <a:r>
              <a:rPr lang="en-GB" sz="1600" b="0" i="0" u="none" strike="noStrike" cap="none" dirty="0">
                <a:solidFill>
                  <a:schemeClr val="dk1"/>
                </a:solidFill>
                <a:latin typeface="Twinkl" pitchFamily="2" charset="77"/>
                <a:sym typeface="Arial"/>
              </a:rPr>
              <a:t>destroy bluebells.</a:t>
            </a:r>
            <a:endParaRPr dirty="0">
              <a:latin typeface="Twinkl" pitchFamily="2" charset="77"/>
            </a:endParaRPr>
          </a:p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Arial"/>
              <a:buChar char="•"/>
            </a:pPr>
            <a:r>
              <a:rPr lang="en-GB" sz="1600" b="1" dirty="0">
                <a:solidFill>
                  <a:schemeClr val="dk1"/>
                </a:solidFill>
                <a:latin typeface="Twinkl" pitchFamily="2" charset="77"/>
              </a:rPr>
              <a:t>Dependent </a:t>
            </a:r>
            <a:r>
              <a:rPr lang="en-GB" sz="1600" b="1" i="0" u="none" strike="noStrike" cap="none" dirty="0">
                <a:solidFill>
                  <a:schemeClr val="dk1"/>
                </a:solidFill>
                <a:latin typeface="Twinkl" pitchFamily="2" charset="77"/>
                <a:sym typeface="Arial"/>
              </a:rPr>
              <a:t>clause: 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Twinkl" pitchFamily="2" charset="77"/>
                <a:sym typeface="Arial"/>
              </a:rPr>
              <a:t>they are protected flowers.</a:t>
            </a:r>
            <a:endParaRPr dirty="0">
              <a:latin typeface="Twinkl" pitchFamily="2" charset="77"/>
            </a:endParaRPr>
          </a:p>
          <a:p>
            <a:pPr marL="742950" marR="0" lvl="1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Arial"/>
              <a:buChar char="•"/>
            </a:pPr>
            <a:r>
              <a:rPr lang="en-GB" sz="1600" b="1" i="0" u="none" strike="noStrike" cap="none" dirty="0">
                <a:solidFill>
                  <a:schemeClr val="dk1"/>
                </a:solidFill>
                <a:latin typeface="Twinkl" pitchFamily="2" charset="77"/>
                <a:sym typeface="Arial"/>
              </a:rPr>
              <a:t>Subordinating conjunction: 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Twinkl" pitchFamily="2" charset="77"/>
                <a:sym typeface="Arial"/>
              </a:rPr>
              <a:t>because</a:t>
            </a:r>
            <a:endParaRPr dirty="0">
              <a:latin typeface="Twinkl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FCC25F1-1E66-37BA-3338-CE70980432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6056" y="4068453"/>
            <a:ext cx="1475373" cy="219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5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7;p26">
            <a:extLst>
              <a:ext uri="{FF2B5EF4-FFF2-40B4-BE49-F238E27FC236}">
                <a16:creationId xmlns:a16="http://schemas.microsoft.com/office/drawing/2014/main" xmlns="" id="{631948B4-3719-84DF-44E7-D68D6F183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48" y="736139"/>
            <a:ext cx="7632699" cy="667085"/>
          </a:xfrm>
          <a:prstGeom prst="roundRect">
            <a:avLst>
              <a:gd name="adj" fmla="val 9641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GB" dirty="0">
                <a:solidFill>
                  <a:schemeClr val="lt1"/>
                </a:solidFill>
                <a:latin typeface="Twinkl" pitchFamily="2" charset="77"/>
                <a:sym typeface="Arial"/>
              </a:rPr>
              <a:t>Activity 1</a:t>
            </a:r>
            <a:endParaRPr dirty="0">
              <a:latin typeface="Twinkl" pitchFamily="2" charset="77"/>
            </a:endParaRPr>
          </a:p>
        </p:txBody>
      </p:sp>
      <p:sp>
        <p:nvSpPr>
          <p:cNvPr id="6" name="Google Shape;138;p26">
            <a:extLst>
              <a:ext uri="{FF2B5EF4-FFF2-40B4-BE49-F238E27FC236}">
                <a16:creationId xmlns:a16="http://schemas.microsoft.com/office/drawing/2014/main" xmlns="" id="{9700A713-8E34-78DB-58CD-18B1E9765792}"/>
              </a:ext>
            </a:extLst>
          </p:cNvPr>
          <p:cNvSpPr/>
          <p:nvPr/>
        </p:nvSpPr>
        <p:spPr>
          <a:xfrm>
            <a:off x="755649" y="1621121"/>
            <a:ext cx="7632700" cy="85424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Arial"/>
              <a:buChar char="•"/>
            </a:pPr>
            <a:r>
              <a:rPr lang="en-GB" sz="1800" dirty="0">
                <a:solidFill>
                  <a:schemeClr val="dk1"/>
                </a:solidFill>
                <a:latin typeface="Twinkl" pitchFamily="2" charset="77"/>
                <a:sym typeface="Arial"/>
              </a:rPr>
              <a:t>Read the sentence and decide if it is a simple, compound, or         complex sentence.</a:t>
            </a:r>
            <a:endParaRPr dirty="0">
              <a:latin typeface="Twinkl" pitchFamily="2" charset="77"/>
            </a:endParaRPr>
          </a:p>
        </p:txBody>
      </p:sp>
      <p:sp>
        <p:nvSpPr>
          <p:cNvPr id="9" name="Google Shape;139;p26">
            <a:extLst>
              <a:ext uri="{FF2B5EF4-FFF2-40B4-BE49-F238E27FC236}">
                <a16:creationId xmlns:a16="http://schemas.microsoft.com/office/drawing/2014/main" xmlns="" id="{CA292BF7-F00F-A5DD-97BB-BCF6AEDB573B}"/>
              </a:ext>
            </a:extLst>
          </p:cNvPr>
          <p:cNvSpPr/>
          <p:nvPr/>
        </p:nvSpPr>
        <p:spPr>
          <a:xfrm>
            <a:off x="755649" y="2735466"/>
            <a:ext cx="7632700" cy="581831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 w="38100" cap="flat" cmpd="sng">
            <a:solidFill>
              <a:schemeClr val="accent3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1"/>
                </a:solidFill>
                <a:latin typeface="Twinkl" pitchFamily="2" charset="77"/>
                <a:sym typeface="Arial"/>
              </a:rPr>
              <a:t>Roses are red, and violets are blue.</a:t>
            </a:r>
            <a:endParaRPr sz="2000" dirty="0">
              <a:solidFill>
                <a:schemeClr val="lt1"/>
              </a:solidFill>
              <a:latin typeface="Twinkl" pitchFamily="2" charset="77"/>
              <a:sym typeface="Arial"/>
            </a:endParaRPr>
          </a:p>
        </p:txBody>
      </p:sp>
      <p:sp>
        <p:nvSpPr>
          <p:cNvPr id="10" name="Google Shape;140;p26">
            <a:extLst>
              <a:ext uri="{FF2B5EF4-FFF2-40B4-BE49-F238E27FC236}">
                <a16:creationId xmlns:a16="http://schemas.microsoft.com/office/drawing/2014/main" xmlns="" id="{9F0B0AC4-EE37-6BE4-C857-6B35329AC6B9}"/>
              </a:ext>
            </a:extLst>
          </p:cNvPr>
          <p:cNvSpPr/>
          <p:nvPr/>
        </p:nvSpPr>
        <p:spPr>
          <a:xfrm>
            <a:off x="2973107" y="4592795"/>
            <a:ext cx="3197784" cy="786143"/>
          </a:xfrm>
          <a:prstGeom prst="roundRect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lt1"/>
                </a:solidFill>
                <a:latin typeface="Twinkl" pitchFamily="2" charset="77"/>
                <a:sym typeface="Arial"/>
              </a:rPr>
              <a:t>Compound</a:t>
            </a:r>
            <a:endParaRPr dirty="0">
              <a:latin typeface="Twink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0559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45;p27">
            <a:extLst>
              <a:ext uri="{FF2B5EF4-FFF2-40B4-BE49-F238E27FC236}">
                <a16:creationId xmlns:a16="http://schemas.microsoft.com/office/drawing/2014/main" xmlns="" id="{F55047B4-0C7A-493A-A4A1-CB5E40EBD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49" y="720615"/>
            <a:ext cx="7632699" cy="675845"/>
          </a:xfrm>
          <a:prstGeom prst="roundRect">
            <a:avLst>
              <a:gd name="adj" fmla="val 9641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GB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Activity 2</a:t>
            </a:r>
            <a:endParaRPr/>
          </a:p>
        </p:txBody>
      </p:sp>
      <p:sp>
        <p:nvSpPr>
          <p:cNvPr id="4" name="Google Shape;146;p27">
            <a:extLst>
              <a:ext uri="{FF2B5EF4-FFF2-40B4-BE49-F238E27FC236}">
                <a16:creationId xmlns:a16="http://schemas.microsoft.com/office/drawing/2014/main" xmlns="" id="{515DA44E-2B6D-4170-A0BE-1910BEF90F28}"/>
              </a:ext>
            </a:extLst>
          </p:cNvPr>
          <p:cNvSpPr/>
          <p:nvPr/>
        </p:nvSpPr>
        <p:spPr>
          <a:xfrm>
            <a:off x="755649" y="1621121"/>
            <a:ext cx="7632700" cy="85424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Arial"/>
              <a:buChar char="•"/>
            </a:pPr>
            <a:r>
              <a:rPr lang="en-GB" sz="1800" dirty="0">
                <a:solidFill>
                  <a:schemeClr val="dk1"/>
                </a:solidFill>
                <a:latin typeface="Twinkl" pitchFamily="2" charset="77"/>
                <a:sym typeface="Arial"/>
              </a:rPr>
              <a:t>Read the sentence and decide if it is a simple, compound, or        complex sentence.</a:t>
            </a:r>
            <a:endParaRPr dirty="0">
              <a:latin typeface="Twinkl" pitchFamily="2" charset="77"/>
            </a:endParaRPr>
          </a:p>
        </p:txBody>
      </p:sp>
      <p:sp>
        <p:nvSpPr>
          <p:cNvPr id="5" name="Google Shape;147;p27">
            <a:extLst>
              <a:ext uri="{FF2B5EF4-FFF2-40B4-BE49-F238E27FC236}">
                <a16:creationId xmlns:a16="http://schemas.microsoft.com/office/drawing/2014/main" xmlns="" id="{76ABED43-943F-B821-C069-F38146A8DBA4}"/>
              </a:ext>
            </a:extLst>
          </p:cNvPr>
          <p:cNvSpPr/>
          <p:nvPr/>
        </p:nvSpPr>
        <p:spPr>
          <a:xfrm>
            <a:off x="775967" y="2984851"/>
            <a:ext cx="6055054" cy="888298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 w="38100" cap="flat" cmpd="sng">
            <a:solidFill>
              <a:schemeClr val="accent3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Twinkl" pitchFamily="2" charset="77"/>
                <a:sym typeface="Arial"/>
              </a:rPr>
              <a:t>I can search for minibeasts, now that I’ve </a:t>
            </a:r>
            <a:endParaRPr dirty="0">
              <a:latin typeface="Twinkl" pitchFamily="2" charset="77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Twinkl" pitchFamily="2" charset="77"/>
                <a:sym typeface="Arial"/>
              </a:rPr>
              <a:t>finished my homework.</a:t>
            </a:r>
            <a:r>
              <a:rPr lang="en-GB" sz="2000" dirty="0">
                <a:solidFill>
                  <a:schemeClr val="lt1"/>
                </a:solidFill>
                <a:latin typeface="Twinkl" pitchFamily="2" charset="77"/>
                <a:sym typeface="Arial"/>
              </a:rPr>
              <a:t> </a:t>
            </a:r>
            <a:endParaRPr dirty="0">
              <a:latin typeface="Twinkl" pitchFamily="2" charset="77"/>
            </a:endParaRPr>
          </a:p>
        </p:txBody>
      </p:sp>
      <p:sp>
        <p:nvSpPr>
          <p:cNvPr id="6" name="Google Shape;148;p27">
            <a:extLst>
              <a:ext uri="{FF2B5EF4-FFF2-40B4-BE49-F238E27FC236}">
                <a16:creationId xmlns:a16="http://schemas.microsoft.com/office/drawing/2014/main" xmlns="" id="{02D244E9-818D-1C06-B115-7163D65C20A1}"/>
              </a:ext>
            </a:extLst>
          </p:cNvPr>
          <p:cNvSpPr/>
          <p:nvPr/>
        </p:nvSpPr>
        <p:spPr>
          <a:xfrm>
            <a:off x="3109736" y="4664513"/>
            <a:ext cx="2711532" cy="710552"/>
          </a:xfrm>
          <a:prstGeom prst="roundRect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lt1"/>
                </a:solidFill>
                <a:latin typeface="Twinkl" pitchFamily="2" charset="77"/>
                <a:sym typeface="Arial"/>
              </a:rPr>
              <a:t>Complex</a:t>
            </a:r>
            <a:endParaRPr dirty="0">
              <a:latin typeface="Twinkl" pitchFamily="2" charset="77"/>
            </a:endParaRPr>
          </a:p>
        </p:txBody>
      </p:sp>
      <p:sp>
        <p:nvSpPr>
          <p:cNvPr id="7" name="Google Shape;137;p26">
            <a:extLst>
              <a:ext uri="{FF2B5EF4-FFF2-40B4-BE49-F238E27FC236}">
                <a16:creationId xmlns:a16="http://schemas.microsoft.com/office/drawing/2014/main" xmlns="" id="{1B6BC261-A581-B3B9-F20D-B1C4303AC606}"/>
              </a:ext>
            </a:extLst>
          </p:cNvPr>
          <p:cNvSpPr txBox="1">
            <a:spLocks/>
          </p:cNvSpPr>
          <p:nvPr/>
        </p:nvSpPr>
        <p:spPr>
          <a:xfrm>
            <a:off x="755648" y="746299"/>
            <a:ext cx="7632699" cy="656925"/>
          </a:xfrm>
          <a:prstGeom prst="roundRect">
            <a:avLst>
              <a:gd name="adj" fmla="val 9641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</a:pPr>
            <a:r>
              <a:rPr lang="en-GB" dirty="0">
                <a:solidFill>
                  <a:schemeClr val="lt1"/>
                </a:solidFill>
                <a:latin typeface="Twinkl" pitchFamily="2" charset="77"/>
              </a:rPr>
              <a:t>Activity 2</a:t>
            </a:r>
            <a:endParaRPr lang="en-GB" dirty="0">
              <a:latin typeface="Twinkl" pitchFamily="2" charset="77"/>
            </a:endParaRPr>
          </a:p>
        </p:txBody>
      </p:sp>
      <p:pic>
        <p:nvPicPr>
          <p:cNvPr id="8" name="Picture 7" descr="A black and yellow caterpillar&#10;&#10;Description automatically generated">
            <a:extLst>
              <a:ext uri="{FF2B5EF4-FFF2-40B4-BE49-F238E27FC236}">
                <a16:creationId xmlns:a16="http://schemas.microsoft.com/office/drawing/2014/main" xmlns="" id="{6EA04763-6796-856B-2387-7C7E1B86B6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9864">
            <a:off x="5169777" y="2726507"/>
            <a:ext cx="2965269" cy="147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1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5;p28">
            <a:extLst>
              <a:ext uri="{FF2B5EF4-FFF2-40B4-BE49-F238E27FC236}">
                <a16:creationId xmlns:a16="http://schemas.microsoft.com/office/drawing/2014/main" xmlns="" id="{4EB0356B-6AAC-7B93-A993-34376C94D3D5}"/>
              </a:ext>
            </a:extLst>
          </p:cNvPr>
          <p:cNvSpPr/>
          <p:nvPr/>
        </p:nvSpPr>
        <p:spPr>
          <a:xfrm>
            <a:off x="755649" y="1621121"/>
            <a:ext cx="7632700" cy="85424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0000"/>
              <a:buFont typeface="Arial"/>
              <a:buChar char="•"/>
            </a:pPr>
            <a:r>
              <a:rPr lang="en-GB" sz="1800" dirty="0">
                <a:solidFill>
                  <a:schemeClr val="dk1"/>
                </a:solidFill>
                <a:latin typeface="Twinkl" pitchFamily="2" charset="77"/>
                <a:sym typeface="Arial"/>
              </a:rPr>
              <a:t>Read the sentence and decide if it is a simple, compound, or        complex sentence.</a:t>
            </a:r>
            <a:endParaRPr dirty="0">
              <a:latin typeface="Twinkl" pitchFamily="2" charset="77"/>
            </a:endParaRPr>
          </a:p>
        </p:txBody>
      </p:sp>
      <p:sp>
        <p:nvSpPr>
          <p:cNvPr id="4" name="Google Shape;156;p28">
            <a:extLst>
              <a:ext uri="{FF2B5EF4-FFF2-40B4-BE49-F238E27FC236}">
                <a16:creationId xmlns:a16="http://schemas.microsoft.com/office/drawing/2014/main" xmlns="" id="{6E33C73A-6427-E25F-0284-5682A8C36F5F}"/>
              </a:ext>
            </a:extLst>
          </p:cNvPr>
          <p:cNvSpPr/>
          <p:nvPr/>
        </p:nvSpPr>
        <p:spPr>
          <a:xfrm>
            <a:off x="755648" y="3020889"/>
            <a:ext cx="6927104" cy="922350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 w="38100" cap="flat" cmpd="sng">
            <a:solidFill>
              <a:schemeClr val="accent3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chemeClr val="lt1"/>
                </a:solidFill>
                <a:latin typeface="Twinkl" pitchFamily="2" charset="77"/>
                <a:sym typeface="Arial"/>
              </a:rPr>
              <a:t>Wintry weather might include frost, hail,                             sleet, and snow. </a:t>
            </a:r>
            <a:endParaRPr dirty="0">
              <a:latin typeface="Twinkl" pitchFamily="2" charset="77"/>
            </a:endParaRPr>
          </a:p>
        </p:txBody>
      </p:sp>
      <p:sp>
        <p:nvSpPr>
          <p:cNvPr id="5" name="Google Shape;157;p28">
            <a:extLst>
              <a:ext uri="{FF2B5EF4-FFF2-40B4-BE49-F238E27FC236}">
                <a16:creationId xmlns:a16="http://schemas.microsoft.com/office/drawing/2014/main" xmlns="" id="{0E671F88-5F95-C93E-9A40-FA215771BC88}"/>
              </a:ext>
            </a:extLst>
          </p:cNvPr>
          <p:cNvSpPr/>
          <p:nvPr/>
        </p:nvSpPr>
        <p:spPr>
          <a:xfrm>
            <a:off x="3090040" y="4664513"/>
            <a:ext cx="2680139" cy="710552"/>
          </a:xfrm>
          <a:prstGeom prst="roundRect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108000" rIns="108000" bIns="108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chemeClr val="lt1"/>
                </a:solidFill>
                <a:latin typeface="Twinkl" pitchFamily="2" charset="77"/>
                <a:sym typeface="Arial"/>
              </a:rPr>
              <a:t>Simple</a:t>
            </a:r>
            <a:endParaRPr dirty="0">
              <a:latin typeface="Twinkl" pitchFamily="2" charset="77"/>
            </a:endParaRPr>
          </a:p>
        </p:txBody>
      </p:sp>
      <p:pic>
        <p:nvPicPr>
          <p:cNvPr id="6" name="Google Shape;158;p28">
            <a:extLst>
              <a:ext uri="{FF2B5EF4-FFF2-40B4-BE49-F238E27FC236}">
                <a16:creationId xmlns:a16="http://schemas.microsoft.com/office/drawing/2014/main" xmlns="" id="{7DD6FD34-5D80-733F-9CB9-E262EAB2CDF5}"/>
              </a:ext>
            </a:extLst>
          </p:cNvPr>
          <p:cNvPicPr preferRelativeResize="0"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8753" y="2332479"/>
            <a:ext cx="2499552" cy="2472603"/>
          </a:xfrm>
          <a:prstGeom prst="ellipse">
            <a:avLst/>
          </a:prstGeom>
          <a:noFill/>
          <a:ln w="38100" cap="flat" cmpd="sng">
            <a:solidFill>
              <a:srgbClr val="00938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" name="Google Shape;137;p26">
            <a:extLst>
              <a:ext uri="{FF2B5EF4-FFF2-40B4-BE49-F238E27FC236}">
                <a16:creationId xmlns:a16="http://schemas.microsoft.com/office/drawing/2014/main" xmlns="" id="{3810D0C2-8CF6-7570-C71F-FC03774DE50B}"/>
              </a:ext>
            </a:extLst>
          </p:cNvPr>
          <p:cNvSpPr txBox="1">
            <a:spLocks/>
          </p:cNvSpPr>
          <p:nvPr/>
        </p:nvSpPr>
        <p:spPr>
          <a:xfrm>
            <a:off x="755648" y="725980"/>
            <a:ext cx="7632699" cy="687404"/>
          </a:xfrm>
          <a:prstGeom prst="roundRect">
            <a:avLst>
              <a:gd name="adj" fmla="val 9641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</a:pPr>
            <a:r>
              <a:rPr lang="en-GB" dirty="0">
                <a:solidFill>
                  <a:schemeClr val="lt1"/>
                </a:solidFill>
                <a:latin typeface="Twinkl" pitchFamily="2" charset="77"/>
              </a:rPr>
              <a:t>Activity 3</a:t>
            </a:r>
            <a:endParaRPr lang="en-GB" dirty="0">
              <a:latin typeface="Twinkl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2547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3-5 Standard PowerPoint.potx" id="{6D4CF2F1-C173-4754-8F62-6F5D76E15E4E}" vid="{0A6D8679-08A5-42B3-8B21-A1A688B794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1840</TotalTime>
  <Words>754</Words>
  <Application>Microsoft Office PowerPoint</Application>
  <PresentationFormat>On-screen Show (4:3)</PresentationFormat>
  <Paragraphs>85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Twinkl</vt:lpstr>
      <vt:lpstr>Tema de Office</vt:lpstr>
      <vt:lpstr>What is a clause?</vt:lpstr>
      <vt:lpstr>Independent Clause</vt:lpstr>
      <vt:lpstr>Dependent Clause</vt:lpstr>
      <vt:lpstr>Simple Sentences</vt:lpstr>
      <vt:lpstr>Compound Sentences</vt:lpstr>
      <vt:lpstr>Complex Sentences</vt:lpstr>
      <vt:lpstr>Activity 1</vt:lpstr>
      <vt:lpstr>Activity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Microsoft Office User</dc:creator>
  <cp:lastModifiedBy>windows</cp:lastModifiedBy>
  <cp:revision>34</cp:revision>
  <dcterms:created xsi:type="dcterms:W3CDTF">2023-01-30T16:18:27Z</dcterms:created>
  <dcterms:modified xsi:type="dcterms:W3CDTF">2025-10-09T07:12:43Z</dcterms:modified>
</cp:coreProperties>
</file>