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306" r:id="rId3"/>
    <p:sldId id="307" r:id="rId4"/>
    <p:sldId id="311" r:id="rId5"/>
    <p:sldId id="312" r:id="rId6"/>
    <p:sldId id="31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256"/>
            <p14:sldId id="306"/>
            <p14:sldId id="307"/>
            <p14:sldId id="311"/>
            <p14:sldId id="312"/>
            <p14:sldId id="31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9/30/2024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9/30/2024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9/30/2024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7690" y="2050355"/>
            <a:ext cx="9144000" cy="893762"/>
          </a:xfrm>
        </p:spPr>
        <p:txBody>
          <a:bodyPr>
            <a:noAutofit/>
          </a:bodyPr>
          <a:lstStyle/>
          <a:p>
            <a:r>
              <a:rPr lang="ar-JO" sz="3200" dirty="0"/>
              <a:t>المادة </a:t>
            </a:r>
            <a:r>
              <a:rPr lang="ar-JO" sz="3200" dirty="0" smtClean="0"/>
              <a:t>: العلوم </a:t>
            </a:r>
          </a:p>
          <a:p>
            <a:r>
              <a:rPr lang="ar-JO" sz="3200" dirty="0" smtClean="0"/>
              <a:t>الصف : الثامن</a:t>
            </a:r>
          </a:p>
          <a:p>
            <a:r>
              <a:rPr lang="ar-JO" sz="3200" dirty="0" smtClean="0"/>
              <a:t>الوحدة الأولى : الوراثة والتكاثر </a:t>
            </a:r>
            <a:r>
              <a:rPr lang="en-US" sz="3200" dirty="0" smtClean="0"/>
              <a:t> </a:t>
            </a:r>
            <a:r>
              <a:rPr lang="ar-JO" sz="3200" dirty="0" smtClean="0"/>
              <a:t> </a:t>
            </a:r>
            <a:endParaRPr lang="ar-JO" sz="3200" dirty="0"/>
          </a:p>
          <a:p>
            <a:r>
              <a:rPr lang="ar-JO" sz="3200" dirty="0" smtClean="0"/>
              <a:t>الدرس الأول : المادة </a:t>
            </a:r>
            <a:r>
              <a:rPr lang="ar-JO" sz="3200" dirty="0" smtClean="0"/>
              <a:t>الوراثية 1</a:t>
            </a:r>
            <a:endParaRPr lang="ar-JO" sz="3200" dirty="0" smtClean="0"/>
          </a:p>
          <a:p>
            <a:r>
              <a:rPr lang="ar-JO" sz="3200" dirty="0" smtClean="0"/>
              <a:t>من صفحة 10 الى صفحة </a:t>
            </a:r>
            <a:r>
              <a:rPr lang="ar-JO" sz="3200" dirty="0" smtClean="0"/>
              <a:t>13 </a:t>
            </a:r>
            <a:endParaRPr lang="ar-JO" sz="3200" dirty="0" smtClean="0"/>
          </a:p>
          <a:p>
            <a:endParaRPr lang="ar-JO" sz="3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107411" y="3559175"/>
            <a:ext cx="8027314" cy="26711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800" dirty="0" smtClean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665859" y="5927913"/>
            <a:ext cx="5435839" cy="6306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800" dirty="0" smtClean="0">
                <a:solidFill>
                  <a:srgbClr val="800000"/>
                </a:solidFill>
              </a:rPr>
              <a:t>معلمة المادة : هبة سوداح</a:t>
            </a:r>
            <a:endParaRPr lang="en-US" sz="2800" dirty="0">
              <a:solidFill>
                <a:srgbClr val="8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pic>
        <p:nvPicPr>
          <p:cNvPr id="1026" name="Picture 2" descr="المادة الوراثية DNA ومعلومات هامة حولها - ويب طب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175" y="3912221"/>
            <a:ext cx="2794557" cy="2311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285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267893" y="545260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الكروموسومات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992940" y="1643093"/>
            <a:ext cx="8506252" cy="146884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تراكيب دقيقة تتكون من مركب كيميائي معقد يسمى 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rgbClr val="FF0000"/>
                </a:solidFill>
              </a:rPr>
              <a:t>الحمض النووي الرايبوزي منقوص الاكسجين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وتوجد في خلايا الكائنات الحية حقيقة النواة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400508" y="3519785"/>
            <a:ext cx="3691115" cy="1072933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DNA</a:t>
            </a:r>
            <a:r>
              <a:rPr lang="ar-JO" sz="3200" dirty="0" smtClean="0">
                <a:solidFill>
                  <a:srgbClr val="FF0000"/>
                </a:solidFill>
              </a:rPr>
              <a:t>وظائف </a:t>
            </a:r>
            <a:endParaRPr lang="en-US" sz="1600" dirty="0">
              <a:solidFill>
                <a:srgbClr val="FF0000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696095" y="4818007"/>
            <a:ext cx="7099939" cy="1538343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يتحكم في انشطة الخلية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يخزن المعلومات الوراثية التي تنتقل من الآباء إلى الأبناء 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74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447918" y="2689731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الجين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862984" y="3589234"/>
            <a:ext cx="8494520" cy="29141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تراكيب تمثل أجزاء محددة من الكروموسوم</a:t>
            </a:r>
          </a:p>
          <a:p>
            <a:pPr algn="ctr"/>
            <a:endParaRPr lang="ar-JO" sz="1600" dirty="0" smtClean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تتحكم في الصفات الوراثية المختلفة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والمسؤول الرئيس عن اختلاف الصفات بين أفراد النوع الواحد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 على الرغم من تساوي عدد الكروموسومات في كل منها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354061" y="1352072"/>
            <a:ext cx="5542280" cy="1022184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سلسلتين لولبيتين ملتفتين تحويان أجزاء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4283567" y="350059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DNA</a:t>
            </a:r>
            <a:r>
              <a:rPr lang="ar-JO" sz="3600" dirty="0" smtClean="0">
                <a:solidFill>
                  <a:srgbClr val="FF0000"/>
                </a:solidFill>
              </a:rPr>
              <a:t>شكل </a:t>
            </a:r>
          </a:p>
        </p:txBody>
      </p:sp>
    </p:spTree>
    <p:extLst>
      <p:ext uri="{BB962C8B-B14F-4D97-AF65-F5344CB8AC3E}">
        <p14:creationId xmlns:p14="http://schemas.microsoft.com/office/powerpoint/2010/main" val="358223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294094" y="761317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النيوكليوتيد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819742" y="5238282"/>
            <a:ext cx="8162458" cy="96803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تختلف النيوكليوتيدات بعضها عن بعض في جزيء </a:t>
            </a:r>
            <a:r>
              <a:rPr lang="en-US" sz="2800" dirty="0" smtClean="0">
                <a:solidFill>
                  <a:schemeClr val="tx1"/>
                </a:solidFill>
              </a:rPr>
              <a:t>DND</a:t>
            </a:r>
            <a:r>
              <a:rPr lang="ar-JO" sz="2800" dirty="0" smtClean="0">
                <a:solidFill>
                  <a:schemeClr val="tx1"/>
                </a:solidFill>
              </a:rPr>
              <a:t> الواحد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بسبب اختلاف القاعدة النيتروجينية  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19742" y="1733863"/>
            <a:ext cx="8700131" cy="3205853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هي الوحدات البنائية في جزيء </a:t>
            </a:r>
            <a:r>
              <a:rPr lang="en-US" sz="2800" dirty="0" smtClean="0">
                <a:solidFill>
                  <a:schemeClr val="tx1"/>
                </a:solidFill>
              </a:rPr>
              <a:t>DNA</a:t>
            </a:r>
            <a:endParaRPr lang="ar-JO" sz="28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 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يتكون كل منها من :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جزيء سكر خماسي الكربون منقوص الاكسجين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قاعدة نيتروجينية واحدة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مجموعة فوسفات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462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5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294094" y="761317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القواعد النيتروجينية</a:t>
            </a:r>
          </a:p>
        </p:txBody>
      </p:sp>
      <p:sp>
        <p:nvSpPr>
          <p:cNvPr id="8" name="Rectangle 7"/>
          <p:cNvSpPr/>
          <p:nvPr/>
        </p:nvSpPr>
        <p:spPr>
          <a:xfrm>
            <a:off x="2136449" y="1791053"/>
            <a:ext cx="7921951" cy="434690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السايتوسين </a:t>
            </a:r>
            <a:r>
              <a:rPr lang="en-US" sz="2800" dirty="0" smtClean="0">
                <a:solidFill>
                  <a:schemeClr val="tx1"/>
                </a:solidFill>
              </a:rPr>
              <a:t>C</a:t>
            </a:r>
            <a:endParaRPr lang="ar-JO" sz="28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الادنين </a:t>
            </a:r>
            <a:r>
              <a:rPr lang="en-US" sz="2800" dirty="0" smtClean="0">
                <a:solidFill>
                  <a:schemeClr val="tx1"/>
                </a:solidFill>
              </a:rPr>
              <a:t>A</a:t>
            </a:r>
            <a:r>
              <a:rPr lang="ar-JO" sz="2800" dirty="0" smtClean="0">
                <a:solidFill>
                  <a:schemeClr val="tx1"/>
                </a:solidFill>
              </a:rPr>
              <a:t/>
            </a:r>
            <a:br>
              <a:rPr lang="ar-JO" sz="2800" dirty="0" smtClean="0">
                <a:solidFill>
                  <a:schemeClr val="tx1"/>
                </a:solidFill>
              </a:rPr>
            </a:br>
            <a:r>
              <a:rPr lang="ar-JO" sz="2800" dirty="0" smtClean="0">
                <a:solidFill>
                  <a:schemeClr val="tx1"/>
                </a:solidFill>
              </a:rPr>
              <a:t> الغوانين </a:t>
            </a:r>
            <a:r>
              <a:rPr lang="en-US" sz="2800" dirty="0" smtClean="0">
                <a:solidFill>
                  <a:schemeClr val="tx1"/>
                </a:solidFill>
              </a:rPr>
              <a:t>G</a:t>
            </a:r>
            <a:endParaRPr lang="ar-JO" sz="28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الثايمين </a:t>
            </a:r>
            <a:r>
              <a:rPr lang="en-US" sz="2800" dirty="0" smtClean="0">
                <a:solidFill>
                  <a:schemeClr val="tx1"/>
                </a:solidFill>
              </a:rPr>
              <a:t>T</a:t>
            </a:r>
            <a:endParaRPr lang="ar-JO" sz="2800" dirty="0" smtClean="0">
              <a:solidFill>
                <a:schemeClr val="tx1"/>
              </a:solidFill>
            </a:endParaRPr>
          </a:p>
          <a:p>
            <a:pPr algn="ctr" rtl="1"/>
            <a:endParaRPr lang="ar-JO" sz="28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وترتبط معا بروابط هيدروجينية </a:t>
            </a:r>
          </a:p>
          <a:p>
            <a:pPr algn="ctr" rtl="1"/>
            <a:endParaRPr lang="ar-JO" sz="2800" dirty="0" smtClean="0">
              <a:solidFill>
                <a:schemeClr val="tx1"/>
              </a:solidFill>
            </a:endParaRP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يرتبط السايتوسين بثلاث روابط هيدروجينية مع الغوانين</a:t>
            </a:r>
          </a:p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ويرتبط الادنين مع الثايمين برابطتين هيدروجينيتين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69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6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294094" y="761317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rgbClr val="FF0000"/>
                </a:solidFill>
              </a:rPr>
              <a:t>تضاعف </a:t>
            </a:r>
            <a:r>
              <a:rPr lang="en-US" sz="3600" dirty="0" smtClean="0">
                <a:solidFill>
                  <a:srgbClr val="FF0000"/>
                </a:solidFill>
              </a:rPr>
              <a:t>DNA</a:t>
            </a:r>
            <a:endParaRPr lang="ar-JO" sz="3600" dirty="0" smtClean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98717" y="1859420"/>
            <a:ext cx="7104206" cy="90941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2800" dirty="0" smtClean="0">
                <a:solidFill>
                  <a:schemeClr val="tx1"/>
                </a:solidFill>
              </a:rPr>
              <a:t>تحدث قبل عملية الانقسام الخلوي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1666" y="266662"/>
            <a:ext cx="2562676" cy="116863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7367"/>
            <a:ext cx="2761232" cy="10479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/>
          <a:srcRect l="4243" t="16936" r="18332" b="15993"/>
          <a:stretch/>
        </p:blipFill>
        <p:spPr>
          <a:xfrm>
            <a:off x="1944210" y="3117022"/>
            <a:ext cx="8531440" cy="3239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475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736</TotalTime>
  <Words>159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95</cp:revision>
  <dcterms:created xsi:type="dcterms:W3CDTF">2021-02-24T07:41:59Z</dcterms:created>
  <dcterms:modified xsi:type="dcterms:W3CDTF">2024-09-30T14:34:31Z</dcterms:modified>
</cp:coreProperties>
</file>