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3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73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السابع</a:t>
            </a:r>
          </a:p>
          <a:p>
            <a:r>
              <a:rPr lang="ar-JO" sz="3200" dirty="0" smtClean="0"/>
              <a:t>الوحدة الثالثة : تصنيف الكائنات الحية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الأول : علم التصنيف</a:t>
            </a:r>
          </a:p>
          <a:p>
            <a:r>
              <a:rPr lang="ar-JO" sz="3200" dirty="0" smtClean="0"/>
              <a:t>من صفحة 56 الى صفحة 60 </a:t>
            </a:r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218506" y="3572089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dirty="0" smtClean="0">
                <a:solidFill>
                  <a:srgbClr val="800000"/>
                </a:solidFill>
              </a:rPr>
              <a:t>معلمة </a:t>
            </a:r>
            <a:r>
              <a:rPr lang="ar-JO" sz="2800" dirty="0" smtClean="0">
                <a:solidFill>
                  <a:srgbClr val="800000"/>
                </a:solidFill>
              </a:rPr>
              <a:t>المادة : هبة سوداح 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10" name="Picture 9" descr="تصنيف الكائنات الحية في مجموعات Grouping Species">
            <a:extLst>
              <a:ext uri="{FF2B5EF4-FFF2-40B4-BE49-F238E27FC236}">
                <a16:creationId xmlns:a16="http://schemas.microsoft.com/office/drawing/2014/main" xmlns="" id="{A954559B-8EF5-4498-85EF-12A4F0925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7265" y="3709205"/>
            <a:ext cx="1762010" cy="197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49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F36F55-A38D-440C-82EB-202A8984C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510" y="2419642"/>
            <a:ext cx="9650436" cy="39596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2800" b="1" dirty="0">
                <a:solidFill>
                  <a:srgbClr val="0070C0"/>
                </a:solidFill>
              </a:rPr>
              <a:t> </a:t>
            </a: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3C9D365-26A3-4CDE-9344-2C743931DA28}"/>
              </a:ext>
            </a:extLst>
          </p:cNvPr>
          <p:cNvSpPr/>
          <p:nvPr/>
        </p:nvSpPr>
        <p:spPr>
          <a:xfrm>
            <a:off x="6615333" y="2019753"/>
            <a:ext cx="4902719" cy="29679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وضع العالم </a:t>
            </a:r>
            <a:r>
              <a:rPr lang="ar-JO" sz="2400" dirty="0" smtClean="0">
                <a:solidFill>
                  <a:schemeClr val="tx1"/>
                </a:solidFill>
              </a:rPr>
              <a:t>كارل </a:t>
            </a:r>
            <a:r>
              <a:rPr lang="ar-JO" sz="2400" dirty="0">
                <a:solidFill>
                  <a:schemeClr val="tx1"/>
                </a:solidFill>
              </a:rPr>
              <a:t>لينيوس </a:t>
            </a:r>
          </a:p>
          <a:p>
            <a:pPr algn="ctr"/>
            <a:r>
              <a:rPr lang="ar-JO" sz="2400" dirty="0">
                <a:solidFill>
                  <a:schemeClr val="tx1"/>
                </a:solidFill>
              </a:rPr>
              <a:t>نظام التسمية الثنائية للكائنات الحية</a:t>
            </a:r>
          </a:p>
          <a:p>
            <a:pPr algn="ctr"/>
            <a:r>
              <a:rPr lang="ar-JO" sz="2400" dirty="0">
                <a:solidFill>
                  <a:schemeClr val="tx1"/>
                </a:solidFill>
              </a:rPr>
              <a:t>( الاسم العلمي للكائن الحي ) 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>
                <a:solidFill>
                  <a:schemeClr val="tx1"/>
                </a:solidFill>
              </a:rPr>
              <a:t>وذلك بسبب </a:t>
            </a:r>
            <a:r>
              <a:rPr lang="ar-JO" sz="2400" dirty="0" smtClean="0">
                <a:solidFill>
                  <a:schemeClr val="tx1"/>
                </a:solidFill>
              </a:rPr>
              <a:t>اختلاف اللغات على المستوى العالمي ووجود عدة أسماء للكائن الحي الواحد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9635F7B-B7A8-44A5-B9ED-EFE15B776E57}"/>
              </a:ext>
            </a:extLst>
          </p:cNvPr>
          <p:cNvSpPr/>
          <p:nvPr/>
        </p:nvSpPr>
        <p:spPr>
          <a:xfrm>
            <a:off x="1389767" y="2897945"/>
            <a:ext cx="4490527" cy="35286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>
                <a:solidFill>
                  <a:schemeClr val="tx1"/>
                </a:solidFill>
              </a:rPr>
              <a:t>التسمية الثنائية </a:t>
            </a:r>
          </a:p>
          <a:p>
            <a:pPr algn="ctr"/>
            <a:r>
              <a:rPr lang="ar-JO" sz="2800" dirty="0">
                <a:solidFill>
                  <a:schemeClr val="tx1"/>
                </a:solidFill>
              </a:rPr>
              <a:t>هو نظام </a:t>
            </a:r>
            <a:r>
              <a:rPr lang="ar-JO" sz="2800" dirty="0" smtClean="0">
                <a:solidFill>
                  <a:schemeClr val="tx1"/>
                </a:solidFill>
              </a:rPr>
              <a:t>عالمي </a:t>
            </a:r>
            <a:r>
              <a:rPr lang="ar-JO" sz="2800" dirty="0">
                <a:solidFill>
                  <a:schemeClr val="tx1"/>
                </a:solidFill>
              </a:rPr>
              <a:t>لتسمية الكائنات الحية </a:t>
            </a:r>
          </a:p>
          <a:p>
            <a:pPr algn="ctr"/>
            <a:r>
              <a:rPr lang="ar-JO" sz="2800" dirty="0">
                <a:solidFill>
                  <a:schemeClr val="tx1"/>
                </a:solidFill>
              </a:rPr>
              <a:t>ويكتب باللغة اللاتينية </a:t>
            </a:r>
          </a:p>
          <a:p>
            <a:pPr algn="ctr"/>
            <a:r>
              <a:rPr lang="ar-JO" sz="2800" dirty="0">
                <a:solidFill>
                  <a:schemeClr val="tx1"/>
                </a:solidFill>
              </a:rPr>
              <a:t>ويتكون من جزاين  </a:t>
            </a:r>
          </a:p>
          <a:p>
            <a:pPr algn="ctr"/>
            <a:r>
              <a:rPr lang="ar-JO" sz="2800" dirty="0">
                <a:solidFill>
                  <a:schemeClr val="tx1"/>
                </a:solidFill>
              </a:rPr>
              <a:t>الاول : يعبر عن الجنس </a:t>
            </a:r>
          </a:p>
          <a:p>
            <a:pPr algn="ctr"/>
            <a:r>
              <a:rPr lang="ar-JO" sz="2800" dirty="0">
                <a:solidFill>
                  <a:schemeClr val="tx1"/>
                </a:solidFill>
              </a:rPr>
              <a:t>الثاني : يعبر عن النوع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8594671C-2785-4A92-B182-875ECF4C8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52085" cy="1325563"/>
          </a:xfrm>
        </p:spPr>
        <p:txBody>
          <a:bodyPr>
            <a:normAutofit/>
          </a:bodyPr>
          <a:lstStyle/>
          <a:p>
            <a:pPr algn="ctr"/>
            <a:r>
              <a:rPr lang="ar-JO" b="1" dirty="0">
                <a:solidFill>
                  <a:srgbClr val="FF0000"/>
                </a:solidFill>
              </a:rPr>
              <a:t>التسمية الثنائية 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0" name="Picture 2" descr="كارولوس لينيوس - ويكيبيديا">
            <a:extLst>
              <a:ext uri="{FF2B5EF4-FFF2-40B4-BE49-F238E27FC236}">
                <a16:creationId xmlns:a16="http://schemas.microsoft.com/office/drawing/2014/main" xmlns="" id="{76C53542-CC6D-420D-B9F9-C2556ECCF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083" y="1308272"/>
            <a:ext cx="1115411" cy="1350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99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F36F55-A38D-440C-82EB-202A8984C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510" y="2419642"/>
            <a:ext cx="9650436" cy="39596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2800" b="1" dirty="0">
                <a:solidFill>
                  <a:srgbClr val="0070C0"/>
                </a:solidFill>
              </a:rPr>
              <a:t> </a:t>
            </a: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3C9D365-26A3-4CDE-9344-2C743931DA28}"/>
              </a:ext>
            </a:extLst>
          </p:cNvPr>
          <p:cNvSpPr/>
          <p:nvPr/>
        </p:nvSpPr>
        <p:spPr>
          <a:xfrm>
            <a:off x="6747217" y="3395884"/>
            <a:ext cx="4902719" cy="29679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بسبب اكتشاف انواع جديدة من الكائنات الحية باستمرار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>
                <a:solidFill>
                  <a:schemeClr val="tx1"/>
                </a:solidFill>
              </a:rPr>
              <a:t>لجا العلماء الى استخدام </a:t>
            </a:r>
          </a:p>
          <a:p>
            <a:pPr algn="ctr"/>
            <a:r>
              <a:rPr lang="ar-JO" sz="2400" dirty="0">
                <a:solidFill>
                  <a:schemeClr val="tx1"/>
                </a:solidFill>
              </a:rPr>
              <a:t>مفتاح التصنيف الثنائي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9635F7B-B7A8-44A5-B9ED-EFE15B776E57}"/>
              </a:ext>
            </a:extLst>
          </p:cNvPr>
          <p:cNvSpPr/>
          <p:nvPr/>
        </p:nvSpPr>
        <p:spPr>
          <a:xfrm>
            <a:off x="846403" y="2129496"/>
            <a:ext cx="4490527" cy="39596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>
                <a:solidFill>
                  <a:schemeClr val="tx1"/>
                </a:solidFill>
              </a:rPr>
              <a:t>مفتاح التصنيف الثنائي </a:t>
            </a:r>
          </a:p>
          <a:p>
            <a:pPr algn="ctr"/>
            <a:r>
              <a:rPr lang="ar-JO" sz="2800" dirty="0">
                <a:solidFill>
                  <a:schemeClr val="tx1"/>
                </a:solidFill>
              </a:rPr>
              <a:t>سلسلة من الاسئلة القصيرة المكونة من صفات محددة للكائنات الحية وتكون الاجابة عنها بنعم أو لا 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>
                <a:solidFill>
                  <a:schemeClr val="tx1"/>
                </a:solidFill>
              </a:rPr>
              <a:t>وتؤدي في النهاية الى تحديد المجموعة التي ينتمي اليها هذا الكائن الحي  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8594671C-2785-4A92-B182-875ECF4C8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13631" cy="1325563"/>
          </a:xfrm>
        </p:spPr>
        <p:txBody>
          <a:bodyPr>
            <a:normAutofit/>
          </a:bodyPr>
          <a:lstStyle/>
          <a:p>
            <a:pPr algn="ctr"/>
            <a:r>
              <a:rPr lang="ar-JO" b="1" dirty="0">
                <a:solidFill>
                  <a:srgbClr val="FF0000"/>
                </a:solidFill>
              </a:rPr>
              <a:t>مفتاح التصنيف الثنائي </a:t>
            </a:r>
            <a:r>
              <a:rPr lang="ar-JO" b="1" dirty="0" smtClean="0">
                <a:solidFill>
                  <a:srgbClr val="FF0000"/>
                </a:solidFill>
              </a:rPr>
              <a:t>    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17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F36F55-A38D-440C-82EB-202A8984C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7936" y="1171167"/>
            <a:ext cx="9184118" cy="519097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ar-JO" sz="36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ar-JO" sz="3600" b="1" dirty="0">
                <a:solidFill>
                  <a:srgbClr val="0070C0"/>
                </a:solidFill>
              </a:rPr>
              <a:t> </a:t>
            </a:r>
            <a:endParaRPr lang="ar-JO" sz="36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ar-JO" sz="3600" b="1" dirty="0" smtClean="0"/>
              <a:t>توزيع </a:t>
            </a:r>
            <a:r>
              <a:rPr lang="ar-JO" sz="3600" b="1" dirty="0"/>
              <a:t>الكائنات الحية في مجموعات اعتمادا على خصائصها العامة . </a:t>
            </a:r>
          </a:p>
          <a:p>
            <a:pPr marL="0" indent="0" algn="r">
              <a:buNone/>
            </a:pP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21417DD-B2AA-4A02-9C62-2642C7B38EFC}"/>
              </a:ext>
            </a:extLst>
          </p:cNvPr>
          <p:cNvSpPr/>
          <p:nvPr/>
        </p:nvSpPr>
        <p:spPr>
          <a:xfrm>
            <a:off x="3641287" y="3766656"/>
            <a:ext cx="5697415" cy="19132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>
                <a:solidFill>
                  <a:schemeClr val="tx1"/>
                </a:solidFill>
              </a:rPr>
              <a:t>الهدف من التصنيف </a:t>
            </a:r>
          </a:p>
          <a:p>
            <a:pPr algn="ctr"/>
            <a:r>
              <a:rPr lang="ar-JO" sz="2800" dirty="0">
                <a:solidFill>
                  <a:schemeClr val="tx1"/>
                </a:solidFill>
              </a:rPr>
              <a:t>لتسهيل دراسة الكائنات الحية وتسميتها ووصفها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8594671C-2785-4A92-B182-875ECF4C8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8120" y="266662"/>
            <a:ext cx="8758727" cy="1325563"/>
          </a:xfrm>
        </p:spPr>
        <p:txBody>
          <a:bodyPr>
            <a:normAutofit/>
          </a:bodyPr>
          <a:lstStyle/>
          <a:p>
            <a:pPr algn="ctr"/>
            <a:r>
              <a:rPr lang="ar-JO" sz="4000" b="1" dirty="0">
                <a:solidFill>
                  <a:srgbClr val="FF0000"/>
                </a:solidFill>
              </a:rPr>
              <a:t>التصنيف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25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F36F55-A38D-440C-82EB-202A8984C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510" y="2419642"/>
            <a:ext cx="9650436" cy="39596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2800" b="1" dirty="0">
                <a:solidFill>
                  <a:srgbClr val="0070C0"/>
                </a:solidFill>
              </a:rPr>
              <a:t> </a:t>
            </a: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4192A870-A16B-4ECA-B293-85339997D3C2}"/>
              </a:ext>
            </a:extLst>
          </p:cNvPr>
          <p:cNvSpPr/>
          <p:nvPr/>
        </p:nvSpPr>
        <p:spPr>
          <a:xfrm>
            <a:off x="6750147" y="2743198"/>
            <a:ext cx="4586068" cy="129422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solidFill>
                  <a:schemeClr val="tx1"/>
                </a:solidFill>
              </a:rPr>
              <a:t>ذاتية التغذية</a:t>
            </a:r>
          </a:p>
          <a:p>
            <a:pPr algn="ctr"/>
            <a:r>
              <a:rPr lang="ar-JO" dirty="0"/>
              <a:t> </a:t>
            </a:r>
            <a:r>
              <a:rPr lang="ar-JO" sz="3200" dirty="0">
                <a:solidFill>
                  <a:schemeClr val="tx1"/>
                </a:solidFill>
              </a:rPr>
              <a:t>النباتات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7756AADE-4B65-4D35-8AFA-AB654005B7A6}"/>
              </a:ext>
            </a:extLst>
          </p:cNvPr>
          <p:cNvSpPr/>
          <p:nvPr/>
        </p:nvSpPr>
        <p:spPr>
          <a:xfrm>
            <a:off x="410177" y="2743197"/>
            <a:ext cx="4802943" cy="129422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solidFill>
                  <a:schemeClr val="tx1"/>
                </a:solidFill>
              </a:rPr>
              <a:t>غير ذاتية التغذية</a:t>
            </a:r>
          </a:p>
          <a:p>
            <a:pPr algn="ctr"/>
            <a:r>
              <a:rPr lang="ar-JO" dirty="0"/>
              <a:t> </a:t>
            </a:r>
            <a:r>
              <a:rPr lang="ar-JO" sz="2800" dirty="0">
                <a:solidFill>
                  <a:schemeClr val="tx1"/>
                </a:solidFill>
              </a:rPr>
              <a:t>الحيوانات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2050" name="Picture 2" descr="النباتات: اكسير صحة الأرض">
            <a:extLst>
              <a:ext uri="{FF2B5EF4-FFF2-40B4-BE49-F238E27FC236}">
                <a16:creationId xmlns:a16="http://schemas.microsoft.com/office/drawing/2014/main" xmlns="" id="{2A46648E-4F22-4C57-88BC-F00ECE796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333" y="4908012"/>
            <a:ext cx="2109963" cy="1404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كيفية تربية حيوان أليف في المنزل - سطور">
            <a:extLst>
              <a:ext uri="{FF2B5EF4-FFF2-40B4-BE49-F238E27FC236}">
                <a16:creationId xmlns:a16="http://schemas.microsoft.com/office/drawing/2014/main" xmlns="" id="{A580EF07-1369-437D-A498-35B3D6183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867" y="4416884"/>
            <a:ext cx="4121141" cy="196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594671C-2785-4A92-B182-875ECF4C8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5692" y="1057779"/>
            <a:ext cx="8305800" cy="1325563"/>
          </a:xfrm>
        </p:spPr>
        <p:txBody>
          <a:bodyPr>
            <a:normAutofit/>
          </a:bodyPr>
          <a:lstStyle/>
          <a:p>
            <a:pPr algn="ctr"/>
            <a:r>
              <a:rPr lang="ar-JO" b="1" dirty="0">
                <a:solidFill>
                  <a:srgbClr val="FF0000"/>
                </a:solidFill>
              </a:rPr>
              <a:t>تصنيف الكائنات الحية حسب نمط تغذيتها 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39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94671C-2785-4A92-B182-875ECF4C8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557" y="2069166"/>
            <a:ext cx="9071575" cy="835634"/>
          </a:xfrm>
        </p:spPr>
        <p:txBody>
          <a:bodyPr>
            <a:normAutofit/>
          </a:bodyPr>
          <a:lstStyle/>
          <a:p>
            <a:pPr algn="ctr"/>
            <a:r>
              <a:rPr lang="ar-JO" b="1" dirty="0">
                <a:solidFill>
                  <a:srgbClr val="FF0000"/>
                </a:solidFill>
              </a:rPr>
              <a:t>العالم أرنست ماير 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F36F55-A38D-440C-82EB-202A8984C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510" y="2419642"/>
            <a:ext cx="9650436" cy="39596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2800" b="1" dirty="0">
                <a:solidFill>
                  <a:srgbClr val="0070C0"/>
                </a:solidFill>
              </a:rPr>
              <a:t> </a:t>
            </a: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4192A870-A16B-4ECA-B293-85339997D3C2}"/>
              </a:ext>
            </a:extLst>
          </p:cNvPr>
          <p:cNvSpPr/>
          <p:nvPr/>
        </p:nvSpPr>
        <p:spPr>
          <a:xfrm>
            <a:off x="7240488" y="3641134"/>
            <a:ext cx="4586068" cy="270099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solidFill>
                  <a:schemeClr val="tx1"/>
                </a:solidFill>
              </a:rPr>
              <a:t>الاسس التي اعتمدها العالم ارنست في تصنيف الطيور</a:t>
            </a:r>
          </a:p>
        </p:txBody>
      </p:sp>
      <p:pic>
        <p:nvPicPr>
          <p:cNvPr id="3074" name="Picture 2" descr="إرنست ماير - واحة الكتب">
            <a:extLst>
              <a:ext uri="{FF2B5EF4-FFF2-40B4-BE49-F238E27FC236}">
                <a16:creationId xmlns:a16="http://schemas.microsoft.com/office/drawing/2014/main" xmlns="" id="{9545D4C2-2D77-4D0F-9CE9-AD8CBFBA2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614" y="1697872"/>
            <a:ext cx="1405887" cy="1787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لاتحزن: صور طيور برية جميلة وخلابة">
            <a:extLst>
              <a:ext uri="{FF2B5EF4-FFF2-40B4-BE49-F238E27FC236}">
                <a16:creationId xmlns:a16="http://schemas.microsoft.com/office/drawing/2014/main" xmlns="" id="{A03CA981-17E2-4EFD-A523-B4A0BFA120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7769" y="1902019"/>
            <a:ext cx="1838787" cy="1379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1CD6729C-78F0-4367-AFDD-D9A636BA532E}"/>
              </a:ext>
            </a:extLst>
          </p:cNvPr>
          <p:cNvSpPr/>
          <p:nvPr/>
        </p:nvSpPr>
        <p:spPr>
          <a:xfrm>
            <a:off x="883379" y="3725907"/>
            <a:ext cx="4977620" cy="2736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solidFill>
                  <a:schemeClr val="tx1"/>
                </a:solidFill>
              </a:rPr>
              <a:t>وجود اجزاء من اجسامها تتشابه مع طيور اخرى عاشت قبل ملايين السنين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85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F36F55-A38D-440C-82EB-202A8984C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510" y="2419642"/>
            <a:ext cx="9650436" cy="39596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2800" b="1" dirty="0">
                <a:solidFill>
                  <a:srgbClr val="0070C0"/>
                </a:solidFill>
              </a:rPr>
              <a:t> </a:t>
            </a: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4192A870-A16B-4ECA-B293-85339997D3C2}"/>
              </a:ext>
            </a:extLst>
          </p:cNvPr>
          <p:cNvSpPr/>
          <p:nvPr/>
        </p:nvSpPr>
        <p:spPr>
          <a:xfrm>
            <a:off x="2804745" y="3729696"/>
            <a:ext cx="6020387" cy="281178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>
                <a:solidFill>
                  <a:schemeClr val="tx1"/>
                </a:solidFill>
              </a:rPr>
              <a:t>تشترك جميع الخلايا بوجود </a:t>
            </a:r>
          </a:p>
          <a:p>
            <a:pPr algn="ctr"/>
            <a:r>
              <a:rPr lang="ar-JO" sz="3200" dirty="0">
                <a:solidFill>
                  <a:schemeClr val="tx1"/>
                </a:solidFill>
              </a:rPr>
              <a:t>غشاء بلازمي </a:t>
            </a:r>
          </a:p>
          <a:p>
            <a:pPr algn="ctr"/>
            <a:r>
              <a:rPr lang="ar-JO" sz="3200" dirty="0">
                <a:solidFill>
                  <a:schemeClr val="tx1"/>
                </a:solidFill>
              </a:rPr>
              <a:t>سيتوبلازم</a:t>
            </a:r>
          </a:p>
          <a:p>
            <a:pPr algn="ctr"/>
            <a:r>
              <a:rPr lang="ar-JO" sz="3200" dirty="0">
                <a:solidFill>
                  <a:schemeClr val="tx1"/>
                </a:solidFill>
              </a:rPr>
              <a:t>المادة الوراثية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3C9D365-26A3-4CDE-9344-2C743931DA28}"/>
              </a:ext>
            </a:extLst>
          </p:cNvPr>
          <p:cNvSpPr/>
          <p:nvPr/>
        </p:nvSpPr>
        <p:spPr>
          <a:xfrm>
            <a:off x="1761098" y="1913205"/>
            <a:ext cx="8107679" cy="101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وحدة التركيب والوظيفة والبناء في جميع اجسام الكائنات الحية 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8594671C-2785-4A92-B182-875ECF4C8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639908" cy="1325563"/>
          </a:xfrm>
        </p:spPr>
        <p:txBody>
          <a:bodyPr>
            <a:normAutofit/>
          </a:bodyPr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الخلية       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68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F36F55-A38D-440C-82EB-202A8984C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510" y="2419642"/>
            <a:ext cx="9650436" cy="39596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2800" b="1" dirty="0">
                <a:solidFill>
                  <a:srgbClr val="0070C0"/>
                </a:solidFill>
              </a:rPr>
              <a:t> </a:t>
            </a: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4192A870-A16B-4ECA-B293-85339997D3C2}"/>
              </a:ext>
            </a:extLst>
          </p:cNvPr>
          <p:cNvSpPr/>
          <p:nvPr/>
        </p:nvSpPr>
        <p:spPr>
          <a:xfrm>
            <a:off x="6991419" y="2971358"/>
            <a:ext cx="4586068" cy="129422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>
                <a:solidFill>
                  <a:schemeClr val="tx1"/>
                </a:solidFill>
              </a:rPr>
              <a:t>خلية بدائية النواة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7756AADE-4B65-4D35-8AFA-AB654005B7A6}"/>
              </a:ext>
            </a:extLst>
          </p:cNvPr>
          <p:cNvSpPr/>
          <p:nvPr/>
        </p:nvSpPr>
        <p:spPr>
          <a:xfrm>
            <a:off x="551456" y="2897408"/>
            <a:ext cx="4802943" cy="1294227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>
                <a:solidFill>
                  <a:schemeClr val="tx1"/>
                </a:solidFill>
              </a:rPr>
              <a:t>خلية حقيقية النواة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3C9D365-26A3-4CDE-9344-2C743931DA28}"/>
              </a:ext>
            </a:extLst>
          </p:cNvPr>
          <p:cNvSpPr/>
          <p:nvPr/>
        </p:nvSpPr>
        <p:spPr>
          <a:xfrm>
            <a:off x="4658048" y="1849610"/>
            <a:ext cx="2518118" cy="101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تقسم الى  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161D928-800B-44B3-8920-362EABDB79A1}"/>
              </a:ext>
            </a:extLst>
          </p:cNvPr>
          <p:cNvSpPr/>
          <p:nvPr/>
        </p:nvSpPr>
        <p:spPr>
          <a:xfrm>
            <a:off x="7827590" y="4447697"/>
            <a:ext cx="3108151" cy="19923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تكون المادة الوراثية فيها مبعثرة في السيتوبلازم وغير محاطة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 بغلاف خاص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9635F7B-B7A8-44A5-B9ED-EFE15B776E57}"/>
              </a:ext>
            </a:extLst>
          </p:cNvPr>
          <p:cNvSpPr/>
          <p:nvPr/>
        </p:nvSpPr>
        <p:spPr>
          <a:xfrm>
            <a:off x="1402663" y="4427949"/>
            <a:ext cx="2685759" cy="19116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تحاط المادة الوراثية فيها بغلاف خاص يسميان معا النواة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8594671C-2785-4A92-B182-875ECF4C8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68508" cy="1325563"/>
          </a:xfrm>
        </p:spPr>
        <p:txBody>
          <a:bodyPr>
            <a:normAutofit/>
          </a:bodyPr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الخلية</a:t>
            </a:r>
            <a:r>
              <a:rPr lang="ar-JO" b="1" dirty="0"/>
              <a:t> </a:t>
            </a:r>
            <a:r>
              <a:rPr lang="ar-JO" b="1" dirty="0" smtClean="0"/>
              <a:t>      </a:t>
            </a:r>
            <a:endParaRPr lang="en-US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0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F36F55-A38D-440C-82EB-202A8984C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510" y="2419642"/>
            <a:ext cx="9650436" cy="39596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2800" b="1" dirty="0">
                <a:solidFill>
                  <a:srgbClr val="0070C0"/>
                </a:solidFill>
              </a:rPr>
              <a:t> </a:t>
            </a: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en-US" sz="2800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دارون والقرود ا اصل الانسان قرد">
            <a:extLst>
              <a:ext uri="{FF2B5EF4-FFF2-40B4-BE49-F238E27FC236}">
                <a16:creationId xmlns:a16="http://schemas.microsoft.com/office/drawing/2014/main" xmlns="" id="{333A8F9A-1EEC-418E-8B5D-5E5910F7C9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0" b="19535"/>
          <a:stretch/>
        </p:blipFill>
        <p:spPr bwMode="auto">
          <a:xfrm>
            <a:off x="2546251" y="1434904"/>
            <a:ext cx="5809371" cy="3432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AC45C07A-DC9B-4B76-8D87-6D624E5659CA}"/>
              </a:ext>
            </a:extLst>
          </p:cNvPr>
          <p:cNvCxnSpPr/>
          <p:nvPr/>
        </p:nvCxnSpPr>
        <p:spPr>
          <a:xfrm>
            <a:off x="7469945" y="2940148"/>
            <a:ext cx="139270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xmlns="" id="{95F657E9-43CE-4280-A248-EFEA5551AAC2}"/>
              </a:ext>
            </a:extLst>
          </p:cNvPr>
          <p:cNvCxnSpPr/>
          <p:nvPr/>
        </p:nvCxnSpPr>
        <p:spPr>
          <a:xfrm>
            <a:off x="7312269" y="3429000"/>
            <a:ext cx="139270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289680E1-818A-478B-B505-B82684D88626}"/>
              </a:ext>
            </a:extLst>
          </p:cNvPr>
          <p:cNvCxnSpPr/>
          <p:nvPr/>
        </p:nvCxnSpPr>
        <p:spPr>
          <a:xfrm>
            <a:off x="7647549" y="4344573"/>
            <a:ext cx="139270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xmlns="" id="{D6CDE4EF-F8CD-41E6-B531-91C38E017D98}"/>
              </a:ext>
            </a:extLst>
          </p:cNvPr>
          <p:cNvCxnSpPr/>
          <p:nvPr/>
        </p:nvCxnSpPr>
        <p:spPr>
          <a:xfrm flipH="1">
            <a:off x="2264898" y="2940148"/>
            <a:ext cx="12801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4E81E399-F850-4AE0-AD2E-46A62090F0ED}"/>
              </a:ext>
            </a:extLst>
          </p:cNvPr>
          <p:cNvCxnSpPr>
            <a:cxnSpLocks/>
          </p:cNvCxnSpPr>
          <p:nvPr/>
        </p:nvCxnSpPr>
        <p:spPr>
          <a:xfrm flipH="1">
            <a:off x="2018713" y="3429000"/>
            <a:ext cx="19202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5CAB4300-164D-4CB2-9B1E-3B5E0D2A08F2}"/>
              </a:ext>
            </a:extLst>
          </p:cNvPr>
          <p:cNvCxnSpPr/>
          <p:nvPr/>
        </p:nvCxnSpPr>
        <p:spPr>
          <a:xfrm flipH="1">
            <a:off x="2018713" y="4311749"/>
            <a:ext cx="12801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55245E00-A27D-48E6-AE4A-D88C9157E338}"/>
              </a:ext>
            </a:extLst>
          </p:cNvPr>
          <p:cNvSpPr/>
          <p:nvPr/>
        </p:nvSpPr>
        <p:spPr>
          <a:xfrm>
            <a:off x="8898179" y="2419642"/>
            <a:ext cx="1899726" cy="502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سيتوبلازم</a:t>
            </a:r>
            <a:r>
              <a:rPr lang="ar-JO" dirty="0"/>
              <a:t> 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FCA71804-7A7D-4C6E-AC15-631710E71719}"/>
              </a:ext>
            </a:extLst>
          </p:cNvPr>
          <p:cNvSpPr/>
          <p:nvPr/>
        </p:nvSpPr>
        <p:spPr>
          <a:xfrm>
            <a:off x="197606" y="2419642"/>
            <a:ext cx="1899726" cy="502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سيتوبلازم</a:t>
            </a:r>
            <a:r>
              <a:rPr lang="ar-JO" dirty="0"/>
              <a:t> 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0F0293B1-709F-4474-BE48-A17702AA69D9}"/>
              </a:ext>
            </a:extLst>
          </p:cNvPr>
          <p:cNvSpPr/>
          <p:nvPr/>
        </p:nvSpPr>
        <p:spPr>
          <a:xfrm>
            <a:off x="8862646" y="3319032"/>
            <a:ext cx="1899726" cy="502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المادة الوراثية</a:t>
            </a:r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FA210AAA-379C-464E-8EEB-7E76A1A9FB19}"/>
              </a:ext>
            </a:extLst>
          </p:cNvPr>
          <p:cNvSpPr/>
          <p:nvPr/>
        </p:nvSpPr>
        <p:spPr>
          <a:xfrm>
            <a:off x="95137" y="3177653"/>
            <a:ext cx="1899726" cy="502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المادة الوراثية</a:t>
            </a:r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7F59AE83-4190-4E17-92B6-7B826927E895}"/>
              </a:ext>
            </a:extLst>
          </p:cNvPr>
          <p:cNvSpPr/>
          <p:nvPr/>
        </p:nvSpPr>
        <p:spPr>
          <a:xfrm>
            <a:off x="9089847" y="4303770"/>
            <a:ext cx="2122103" cy="502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غشاء بلازمي</a:t>
            </a:r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B3DA69FD-4B15-4071-A1D5-E8EA600A18CD}"/>
              </a:ext>
            </a:extLst>
          </p:cNvPr>
          <p:cNvSpPr/>
          <p:nvPr/>
        </p:nvSpPr>
        <p:spPr>
          <a:xfrm>
            <a:off x="122644" y="4413738"/>
            <a:ext cx="2122103" cy="502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غشاء بلازمي</a:t>
            </a:r>
            <a:endParaRPr lang="en-US" dirty="0"/>
          </a:p>
        </p:txBody>
      </p:sp>
      <p:sp>
        <p:nvSpPr>
          <p:cNvPr id="5120" name="Oval 5119">
            <a:extLst>
              <a:ext uri="{FF2B5EF4-FFF2-40B4-BE49-F238E27FC236}">
                <a16:creationId xmlns:a16="http://schemas.microsoft.com/office/drawing/2014/main" xmlns="" id="{B32F9063-EEBD-4233-B0C7-B23B0C1F17F6}"/>
              </a:ext>
            </a:extLst>
          </p:cNvPr>
          <p:cNvSpPr/>
          <p:nvPr/>
        </p:nvSpPr>
        <p:spPr>
          <a:xfrm>
            <a:off x="6398456" y="5199404"/>
            <a:ext cx="1753772" cy="12727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بدائيات النوى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121" name="Oval 5120">
            <a:extLst>
              <a:ext uri="{FF2B5EF4-FFF2-40B4-BE49-F238E27FC236}">
                <a16:creationId xmlns:a16="http://schemas.microsoft.com/office/drawing/2014/main" xmlns="" id="{40CB090E-D946-4B45-83DB-03226B89BCE1}"/>
              </a:ext>
            </a:extLst>
          </p:cNvPr>
          <p:cNvSpPr/>
          <p:nvPr/>
        </p:nvSpPr>
        <p:spPr>
          <a:xfrm>
            <a:off x="3298873" y="5240580"/>
            <a:ext cx="1788245" cy="12727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حقيقيات النوى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xmlns="" id="{8594671C-2785-4A92-B182-875ECF4C8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530" y="727063"/>
            <a:ext cx="8059979" cy="919149"/>
          </a:xfrm>
        </p:spPr>
        <p:txBody>
          <a:bodyPr>
            <a:normAutofit/>
          </a:bodyPr>
          <a:lstStyle/>
          <a:p>
            <a:pPr algn="ctr"/>
            <a:r>
              <a:rPr lang="ar-JO" sz="2400" b="1" dirty="0">
                <a:solidFill>
                  <a:srgbClr val="FF0000"/>
                </a:solidFill>
              </a:rPr>
              <a:t>صنف العلماء الكائنات الحية حسب وجود غلاف يحيط بالمادة الوراثية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9783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3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xmlns="" id="{4192A870-A16B-4ECA-B293-85339997D3C2}"/>
              </a:ext>
            </a:extLst>
          </p:cNvPr>
          <p:cNvSpPr/>
          <p:nvPr/>
        </p:nvSpPr>
        <p:spPr>
          <a:xfrm>
            <a:off x="7995536" y="3020242"/>
            <a:ext cx="3022466" cy="10103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>
                <a:solidFill>
                  <a:schemeClr val="tx1"/>
                </a:solidFill>
              </a:rPr>
              <a:t>نطاق البكتيريا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7756AADE-4B65-4D35-8AFA-AB654005B7A6}"/>
              </a:ext>
            </a:extLst>
          </p:cNvPr>
          <p:cNvSpPr/>
          <p:nvPr/>
        </p:nvSpPr>
        <p:spPr>
          <a:xfrm>
            <a:off x="4489869" y="4436338"/>
            <a:ext cx="3169636" cy="875944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>
                <a:solidFill>
                  <a:schemeClr val="tx1"/>
                </a:solidFill>
              </a:rPr>
              <a:t>نطاق الاثريات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10C1011A-887A-4475-80E3-280D18C6BCDB}"/>
              </a:ext>
            </a:extLst>
          </p:cNvPr>
          <p:cNvSpPr/>
          <p:nvPr/>
        </p:nvSpPr>
        <p:spPr>
          <a:xfrm>
            <a:off x="449615" y="5433971"/>
            <a:ext cx="3717750" cy="957589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>
                <a:solidFill>
                  <a:schemeClr val="tx1"/>
                </a:solidFill>
              </a:rPr>
              <a:t>نطاق حقيقيات النوى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3C9D365-26A3-4CDE-9344-2C743931DA28}"/>
              </a:ext>
            </a:extLst>
          </p:cNvPr>
          <p:cNvSpPr/>
          <p:nvPr/>
        </p:nvSpPr>
        <p:spPr>
          <a:xfrm>
            <a:off x="1678983" y="1686318"/>
            <a:ext cx="8558810" cy="10134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توصل العالم كارل ووز الى اختلاف في تركيب المادة الوراثية للبدائيات </a:t>
            </a:r>
          </a:p>
          <a:p>
            <a:pPr algn="ctr"/>
            <a:r>
              <a:rPr lang="ar-JO" sz="2400" dirty="0">
                <a:solidFill>
                  <a:schemeClr val="tx1"/>
                </a:solidFill>
              </a:rPr>
              <a:t>مما ادى الى اعادة ترتيب الكائنات </a:t>
            </a:r>
            <a:r>
              <a:rPr lang="ar-JO" sz="2400" dirty="0" smtClean="0">
                <a:solidFill>
                  <a:schemeClr val="tx1"/>
                </a:solidFill>
              </a:rPr>
              <a:t>الحية 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7" name="Picture 2" descr="كارل ووز - ويكيبيديا">
            <a:extLst>
              <a:ext uri="{FF2B5EF4-FFF2-40B4-BE49-F238E27FC236}">
                <a16:creationId xmlns:a16="http://schemas.microsoft.com/office/drawing/2014/main" xmlns="" id="{76B738DB-0047-48C9-911B-923864EE17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15" y="3167116"/>
            <a:ext cx="1104493" cy="1269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xmlns="" id="{8594671C-2785-4A92-B182-875ECF4C8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41636" cy="1325563"/>
          </a:xfrm>
        </p:spPr>
        <p:txBody>
          <a:bodyPr>
            <a:normAutofit/>
          </a:bodyPr>
          <a:lstStyle/>
          <a:p>
            <a:pPr algn="ctr"/>
            <a:r>
              <a:rPr lang="ar-JO" sz="3600" b="1" dirty="0">
                <a:solidFill>
                  <a:srgbClr val="FF0000"/>
                </a:solidFill>
              </a:rPr>
              <a:t>نطاقات الكائنات </a:t>
            </a:r>
            <a:r>
              <a:rPr lang="ar-JO" sz="3600" b="1" dirty="0" smtClean="0">
                <a:solidFill>
                  <a:srgbClr val="FF0000"/>
                </a:solidFill>
              </a:rPr>
              <a:t>الحية  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43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F36F55-A38D-440C-82EB-202A8984C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510" y="2419642"/>
            <a:ext cx="9650436" cy="39596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2800" b="1" dirty="0">
                <a:solidFill>
                  <a:srgbClr val="0070C0"/>
                </a:solidFill>
              </a:rPr>
              <a:t> </a:t>
            </a: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ar-JO" sz="28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3C9D365-26A3-4CDE-9344-2C743931DA28}"/>
              </a:ext>
            </a:extLst>
          </p:cNvPr>
          <p:cNvSpPr/>
          <p:nvPr/>
        </p:nvSpPr>
        <p:spPr>
          <a:xfrm>
            <a:off x="7109460" y="2712941"/>
            <a:ext cx="4149966" cy="27910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نظم العلماء الكائنات الحية في مستويات تبدأ بالنوع وتنتهي بالنطاق 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>
                <a:solidFill>
                  <a:schemeClr val="tx1"/>
                </a:solidFill>
              </a:rPr>
              <a:t>ويضم كل مستوى مجموعة كائنات حية تمتلك خصائص مشتركة في ما بينها  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B8487705-EAA5-4097-83E0-417D60CBF814}"/>
              </a:ext>
            </a:extLst>
          </p:cNvPr>
          <p:cNvSpPr/>
          <p:nvPr/>
        </p:nvSpPr>
        <p:spPr>
          <a:xfrm>
            <a:off x="478302" y="3798277"/>
            <a:ext cx="4500640" cy="241964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solidFill>
                  <a:schemeClr val="tx1"/>
                </a:solidFill>
              </a:rPr>
              <a:t>النوع :الوحدة الاساسية في التصنيف ويعبر عن مجموعة الكائنات الحية المتشابهة في صفاتها ولها القدرة على الزواج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8594671C-2785-4A92-B182-875ECF4C8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061938" cy="1325563"/>
          </a:xfrm>
        </p:spPr>
        <p:txBody>
          <a:bodyPr>
            <a:normAutofit/>
          </a:bodyPr>
          <a:lstStyle/>
          <a:p>
            <a:pPr algn="ctr"/>
            <a:r>
              <a:rPr lang="ar-JO" b="1" dirty="0">
                <a:solidFill>
                  <a:srgbClr val="FF0000"/>
                </a:solidFill>
              </a:rPr>
              <a:t>مستويات تصنيف الخلية </a:t>
            </a:r>
            <a:r>
              <a:rPr lang="ar-JO" b="1" dirty="0" smtClean="0">
                <a:solidFill>
                  <a:srgbClr val="FF0000"/>
                </a:solidFill>
              </a:rPr>
              <a:t>   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94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1102</TotalTime>
  <Words>344</Words>
  <Application>Microsoft Office PowerPoint</Application>
  <PresentationFormat>Widescreen</PresentationFormat>
  <Paragraphs>123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التصنيف </vt:lpstr>
      <vt:lpstr>تصنيف الكائنات الحية حسب نمط تغذيتها </vt:lpstr>
      <vt:lpstr>العالم أرنست ماير  </vt:lpstr>
      <vt:lpstr>الخلية       </vt:lpstr>
      <vt:lpstr>الخلية       </vt:lpstr>
      <vt:lpstr>صنف العلماء الكائنات الحية حسب وجود غلاف يحيط بالمادة الوراثية </vt:lpstr>
      <vt:lpstr>نطاقات الكائنات الحية   </vt:lpstr>
      <vt:lpstr>مستويات تصنيف الخلية    </vt:lpstr>
      <vt:lpstr>التسمية الثنائية </vt:lpstr>
      <vt:lpstr>مفتاح التصنيف الثنائي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120</cp:revision>
  <dcterms:created xsi:type="dcterms:W3CDTF">2021-02-24T07:41:59Z</dcterms:created>
  <dcterms:modified xsi:type="dcterms:W3CDTF">2023-10-10T18:23:54Z</dcterms:modified>
</cp:coreProperties>
</file>