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Public Sans Thin" charset="1" panose="00000000000000000000"/>
      <p:regular r:id="rId16"/>
    </p:embeddedFont>
    <p:embeddedFont>
      <p:font typeface="Public Sans Bold" charset="1" panose="00000000000000000000"/>
      <p:regular r:id="rId17"/>
    </p:embeddedFont>
    <p:embeddedFont>
      <p:font typeface="Public San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sp>
        <p:nvSpPr>
          <p:cNvPr name="Freeform 2" id="2"/>
          <p:cNvSpPr/>
          <p:nvPr/>
        </p:nvSpPr>
        <p:spPr>
          <a:xfrm flipH="false" flipV="false" rot="-2142210">
            <a:off x="12866949" y="-2306868"/>
            <a:ext cx="8028719" cy="6671135"/>
          </a:xfrm>
          <a:custGeom>
            <a:avLst/>
            <a:gdLst/>
            <a:ahLst/>
            <a:cxnLst/>
            <a:rect r="r" b="b" t="t" l="l"/>
            <a:pathLst>
              <a:path h="6671135" w="8028719">
                <a:moveTo>
                  <a:pt x="0" y="0"/>
                </a:moveTo>
                <a:lnTo>
                  <a:pt x="8028719" y="0"/>
                </a:lnTo>
                <a:lnTo>
                  <a:pt x="8028719" y="6671136"/>
                </a:lnTo>
                <a:lnTo>
                  <a:pt x="0" y="6671136"/>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785107"/>
            <a:ext cx="12781566" cy="4399577"/>
            <a:chOff x="0" y="0"/>
            <a:chExt cx="17042088" cy="5866103"/>
          </a:xfrm>
        </p:grpSpPr>
        <p:sp>
          <p:nvSpPr>
            <p:cNvPr name="TextBox 4" id="4"/>
            <p:cNvSpPr txBox="true"/>
            <p:nvPr/>
          </p:nvSpPr>
          <p:spPr>
            <a:xfrm rot="0">
              <a:off x="0" y="1595093"/>
              <a:ext cx="17042088" cy="4271010"/>
            </a:xfrm>
            <a:prstGeom prst="rect">
              <a:avLst/>
            </a:prstGeom>
          </p:spPr>
          <p:txBody>
            <a:bodyPr anchor="t" rtlCol="false" tIns="0" lIns="0" bIns="0" rIns="0">
              <a:spAutoFit/>
            </a:bodyPr>
            <a:lstStyle/>
            <a:p>
              <a:pPr algn="l" marL="0" indent="0" lvl="0">
                <a:lnSpc>
                  <a:spcPts val="12869"/>
                </a:lnSpc>
              </a:pPr>
              <a:r>
                <a:rPr lang="en-US" sz="9899">
                  <a:solidFill>
                    <a:srgbClr val="1F0E03"/>
                  </a:solidFill>
                  <a:latin typeface="Public Sans Thin"/>
                  <a:ea typeface="Public Sans Thin"/>
                  <a:cs typeface="Public Sans Thin"/>
                  <a:sym typeface="Public Sans Thin"/>
                </a:rPr>
                <a:t>Endangered Wildlife of Jordan</a:t>
              </a:r>
            </a:p>
          </p:txBody>
        </p:sp>
        <p:sp>
          <p:nvSpPr>
            <p:cNvPr name="TextBox 5" id="5"/>
            <p:cNvSpPr txBox="true"/>
            <p:nvPr/>
          </p:nvSpPr>
          <p:spPr>
            <a:xfrm rot="0">
              <a:off x="0" y="-66675"/>
              <a:ext cx="12920073" cy="588222"/>
            </a:xfrm>
            <a:prstGeom prst="rect">
              <a:avLst/>
            </a:prstGeom>
          </p:spPr>
          <p:txBody>
            <a:bodyPr anchor="t" rtlCol="false" tIns="0" lIns="0" bIns="0" rIns="0">
              <a:spAutoFit/>
            </a:bodyPr>
            <a:lstStyle/>
            <a:p>
              <a:pPr algn="l" marL="0" indent="0" lvl="0">
                <a:lnSpc>
                  <a:spcPts val="3640"/>
                </a:lnSpc>
                <a:spcBef>
                  <a:spcPct val="0"/>
                </a:spcBef>
              </a:pPr>
              <a:r>
                <a:rPr lang="en-US" b="true" sz="2600">
                  <a:solidFill>
                    <a:srgbClr val="1F0E03"/>
                  </a:solidFill>
                  <a:latin typeface="Public Sans Bold"/>
                  <a:ea typeface="Public Sans Bold"/>
                  <a:cs typeface="Public Sans Bold"/>
                  <a:sym typeface="Public Sans Bold"/>
                </a:rPr>
                <a:t>JORDAN WILDLIFE CONSERVATION SOCIETY</a:t>
              </a:r>
            </a:p>
          </p:txBody>
        </p:sp>
      </p:grpSp>
      <p:sp>
        <p:nvSpPr>
          <p:cNvPr name="Freeform 6" id="6"/>
          <p:cNvSpPr/>
          <p:nvPr/>
        </p:nvSpPr>
        <p:spPr>
          <a:xfrm flipH="false" flipV="false" rot="0">
            <a:off x="13640706" y="6851503"/>
            <a:ext cx="8658499" cy="7194426"/>
          </a:xfrm>
          <a:custGeom>
            <a:avLst/>
            <a:gdLst/>
            <a:ahLst/>
            <a:cxnLst/>
            <a:rect r="r" b="b" t="t" l="l"/>
            <a:pathLst>
              <a:path h="7194426" w="8658499">
                <a:moveTo>
                  <a:pt x="0" y="0"/>
                </a:moveTo>
                <a:lnTo>
                  <a:pt x="8658499" y="0"/>
                </a:lnTo>
                <a:lnTo>
                  <a:pt x="8658499" y="7194426"/>
                </a:lnTo>
                <a:lnTo>
                  <a:pt x="0" y="7194426"/>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7758518" y="3437463"/>
            <a:ext cx="8658499" cy="7194426"/>
          </a:xfrm>
          <a:custGeom>
            <a:avLst/>
            <a:gdLst/>
            <a:ahLst/>
            <a:cxnLst/>
            <a:rect r="r" b="b" t="t" l="l"/>
            <a:pathLst>
              <a:path h="7194426" w="8658499">
                <a:moveTo>
                  <a:pt x="0" y="0"/>
                </a:moveTo>
                <a:lnTo>
                  <a:pt x="8658499" y="0"/>
                </a:lnTo>
                <a:lnTo>
                  <a:pt x="8658499" y="7194425"/>
                </a:lnTo>
                <a:lnTo>
                  <a:pt x="0" y="7194425"/>
                </a:lnTo>
                <a:lnTo>
                  <a:pt x="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28700"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5264096" y="5039492"/>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3120409" y="9766704"/>
            <a:ext cx="1040592" cy="1040592"/>
          </a:xfrm>
          <a:custGeom>
            <a:avLst/>
            <a:gdLst/>
            <a:ahLst/>
            <a:cxnLst/>
            <a:rect r="r" b="b" t="t" l="l"/>
            <a:pathLst>
              <a:path h="1040592" w="1040592">
                <a:moveTo>
                  <a:pt x="0" y="0"/>
                </a:moveTo>
                <a:lnTo>
                  <a:pt x="1040593" y="0"/>
                </a:lnTo>
                <a:lnTo>
                  <a:pt x="1040593"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520296" y="6851503"/>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028700" y="8800465"/>
            <a:ext cx="10903152" cy="457835"/>
          </a:xfrm>
          <a:prstGeom prst="rect">
            <a:avLst/>
          </a:prstGeom>
        </p:spPr>
        <p:txBody>
          <a:bodyPr anchor="t" rtlCol="false" tIns="0" lIns="0" bIns="0" rIns="0">
            <a:spAutoFit/>
          </a:bodyPr>
          <a:lstStyle/>
          <a:p>
            <a:pPr algn="l" marL="0" indent="0" lvl="0">
              <a:lnSpc>
                <a:spcPts val="3640"/>
              </a:lnSpc>
            </a:pPr>
            <a:r>
              <a:rPr lang="en-US" sz="2600">
                <a:solidFill>
                  <a:srgbClr val="1F0E03"/>
                </a:solidFill>
                <a:latin typeface="Public Sans"/>
                <a:ea typeface="Public Sans"/>
                <a:cs typeface="Public Sans"/>
                <a:sym typeface="Public Sans"/>
              </a:rPr>
              <a:t>A Critical Study of Species at Risk</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sp>
        <p:nvSpPr>
          <p:cNvPr name="Freeform 2" id="2"/>
          <p:cNvSpPr/>
          <p:nvPr/>
        </p:nvSpPr>
        <p:spPr>
          <a:xfrm flipH="false" flipV="false" rot="0">
            <a:off x="12979885" y="0"/>
            <a:ext cx="5781358" cy="12668315"/>
          </a:xfrm>
          <a:custGeom>
            <a:avLst/>
            <a:gdLst/>
            <a:ahLst/>
            <a:cxnLst/>
            <a:rect r="r" b="b" t="t" l="l"/>
            <a:pathLst>
              <a:path h="12668315" w="5781358">
                <a:moveTo>
                  <a:pt x="0" y="0"/>
                </a:moveTo>
                <a:lnTo>
                  <a:pt x="5781359" y="0"/>
                </a:lnTo>
                <a:lnTo>
                  <a:pt x="5781359" y="12668315"/>
                </a:lnTo>
                <a:lnTo>
                  <a:pt x="0" y="12668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43200" y="3818072"/>
            <a:ext cx="6992364" cy="2650856"/>
            <a:chOff x="0" y="0"/>
            <a:chExt cx="9323152" cy="3534475"/>
          </a:xfrm>
        </p:grpSpPr>
        <p:sp>
          <p:nvSpPr>
            <p:cNvPr name="TextBox 4" id="4"/>
            <p:cNvSpPr txBox="true"/>
            <p:nvPr/>
          </p:nvSpPr>
          <p:spPr>
            <a:xfrm rot="0">
              <a:off x="0" y="-19050"/>
              <a:ext cx="9323152"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How will you take action?</a:t>
              </a:r>
            </a:p>
          </p:txBody>
        </p:sp>
        <p:sp>
          <p:nvSpPr>
            <p:cNvPr name="TextBox 5" id="5"/>
            <p:cNvSpPr txBox="true"/>
            <p:nvPr/>
          </p:nvSpPr>
          <p:spPr>
            <a:xfrm rot="0">
              <a:off x="0" y="2946253"/>
              <a:ext cx="9323152" cy="588222"/>
            </a:xfrm>
            <a:prstGeom prst="rect">
              <a:avLst/>
            </a:prstGeom>
          </p:spPr>
          <p:txBody>
            <a:bodyPr anchor="t" rtlCol="false" tIns="0" lIns="0" bIns="0" rIns="0">
              <a:spAutoFit/>
            </a:bodyPr>
            <a:lstStyle/>
            <a:p>
              <a:pPr algn="l" marL="0" indent="0" lvl="0">
                <a:lnSpc>
                  <a:spcPts val="3640"/>
                </a:lnSpc>
              </a:pPr>
            </a:p>
          </p:txBody>
        </p:sp>
      </p:grpSp>
      <p:sp>
        <p:nvSpPr>
          <p:cNvPr name="Freeform 6" id="6"/>
          <p:cNvSpPr/>
          <p:nvPr/>
        </p:nvSpPr>
        <p:spPr>
          <a:xfrm flipH="false" flipV="false" rot="0">
            <a:off x="11849863" y="379699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520296" y="46232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2735829" y="2549028"/>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8103408" y="95285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773305" y="802397"/>
            <a:ext cx="17247408" cy="9246408"/>
            <a:chOff x="0" y="0"/>
            <a:chExt cx="4542527" cy="2435268"/>
          </a:xfrm>
        </p:grpSpPr>
        <p:sp>
          <p:nvSpPr>
            <p:cNvPr name="Freeform 11" id="11"/>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12" id="12"/>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sp>
        <p:nvSpPr>
          <p:cNvPr name="TextBox 2" id="2"/>
          <p:cNvSpPr txBox="true"/>
          <p:nvPr/>
        </p:nvSpPr>
        <p:spPr>
          <a:xfrm rot="0">
            <a:off x="1028700" y="3254693"/>
            <a:ext cx="4971501" cy="3521075"/>
          </a:xfrm>
          <a:prstGeom prst="rect">
            <a:avLst/>
          </a:prstGeom>
        </p:spPr>
        <p:txBody>
          <a:bodyPr anchor="t" rtlCol="false" tIns="0" lIns="0" bIns="0" rIns="0">
            <a:spAutoFit/>
          </a:bodyPr>
          <a:lstStyle/>
          <a:p>
            <a:pPr algn="l" marL="0" indent="0" lvl="0">
              <a:lnSpc>
                <a:spcPts val="7000"/>
              </a:lnSpc>
            </a:pPr>
            <a:r>
              <a:rPr lang="en-US" b="true" sz="5000">
                <a:solidFill>
                  <a:srgbClr val="1F0E03"/>
                </a:solidFill>
                <a:latin typeface="Public Sans Bold"/>
                <a:ea typeface="Public Sans Bold"/>
                <a:cs typeface="Public Sans Bold"/>
                <a:sym typeface="Public Sans Bold"/>
              </a:rPr>
              <a:t>Endangered Species of Jordan: An Overview</a:t>
            </a:r>
          </a:p>
        </p:txBody>
      </p:sp>
      <p:sp>
        <p:nvSpPr>
          <p:cNvPr name="Freeform 3" id="3"/>
          <p:cNvSpPr/>
          <p:nvPr/>
        </p:nvSpPr>
        <p:spPr>
          <a:xfrm flipH="false" flipV="false" rot="0">
            <a:off x="7005700" y="3234582"/>
            <a:ext cx="4276599" cy="3817837"/>
          </a:xfrm>
          <a:custGeom>
            <a:avLst/>
            <a:gdLst/>
            <a:ahLst/>
            <a:cxnLst/>
            <a:rect r="r" b="b" t="t" l="l"/>
            <a:pathLst>
              <a:path h="3817837" w="4276599">
                <a:moveTo>
                  <a:pt x="0" y="0"/>
                </a:moveTo>
                <a:lnTo>
                  <a:pt x="4276600" y="0"/>
                </a:lnTo>
                <a:lnTo>
                  <a:pt x="4276600" y="3817836"/>
                </a:lnTo>
                <a:lnTo>
                  <a:pt x="0" y="3817836"/>
                </a:lnTo>
                <a:lnTo>
                  <a:pt x="0" y="0"/>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2265405" y="3812858"/>
            <a:ext cx="4993895" cy="2604135"/>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Jordan's biodiversity faces significant threats, with many species on the brink of extinction. Understanding the </a:t>
            </a:r>
            <a:r>
              <a:rPr lang="en-US" b="true" sz="2100">
                <a:solidFill>
                  <a:srgbClr val="1F0E03"/>
                </a:solidFill>
                <a:latin typeface="Public Sans Bold"/>
                <a:ea typeface="Public Sans Bold"/>
                <a:cs typeface="Public Sans Bold"/>
                <a:sym typeface="Public Sans Bold"/>
              </a:rPr>
              <a:t>critical status</a:t>
            </a:r>
            <a:r>
              <a:rPr lang="en-US" sz="2100">
                <a:solidFill>
                  <a:srgbClr val="1F0E03"/>
                </a:solidFill>
                <a:latin typeface="Public Sans"/>
                <a:ea typeface="Public Sans"/>
                <a:cs typeface="Public Sans"/>
                <a:sym typeface="Public Sans"/>
              </a:rPr>
              <a:t> of these animals is essential for effective conservation efforts and to preserve the region's unique ecological heritage.</a:t>
            </a:r>
          </a:p>
        </p:txBody>
      </p:sp>
      <p:sp>
        <p:nvSpPr>
          <p:cNvPr name="Freeform 5" id="5"/>
          <p:cNvSpPr/>
          <p:nvPr/>
        </p:nvSpPr>
        <p:spPr>
          <a:xfrm flipH="false" flipV="false" rot="0">
            <a:off x="2994154" y="-520296"/>
            <a:ext cx="1040592" cy="1040592"/>
          </a:xfrm>
          <a:custGeom>
            <a:avLst/>
            <a:gdLst/>
            <a:ahLst/>
            <a:cxnLst/>
            <a:rect r="r" b="b" t="t" l="l"/>
            <a:pathLst>
              <a:path h="1040592" w="1040592">
                <a:moveTo>
                  <a:pt x="0" y="0"/>
                </a:moveTo>
                <a:lnTo>
                  <a:pt x="1040593" y="0"/>
                </a:lnTo>
                <a:lnTo>
                  <a:pt x="1040593"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7767704" y="745116"/>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7254780" y="6532122"/>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1446059" y="8943093"/>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151628"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520296" y="8422797"/>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1" id="11"/>
          <p:cNvGrpSpPr/>
          <p:nvPr/>
        </p:nvGrpSpPr>
        <p:grpSpPr>
          <a:xfrm rot="0">
            <a:off x="520296" y="520296"/>
            <a:ext cx="17247408" cy="9246408"/>
            <a:chOff x="0" y="0"/>
            <a:chExt cx="4542527" cy="2435268"/>
          </a:xfrm>
        </p:grpSpPr>
        <p:sp>
          <p:nvSpPr>
            <p:cNvPr name="Freeform 12" id="12"/>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FEFFFD"/>
              </a:solidFill>
              <a:prstDash val="solid"/>
              <a:miter/>
            </a:ln>
          </p:spPr>
        </p:sp>
        <p:sp>
          <p:nvSpPr>
            <p:cNvPr name="TextBox 13" id="13"/>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Arabian Oryx: A Success Story</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Reintroduction efforts and habitat restoration initiatives</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a:t>
              </a:r>
              <a:r>
                <a:rPr lang="en-US" b="true" sz="2100">
                  <a:solidFill>
                    <a:srgbClr val="1F0E03"/>
                  </a:solidFill>
                  <a:latin typeface="Public Sans Bold"/>
                  <a:ea typeface="Public Sans Bold"/>
                  <a:cs typeface="Public Sans Bold"/>
                  <a:sym typeface="Public Sans Bold"/>
                </a:rPr>
                <a:t>Arabian Oryx (Oryx leucoryx)</a:t>
              </a:r>
              <a:r>
                <a:rPr lang="en-US" sz="2100">
                  <a:solidFill>
                    <a:srgbClr val="1F0E03"/>
                  </a:solidFill>
                  <a:latin typeface="Public Sans"/>
                  <a:ea typeface="Public Sans"/>
                  <a:cs typeface="Public Sans"/>
                  <a:sym typeface="Public Sans"/>
                </a:rPr>
                <a:t> was once extinct in the wild but has been successfully reintroduced through dedicated conservation efforts. Habitat restoration programs have increased its population and raised awareness about the importance of preserving this iconic species and its desert ecosystem.</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Nubian Ibex: Conservation Status</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Understanding its population decline and protection efforts</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a:t>
              </a:r>
              <a:r>
                <a:rPr lang="en-US" b="true" sz="2100">
                  <a:solidFill>
                    <a:srgbClr val="1F0E03"/>
                  </a:solidFill>
                  <a:latin typeface="Public Sans Bold"/>
                  <a:ea typeface="Public Sans Bold"/>
                  <a:cs typeface="Public Sans Bold"/>
                  <a:sym typeface="Public Sans Bold"/>
                </a:rPr>
                <a:t>Nubian Ibex (Capra nubiana)</a:t>
              </a:r>
              <a:r>
                <a:rPr lang="en-US" sz="2100">
                  <a:solidFill>
                    <a:srgbClr val="1F0E03"/>
                  </a:solidFill>
                  <a:latin typeface="Public Sans"/>
                  <a:ea typeface="Public Sans"/>
                  <a:cs typeface="Public Sans"/>
                  <a:sym typeface="Public Sans"/>
                </a:rPr>
                <a:t> has faced significant population decline due to habitat loss and hunting. Conservation measures, including protected areas and breeding programs, aim to stabilize and increase its numbers, ensuring the survival of this remarkable species in Jordan's unique ecosystems.</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Sand Cat's Habitat</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Understanding its environment and conservation needs</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Sand Cat (Felis margarita) thrives in arid regions, primarily desert ecosystems. Habitat loss due to human encroachment and climate change poses significant threats. Conservation initiatives focus on habitat protection and awareness, ensuring the survival of this elusive species in its natural environment.</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Striped Hyena: Conservation Status</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Understanding threats and efforts for survival</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Striped Hyena (Hyaena hyaena) faces significant threats from habitat loss and human-wildlife conflict. Conservation efforts focus on habitat preservation and educating local communities about its ecological role, as these scavengers contribute to the health of their ecosystems.</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Dorcas Gazelle's Habitat</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Understanding its environment and conservation needs</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Dorcas Gazelle (Gazella dorcas) faces significant population decline due to habitat loss and hunting. Protecting its habitat in arid regions is essential. Conservation strategies include habitat restoration, anti-poaching efforts, and local community engagement to ensure the species' survival in Jordan.</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0">
            <a:off x="-1618755" y="2028167"/>
            <a:ext cx="9012820" cy="6875266"/>
          </a:xfrm>
          <a:custGeom>
            <a:avLst/>
            <a:gdLst/>
            <a:ahLst/>
            <a:cxnLst/>
            <a:rect r="r" b="b" t="t" l="l"/>
            <a:pathLst>
              <a:path h="6875266" w="9012820">
                <a:moveTo>
                  <a:pt x="0" y="0"/>
                </a:moveTo>
                <a:lnTo>
                  <a:pt x="9012820" y="0"/>
                </a:lnTo>
                <a:lnTo>
                  <a:pt x="9012820" y="6875266"/>
                </a:lnTo>
                <a:lnTo>
                  <a:pt x="0" y="6875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2257605"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367359" y="-520296"/>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767704" y="1599903"/>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1847688" y="2520315"/>
            <a:ext cx="5246370" cy="524637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0" b="0"/>
              </a:stretch>
            </a:blipFill>
          </p:spPr>
        </p:sp>
      </p:grpSp>
      <p:sp>
        <p:nvSpPr>
          <p:cNvPr name="Freeform 11" id="11"/>
          <p:cNvSpPr/>
          <p:nvPr/>
        </p:nvSpPr>
        <p:spPr>
          <a:xfrm flipH="false" flipV="false" rot="0">
            <a:off x="4470873" y="7126209"/>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8795238" y="2205477"/>
            <a:ext cx="7965324" cy="5876045"/>
            <a:chOff x="0" y="0"/>
            <a:chExt cx="10620433" cy="7834727"/>
          </a:xfrm>
        </p:grpSpPr>
        <p:sp>
          <p:nvSpPr>
            <p:cNvPr name="TextBox 13" id="13"/>
            <p:cNvSpPr txBox="true"/>
            <p:nvPr/>
          </p:nvSpPr>
          <p:spPr>
            <a:xfrm rot="0">
              <a:off x="0" y="-19050"/>
              <a:ext cx="10620433" cy="24574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The Lesser Kestrel (Falco naumanni)</a:t>
              </a:r>
            </a:p>
          </p:txBody>
        </p:sp>
        <p:sp>
          <p:nvSpPr>
            <p:cNvPr name="TextBox 14" id="14"/>
            <p:cNvSpPr txBox="true"/>
            <p:nvPr/>
          </p:nvSpPr>
          <p:spPr>
            <a:xfrm rot="0">
              <a:off x="0" y="2914406"/>
              <a:ext cx="10620433"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Migration patterns and habitat preservation efforts</a:t>
              </a:r>
            </a:p>
          </p:txBody>
        </p:sp>
        <p:sp>
          <p:nvSpPr>
            <p:cNvPr name="TextBox 15" id="15"/>
            <p:cNvSpPr txBox="true"/>
            <p:nvPr/>
          </p:nvSpPr>
          <p:spPr>
            <a:xfrm rot="0">
              <a:off x="0" y="4876897"/>
              <a:ext cx="9456708" cy="29578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The </a:t>
              </a:r>
              <a:r>
                <a:rPr lang="en-US" b="true" sz="2100">
                  <a:solidFill>
                    <a:srgbClr val="1F0E03"/>
                  </a:solidFill>
                  <a:latin typeface="Public Sans Bold"/>
                  <a:ea typeface="Public Sans Bold"/>
                  <a:cs typeface="Public Sans Bold"/>
                  <a:sym typeface="Public Sans Bold"/>
                </a:rPr>
                <a:t>Lesser Kestrel</a:t>
              </a:r>
              <a:r>
                <a:rPr lang="en-US" sz="2100">
                  <a:solidFill>
                    <a:srgbClr val="1F0E03"/>
                  </a:solidFill>
                  <a:latin typeface="Public Sans"/>
                  <a:ea typeface="Public Sans"/>
                  <a:cs typeface="Public Sans"/>
                  <a:sym typeface="Public Sans"/>
                </a:rPr>
                <a:t> is a migratory bird known for its seasonal movements between Europe and Africa. Habitat preservation is crucial as these birds rely on open landscapes for nesting and feeding, making conservation initiatives essential to their survival in Jordanian ecosystems.</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FC1AF"/>
        </a:solidFill>
      </p:bgPr>
    </p:bg>
    <p:spTree>
      <p:nvGrpSpPr>
        <p:cNvPr id="1" name=""/>
        <p:cNvGrpSpPr/>
        <p:nvPr/>
      </p:nvGrpSpPr>
      <p:grpSpPr>
        <a:xfrm>
          <a:off x="0" y="0"/>
          <a:ext cx="0" cy="0"/>
          <a:chOff x="0" y="0"/>
          <a:chExt cx="0" cy="0"/>
        </a:xfrm>
      </p:grpSpPr>
      <p:grpSp>
        <p:nvGrpSpPr>
          <p:cNvPr name="Group 2" id="2"/>
          <p:cNvGrpSpPr/>
          <p:nvPr/>
        </p:nvGrpSpPr>
        <p:grpSpPr>
          <a:xfrm rot="0">
            <a:off x="520296" y="520296"/>
            <a:ext cx="17247408" cy="9246408"/>
            <a:chOff x="0" y="0"/>
            <a:chExt cx="4542527" cy="2435268"/>
          </a:xfrm>
        </p:grpSpPr>
        <p:sp>
          <p:nvSpPr>
            <p:cNvPr name="Freeform 3" id="3"/>
            <p:cNvSpPr/>
            <p:nvPr/>
          </p:nvSpPr>
          <p:spPr>
            <a:xfrm flipH="false" flipV="false" rot="0">
              <a:off x="0" y="0"/>
              <a:ext cx="4542527" cy="2435268"/>
            </a:xfrm>
            <a:custGeom>
              <a:avLst/>
              <a:gdLst/>
              <a:ahLst/>
              <a:cxnLst/>
              <a:rect r="r" b="b" t="t" l="l"/>
              <a:pathLst>
                <a:path h="2435268" w="4542527">
                  <a:moveTo>
                    <a:pt x="0" y="0"/>
                  </a:moveTo>
                  <a:lnTo>
                    <a:pt x="4542527" y="0"/>
                  </a:lnTo>
                  <a:lnTo>
                    <a:pt x="4542527" y="2435268"/>
                  </a:lnTo>
                  <a:lnTo>
                    <a:pt x="0" y="2435268"/>
                  </a:lnTo>
                  <a:close/>
                </a:path>
              </a:pathLst>
            </a:custGeom>
            <a:solidFill>
              <a:srgbClr val="000000">
                <a:alpha val="0"/>
              </a:srgbClr>
            </a:solidFill>
            <a:ln w="38100" cap="sq">
              <a:solidFill>
                <a:srgbClr val="0E3B25"/>
              </a:solidFill>
              <a:prstDash val="solid"/>
              <a:miter/>
            </a:ln>
          </p:spPr>
        </p:sp>
        <p:sp>
          <p:nvSpPr>
            <p:cNvPr name="TextBox 4" id="4"/>
            <p:cNvSpPr txBox="true"/>
            <p:nvPr/>
          </p:nvSpPr>
          <p:spPr>
            <a:xfrm>
              <a:off x="0" y="-57150"/>
              <a:ext cx="4542527" cy="2492418"/>
            </a:xfrm>
            <a:prstGeom prst="rect">
              <a:avLst/>
            </a:prstGeom>
          </p:spPr>
          <p:txBody>
            <a:bodyPr anchor="ctr" rtlCol="false" tIns="50800" lIns="50800" bIns="50800" rIns="50800"/>
            <a:lstStyle/>
            <a:p>
              <a:pPr algn="ctr" marL="0" indent="0" lvl="0">
                <a:lnSpc>
                  <a:spcPts val="2940"/>
                </a:lnSpc>
              </a:pPr>
            </a:p>
          </p:txBody>
        </p:sp>
      </p:grpSp>
      <p:sp>
        <p:nvSpPr>
          <p:cNvPr name="Freeform 5" id="5"/>
          <p:cNvSpPr/>
          <p:nvPr/>
        </p:nvSpPr>
        <p:spPr>
          <a:xfrm flipH="false" flipV="false" rot="5400000">
            <a:off x="1711024" y="5517328"/>
            <a:ext cx="6058282" cy="11450362"/>
          </a:xfrm>
          <a:custGeom>
            <a:avLst/>
            <a:gdLst/>
            <a:ahLst/>
            <a:cxnLst/>
            <a:rect r="r" b="b" t="t" l="l"/>
            <a:pathLst>
              <a:path h="11450362" w="6058282">
                <a:moveTo>
                  <a:pt x="0" y="0"/>
                </a:moveTo>
                <a:lnTo>
                  <a:pt x="6058282" y="0"/>
                </a:lnTo>
                <a:lnTo>
                  <a:pt x="6058282" y="11450361"/>
                </a:lnTo>
                <a:lnTo>
                  <a:pt x="0" y="114503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505635" y="8988511"/>
            <a:ext cx="1040592" cy="1040592"/>
          </a:xfrm>
          <a:custGeom>
            <a:avLst/>
            <a:gdLst/>
            <a:ahLst/>
            <a:cxnLst/>
            <a:rect r="r" b="b" t="t" l="l"/>
            <a:pathLst>
              <a:path h="1040592" w="1040592">
                <a:moveTo>
                  <a:pt x="0" y="0"/>
                </a:moveTo>
                <a:lnTo>
                  <a:pt x="1040593" y="0"/>
                </a:lnTo>
                <a:lnTo>
                  <a:pt x="1040593"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7767704" y="9766704"/>
            <a:ext cx="1040592" cy="1040592"/>
          </a:xfrm>
          <a:custGeom>
            <a:avLst/>
            <a:gdLst/>
            <a:ahLst/>
            <a:cxnLst/>
            <a:rect r="r" b="b" t="t" l="l"/>
            <a:pathLst>
              <a:path h="1040592" w="1040592">
                <a:moveTo>
                  <a:pt x="0" y="0"/>
                </a:moveTo>
                <a:lnTo>
                  <a:pt x="1040592" y="0"/>
                </a:lnTo>
                <a:lnTo>
                  <a:pt x="1040592"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1377" y="1699380"/>
            <a:ext cx="1040592" cy="1040592"/>
          </a:xfrm>
          <a:custGeom>
            <a:avLst/>
            <a:gdLst/>
            <a:ahLst/>
            <a:cxnLst/>
            <a:rect r="r" b="b" t="t" l="l"/>
            <a:pathLst>
              <a:path h="1040592" w="1040592">
                <a:moveTo>
                  <a:pt x="0" y="0"/>
                </a:moveTo>
                <a:lnTo>
                  <a:pt x="1040592" y="0"/>
                </a:lnTo>
                <a:lnTo>
                  <a:pt x="1040592" y="1040593"/>
                </a:lnTo>
                <a:lnTo>
                  <a:pt x="0" y="10405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10297986" y="-520296"/>
            <a:ext cx="1040592" cy="1040592"/>
          </a:xfrm>
          <a:custGeom>
            <a:avLst/>
            <a:gdLst/>
            <a:ahLst/>
            <a:cxnLst/>
            <a:rect r="r" b="b" t="t" l="l"/>
            <a:pathLst>
              <a:path h="1040592" w="1040592">
                <a:moveTo>
                  <a:pt x="0" y="0"/>
                </a:moveTo>
                <a:lnTo>
                  <a:pt x="1040593" y="0"/>
                </a:lnTo>
                <a:lnTo>
                  <a:pt x="1040593" y="1040592"/>
                </a:lnTo>
                <a:lnTo>
                  <a:pt x="0" y="10405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0297986" y="2358769"/>
            <a:ext cx="6649915" cy="5569351"/>
            <a:chOff x="0" y="0"/>
            <a:chExt cx="8866554" cy="7425801"/>
          </a:xfrm>
        </p:grpSpPr>
        <p:sp>
          <p:nvSpPr>
            <p:cNvPr name="TextBox 11" id="11"/>
            <p:cNvSpPr txBox="true"/>
            <p:nvPr/>
          </p:nvSpPr>
          <p:spPr>
            <a:xfrm rot="0">
              <a:off x="0" y="-66675"/>
              <a:ext cx="8866554" cy="588222"/>
            </a:xfrm>
            <a:prstGeom prst="rect">
              <a:avLst/>
            </a:prstGeom>
          </p:spPr>
          <p:txBody>
            <a:bodyPr anchor="t" rtlCol="false" tIns="0" lIns="0" bIns="0" rIns="0">
              <a:spAutoFit/>
            </a:bodyPr>
            <a:lstStyle/>
            <a:p>
              <a:pPr algn="l" marL="0" indent="0" lvl="0">
                <a:lnSpc>
                  <a:spcPts val="3640"/>
                </a:lnSpc>
              </a:pPr>
              <a:r>
                <a:rPr lang="en-US" b="true" sz="2600">
                  <a:solidFill>
                    <a:srgbClr val="1F0E03"/>
                  </a:solidFill>
                  <a:latin typeface="Public Sans Bold"/>
                  <a:ea typeface="Public Sans Bold"/>
                  <a:cs typeface="Public Sans Bold"/>
                  <a:sym typeface="Public Sans Bold"/>
                </a:rPr>
                <a:t>Habitat Loss</a:t>
              </a:r>
            </a:p>
          </p:txBody>
        </p:sp>
        <p:sp>
          <p:nvSpPr>
            <p:cNvPr name="TextBox 12" id="12"/>
            <p:cNvSpPr txBox="true"/>
            <p:nvPr/>
          </p:nvSpPr>
          <p:spPr>
            <a:xfrm rot="0">
              <a:off x="0" y="703873"/>
              <a:ext cx="8866554" cy="976630"/>
            </a:xfrm>
            <a:prstGeom prst="rect">
              <a:avLst/>
            </a:prstGeom>
          </p:spPr>
          <p:txBody>
            <a:bodyPr anchor="t" rtlCol="false" tIns="0" lIns="0" bIns="0" rIns="0">
              <a:spAutoFit/>
            </a:bodyPr>
            <a:lstStyle/>
            <a:p>
              <a:pPr algn="l" marL="0" indent="0" lvl="0">
                <a:lnSpc>
                  <a:spcPts val="2940"/>
                </a:lnSpc>
              </a:pPr>
              <a:r>
                <a:rPr lang="en-US" b="true" sz="2100">
                  <a:solidFill>
                    <a:srgbClr val="1F0E03"/>
                  </a:solidFill>
                  <a:latin typeface="Public Sans Bold"/>
                  <a:ea typeface="Public Sans Bold"/>
                  <a:cs typeface="Public Sans Bold"/>
                  <a:sym typeface="Public Sans Bold"/>
                </a:rPr>
                <a:t>Destruction of natural habitats</a:t>
              </a:r>
              <a:r>
                <a:rPr lang="en-US" sz="2100">
                  <a:solidFill>
                    <a:srgbClr val="1F0E03"/>
                  </a:solidFill>
                  <a:latin typeface="Public Sans"/>
                  <a:ea typeface="Public Sans"/>
                  <a:cs typeface="Public Sans"/>
                  <a:sym typeface="Public Sans"/>
                </a:rPr>
                <a:t> leads to declining wildlife populations.</a:t>
              </a:r>
            </a:p>
          </p:txBody>
        </p:sp>
        <p:sp>
          <p:nvSpPr>
            <p:cNvPr name="TextBox 13" id="13"/>
            <p:cNvSpPr txBox="true"/>
            <p:nvPr/>
          </p:nvSpPr>
          <p:spPr>
            <a:xfrm rot="0">
              <a:off x="0" y="2805974"/>
              <a:ext cx="8866554" cy="588222"/>
            </a:xfrm>
            <a:prstGeom prst="rect">
              <a:avLst/>
            </a:prstGeom>
          </p:spPr>
          <p:txBody>
            <a:bodyPr anchor="t" rtlCol="false" tIns="0" lIns="0" bIns="0" rIns="0">
              <a:spAutoFit/>
            </a:bodyPr>
            <a:lstStyle/>
            <a:p>
              <a:pPr algn="l" marL="0" indent="0" lvl="0">
                <a:lnSpc>
                  <a:spcPts val="3640"/>
                </a:lnSpc>
              </a:pPr>
              <a:r>
                <a:rPr lang="en-US" b="true" sz="2600">
                  <a:solidFill>
                    <a:srgbClr val="1F0E03"/>
                  </a:solidFill>
                  <a:latin typeface="Public Sans Bold"/>
                  <a:ea typeface="Public Sans Bold"/>
                  <a:cs typeface="Public Sans Bold"/>
                  <a:sym typeface="Public Sans Bold"/>
                </a:rPr>
                <a:t>Poaching</a:t>
              </a:r>
            </a:p>
          </p:txBody>
        </p:sp>
        <p:sp>
          <p:nvSpPr>
            <p:cNvPr name="TextBox 14" id="14"/>
            <p:cNvSpPr txBox="true"/>
            <p:nvPr/>
          </p:nvSpPr>
          <p:spPr>
            <a:xfrm rot="0">
              <a:off x="0" y="3576522"/>
              <a:ext cx="8866554" cy="976630"/>
            </a:xfrm>
            <a:prstGeom prst="rect">
              <a:avLst/>
            </a:prstGeom>
          </p:spPr>
          <p:txBody>
            <a:bodyPr anchor="t" rtlCol="false" tIns="0" lIns="0" bIns="0" rIns="0">
              <a:spAutoFit/>
            </a:bodyPr>
            <a:lstStyle/>
            <a:p>
              <a:pPr algn="l" marL="0" indent="0" lvl="0">
                <a:lnSpc>
                  <a:spcPts val="2940"/>
                </a:lnSpc>
              </a:pPr>
              <a:r>
                <a:rPr lang="en-US" sz="2100">
                  <a:solidFill>
                    <a:srgbClr val="1F0E03"/>
                  </a:solidFill>
                  <a:latin typeface="Public Sans"/>
                  <a:ea typeface="Public Sans"/>
                  <a:cs typeface="Public Sans"/>
                  <a:sym typeface="Public Sans"/>
                </a:rPr>
                <a:t>Illegal hunting threatens many species, pushing them closer to extinction.</a:t>
              </a:r>
            </a:p>
          </p:txBody>
        </p:sp>
        <p:sp>
          <p:nvSpPr>
            <p:cNvPr name="TextBox 15" id="15"/>
            <p:cNvSpPr txBox="true"/>
            <p:nvPr/>
          </p:nvSpPr>
          <p:spPr>
            <a:xfrm rot="0">
              <a:off x="0" y="5678623"/>
              <a:ext cx="8866554" cy="588222"/>
            </a:xfrm>
            <a:prstGeom prst="rect">
              <a:avLst/>
            </a:prstGeom>
          </p:spPr>
          <p:txBody>
            <a:bodyPr anchor="t" rtlCol="false" tIns="0" lIns="0" bIns="0" rIns="0">
              <a:spAutoFit/>
            </a:bodyPr>
            <a:lstStyle/>
            <a:p>
              <a:pPr algn="l" marL="0" indent="0" lvl="0">
                <a:lnSpc>
                  <a:spcPts val="3640"/>
                </a:lnSpc>
              </a:pPr>
              <a:r>
                <a:rPr lang="en-US" b="true" sz="2600">
                  <a:solidFill>
                    <a:srgbClr val="1F0E03"/>
                  </a:solidFill>
                  <a:latin typeface="Public Sans Bold"/>
                  <a:ea typeface="Public Sans Bold"/>
                  <a:cs typeface="Public Sans Bold"/>
                  <a:sym typeface="Public Sans Bold"/>
                </a:rPr>
                <a:t>Climate Change</a:t>
              </a:r>
            </a:p>
          </p:txBody>
        </p:sp>
        <p:sp>
          <p:nvSpPr>
            <p:cNvPr name="TextBox 16" id="16"/>
            <p:cNvSpPr txBox="true"/>
            <p:nvPr/>
          </p:nvSpPr>
          <p:spPr>
            <a:xfrm rot="0">
              <a:off x="0" y="6449171"/>
              <a:ext cx="8866554" cy="976630"/>
            </a:xfrm>
            <a:prstGeom prst="rect">
              <a:avLst/>
            </a:prstGeom>
          </p:spPr>
          <p:txBody>
            <a:bodyPr anchor="t" rtlCol="false" tIns="0" lIns="0" bIns="0" rIns="0">
              <a:spAutoFit/>
            </a:bodyPr>
            <a:lstStyle/>
            <a:p>
              <a:pPr algn="l" marL="0" indent="0" lvl="0">
                <a:lnSpc>
                  <a:spcPts val="2940"/>
                </a:lnSpc>
              </a:pPr>
              <a:r>
                <a:rPr lang="en-US" b="true" sz="2100">
                  <a:solidFill>
                    <a:srgbClr val="1F0E03"/>
                  </a:solidFill>
                  <a:latin typeface="Public Sans Bold"/>
                  <a:ea typeface="Public Sans Bold"/>
                  <a:cs typeface="Public Sans Bold"/>
                  <a:sym typeface="Public Sans Bold"/>
                </a:rPr>
                <a:t>Shifting climates</a:t>
              </a:r>
              <a:r>
                <a:rPr lang="en-US" sz="2100">
                  <a:solidFill>
                    <a:srgbClr val="1F0E03"/>
                  </a:solidFill>
                  <a:latin typeface="Public Sans"/>
                  <a:ea typeface="Public Sans"/>
                  <a:cs typeface="Public Sans"/>
                  <a:sym typeface="Public Sans"/>
                </a:rPr>
                <a:t> disrupt ecosystems and affect species survival rates.</a:t>
              </a:r>
            </a:p>
          </p:txBody>
        </p:sp>
      </p:grpSp>
      <p:grpSp>
        <p:nvGrpSpPr>
          <p:cNvPr name="Group 17" id="17"/>
          <p:cNvGrpSpPr/>
          <p:nvPr/>
        </p:nvGrpSpPr>
        <p:grpSpPr>
          <a:xfrm rot="0">
            <a:off x="1454398" y="3022099"/>
            <a:ext cx="6571533" cy="4242801"/>
            <a:chOff x="0" y="0"/>
            <a:chExt cx="8762045" cy="5657069"/>
          </a:xfrm>
        </p:grpSpPr>
        <p:sp>
          <p:nvSpPr>
            <p:cNvPr name="TextBox 18" id="18"/>
            <p:cNvSpPr txBox="true"/>
            <p:nvPr/>
          </p:nvSpPr>
          <p:spPr>
            <a:xfrm rot="0">
              <a:off x="0" y="-19050"/>
              <a:ext cx="8762045" cy="3676650"/>
            </a:xfrm>
            <a:prstGeom prst="rect">
              <a:avLst/>
            </a:prstGeom>
          </p:spPr>
          <p:txBody>
            <a:bodyPr anchor="t" rtlCol="false" tIns="0" lIns="0" bIns="0" rIns="0">
              <a:spAutoFit/>
            </a:bodyPr>
            <a:lstStyle/>
            <a:p>
              <a:pPr algn="l" marL="0" indent="0" lvl="0">
                <a:lnSpc>
                  <a:spcPts val="7200"/>
                </a:lnSpc>
              </a:pPr>
              <a:r>
                <a:rPr lang="en-US" b="true" sz="6000">
                  <a:solidFill>
                    <a:srgbClr val="1F0E03"/>
                  </a:solidFill>
                  <a:latin typeface="Public Sans Bold"/>
                  <a:ea typeface="Public Sans Bold"/>
                  <a:cs typeface="Public Sans Bold"/>
                  <a:sym typeface="Public Sans Bold"/>
                </a:rPr>
                <a:t>Conservation Challenges and Solutions</a:t>
              </a:r>
            </a:p>
          </p:txBody>
        </p:sp>
        <p:sp>
          <p:nvSpPr>
            <p:cNvPr name="TextBox 19" id="19"/>
            <p:cNvSpPr txBox="true"/>
            <p:nvPr/>
          </p:nvSpPr>
          <p:spPr>
            <a:xfrm rot="0">
              <a:off x="0" y="4200167"/>
              <a:ext cx="8762045" cy="1456902"/>
            </a:xfrm>
            <a:prstGeom prst="rect">
              <a:avLst/>
            </a:prstGeom>
          </p:spPr>
          <p:txBody>
            <a:bodyPr anchor="t" rtlCol="false" tIns="0" lIns="0" bIns="0" rIns="0">
              <a:spAutoFit/>
            </a:bodyPr>
            <a:lstStyle/>
            <a:p>
              <a:pPr algn="l" marL="0" indent="0" lvl="0">
                <a:lnSpc>
                  <a:spcPts val="4480"/>
                </a:lnSpc>
              </a:pPr>
              <a:r>
                <a:rPr lang="en-US" sz="3200">
                  <a:solidFill>
                    <a:srgbClr val="1F0E03"/>
                  </a:solidFill>
                  <a:latin typeface="Public Sans"/>
                  <a:ea typeface="Public Sans"/>
                  <a:cs typeface="Public Sans"/>
                  <a:sym typeface="Public Sans"/>
                </a:rPr>
                <a:t>Addressing key issues impacting wildlife in Jordan's ecosystems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Presentation - Jordan Wildlife Conservation Society</dc:description>
  <dc:identifier>DAG1Cm7fsKU</dc:identifier>
  <dcterms:modified xsi:type="dcterms:W3CDTF">2011-08-01T06:04:30Z</dcterms:modified>
  <cp:revision>1</cp:revision>
  <dc:title>Presentation - Jordan Wildlife Conservation Society</dc:title>
</cp:coreProperties>
</file>