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1" r:id="rId2"/>
    <p:sldId id="260" r:id="rId3"/>
    <p:sldId id="300" r:id="rId4"/>
    <p:sldId id="301" r:id="rId5"/>
    <p:sldId id="299" r:id="rId6"/>
    <p:sldId id="302" r:id="rId7"/>
    <p:sldId id="28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1"/>
            <p14:sldId id="260"/>
            <p14:sldId id="300"/>
            <p14:sldId id="301"/>
            <p14:sldId id="299"/>
            <p14:sldId id="302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الأولى :</a:t>
            </a:r>
            <a:r>
              <a:rPr lang="ar-JO" sz="2800" dirty="0"/>
              <a:t> </a:t>
            </a:r>
            <a:r>
              <a:rPr lang="ar-JO" sz="2800" dirty="0" smtClean="0"/>
              <a:t>من الخلية إلى الجسم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الخلية </a:t>
            </a:r>
            <a:r>
              <a:rPr lang="ar-JO" sz="2800" dirty="0" smtClean="0"/>
              <a:t>2</a:t>
            </a:r>
            <a:endParaRPr lang="ar-JO" sz="2800" dirty="0" smtClean="0"/>
          </a:p>
          <a:p>
            <a:r>
              <a:rPr lang="ar-JO" sz="2800" dirty="0" smtClean="0"/>
              <a:t> من صفحة </a:t>
            </a:r>
            <a:r>
              <a:rPr lang="ar-JO" sz="2800" dirty="0" smtClean="0"/>
              <a:t>14 </a:t>
            </a:r>
            <a:r>
              <a:rPr lang="ar-JO" sz="2800" dirty="0" smtClean="0"/>
              <a:t>إلى </a:t>
            </a:r>
            <a:r>
              <a:rPr lang="ar-JO" sz="2800" dirty="0" smtClean="0"/>
              <a:t>17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ما هي العصارة الخلوية في الخلية ؟ - أنا أصدق العلم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671" y="3957359"/>
            <a:ext cx="3619921" cy="2063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2994" y="700949"/>
            <a:ext cx="40213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مكونات الخلية الأساسية</a:t>
            </a:r>
            <a:r>
              <a:rPr lang="ar-JO" sz="3600" dirty="0" smtClean="0">
                <a:solidFill>
                  <a:schemeClr val="tx1"/>
                </a:solidFill>
              </a:rPr>
              <a:t> 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60474" y="2223194"/>
            <a:ext cx="6793326" cy="222062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الغشاء البلازمي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غشاء رقيق يحيط بكل خلية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يحميها من المؤثرات الخارجية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ويسهم في تنظيم تبادل المواد بين الخلية وما يحيط بها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3" name="Picture 2" descr="كيف يتحكم الغشاء البلازمي في مرور المواد | سواح هوست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50" y="3941748"/>
            <a:ext cx="3718103" cy="228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062994" y="700949"/>
            <a:ext cx="4021326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مكونات الخلية الأساسية</a:t>
            </a:r>
            <a:r>
              <a:rPr lang="ar-JO" sz="3600" dirty="0" smtClean="0">
                <a:solidFill>
                  <a:schemeClr val="tx1"/>
                </a:solidFill>
              </a:rPr>
              <a:t> 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676994" y="1778813"/>
            <a:ext cx="6793326" cy="2220620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السيتوبلازم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مادة هلامية شبه شفافة تتكون في معظمها من الماء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ومواد ذائبة فيه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ويحتوي على تراكيب مختلفة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ويحاط السيتوبلازم بالغشاء البلازمي</a:t>
            </a:r>
            <a:endParaRPr lang="en-US" sz="1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581590" y="5007916"/>
            <a:ext cx="6793326" cy="121342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المادة الوراثية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تتحكم في أنشطة الخلية المختلفة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1792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pic>
        <p:nvPicPr>
          <p:cNvPr id="2050" name="Picture 2" descr="نشاط (5): نواة حقيقية أم بدائية؟ - منهاجي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84"/>
          <a:stretch/>
        </p:blipFill>
        <p:spPr bwMode="auto">
          <a:xfrm>
            <a:off x="2666378" y="1076770"/>
            <a:ext cx="6934200" cy="470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486258" y="3999436"/>
            <a:ext cx="504202" cy="3503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92944" y="3965255"/>
            <a:ext cx="504202" cy="3503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pic>
        <p:nvPicPr>
          <p:cNvPr id="1030" name="Picture 6" descr="الخلية النباتية والخلية الحيواني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945" y="2008262"/>
            <a:ext cx="6199552" cy="4033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266928" y="955010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الخلايا النباتية والخلايا الحيوانية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2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121015" y="705879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الخلايا النباتية والخلايا الحيوانية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824" y="1816611"/>
            <a:ext cx="1090443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JO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تحتوي 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الخلايا النباتية والخلايا الحيوانية على تراكيب متخصصة تُسمى </a:t>
            </a:r>
            <a:r>
              <a:rPr lang="ar-JO" sz="2800" b="1" dirty="0">
                <a:solidFill>
                  <a:srgbClr val="6600CC"/>
                </a:solidFill>
                <a:latin typeface="Times New Roman" panose="02020603050405020304" pitchFamily="18" charset="0"/>
                <a:cs typeface="Aljazeera"/>
              </a:rPr>
              <a:t>العضيات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/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</a:p>
          <a:p>
            <a:pPr algn="r" rtl="1"/>
            <a:r>
              <a:rPr lang="ar-JO" sz="2800" b="1" dirty="0">
                <a:solidFill>
                  <a:srgbClr val="FF0033"/>
                </a:solidFill>
                <a:latin typeface="Times New Roman" panose="02020603050405020304" pitchFamily="18" charset="0"/>
                <a:cs typeface="Aljazeera"/>
              </a:rPr>
              <a:t>أمثلة على عضيات الخلية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الشبكة الإندوبلازمية: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تنقل المواد داخل الخلية.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الميتوكندريا: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تنتج الطاقة الضرورية.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البلاستيدات الخضراء: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مسؤولة عن صنع الغذاء في </a:t>
            </a:r>
            <a:r>
              <a:rPr lang="ar-JO" sz="2800" dirty="0">
                <a:solidFill>
                  <a:srgbClr val="00B050"/>
                </a:solidFill>
                <a:latin typeface="Times New Roman" panose="02020603050405020304" pitchFamily="18" charset="0"/>
                <a:cs typeface="Aljazeera"/>
              </a:rPr>
              <a:t>النبات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 بعملية البناء الضوئي.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الرايبوسومات:</a:t>
            </a:r>
            <a:r>
              <a:rPr 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 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تعمل على بناء البروتينات في الخلية.</a:t>
            </a:r>
            <a:endParaRPr lang="ar-JO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buFont typeface="+mj-lt"/>
              <a:buAutoNum type="arabicPeriod"/>
            </a:pPr>
            <a:r>
              <a:rPr 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الجدار الخلوي: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 يحيط </a:t>
            </a:r>
            <a:r>
              <a:rPr lang="ar-JO" sz="2800" dirty="0">
                <a:solidFill>
                  <a:srgbClr val="00B050"/>
                </a:solidFill>
                <a:latin typeface="Times New Roman" panose="02020603050405020304" pitchFamily="18" charset="0"/>
                <a:cs typeface="Aljazeera"/>
              </a:rPr>
              <a:t>بالخلية النباتية</a:t>
            </a:r>
            <a:r>
              <a:rPr lang="ar-JO" sz="2800" dirty="0">
                <a:solidFill>
                  <a:srgbClr val="000000"/>
                </a:solidFill>
                <a:latin typeface="Times New Roman" panose="02020603050405020304" pitchFamily="18" charset="0"/>
                <a:cs typeface="Aljazeera"/>
              </a:rPr>
              <a:t>، ويحافظ على ثبات شكلها ويمنحها الدعامة.</a:t>
            </a:r>
            <a:endParaRPr lang="ar-JO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2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1423" y="680023"/>
            <a:ext cx="4686281" cy="82141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تصنيف الكائنات الحية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67" y="237367"/>
            <a:ext cx="2761232" cy="1047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896314" y="1845972"/>
            <a:ext cx="3922698" cy="235001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وحيدة الخلية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كائنات حية بسيطة التركيب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تتكون اجسامها من خلية واحدة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مثل : البكتيريا , البراميسيوم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460048" y="2032555"/>
            <a:ext cx="3922698" cy="235001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عديدة الخلايا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كائنات حية معقدة التركيب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تتكون اجسامها من عدة خلايا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مثل : النباتات , الحيوانات</a:t>
            </a:r>
            <a:endParaRPr lang="en-US" sz="1400" dirty="0"/>
          </a:p>
        </p:txBody>
      </p:sp>
      <p:pic>
        <p:nvPicPr>
          <p:cNvPr id="4098" name="Picture 2" descr="تركيب البكتيريا وأبرز المعلومات عنها - ويب طب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467" y="4756691"/>
            <a:ext cx="2544125" cy="1331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الامراض التي يسببها البراميسيوم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294" y="4860924"/>
            <a:ext cx="2302003" cy="1495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حيوانات الغابة , يلا نعرف ولادنا على الحيوانات - مشاعر اشتياق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909" y="4619254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78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656</TotalTime>
  <Words>143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83</cp:revision>
  <dcterms:created xsi:type="dcterms:W3CDTF">2021-02-24T07:41:59Z</dcterms:created>
  <dcterms:modified xsi:type="dcterms:W3CDTF">2022-09-14T18:00:22Z</dcterms:modified>
</cp:coreProperties>
</file>