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Bobby Jones" charset="1" panose="00000000000000000000"/>
      <p:regular r:id="rId15"/>
    </p:embeddedFont>
    <p:embeddedFont>
      <p:font typeface="Londrina Solid Thin" charset="1" panose="00000300000000000000"/>
      <p:regular r:id="rId16"/>
    </p:embeddedFont>
    <p:embeddedFont>
      <p:font typeface="Londrina Solid Light" charset="1" panose="000004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3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4666" y="1616941"/>
            <a:ext cx="9734705" cy="4006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16"/>
              </a:lnSpc>
            </a:pPr>
            <a:r>
              <a:rPr lang="en-US" sz="14105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STATES</a:t>
            </a:r>
          </a:p>
          <a:p>
            <a:pPr algn="ctr">
              <a:lnSpc>
                <a:spcPts val="15516"/>
              </a:lnSpc>
            </a:pPr>
            <a:r>
              <a:rPr lang="en-US" sz="14105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OF MATTER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2686" y="-582124"/>
            <a:ext cx="3003252" cy="2804286"/>
          </a:xfrm>
          <a:custGeom>
            <a:avLst/>
            <a:gdLst/>
            <a:ahLst/>
            <a:cxnLst/>
            <a:rect r="r" b="b" t="t" l="l"/>
            <a:pathLst>
              <a:path h="2804286" w="3003252">
                <a:moveTo>
                  <a:pt x="0" y="0"/>
                </a:moveTo>
                <a:lnTo>
                  <a:pt x="3003251" y="0"/>
                </a:lnTo>
                <a:lnTo>
                  <a:pt x="3003251" y="2804286"/>
                </a:lnTo>
                <a:lnTo>
                  <a:pt x="0" y="2804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940125">
            <a:off x="-110430" y="7449479"/>
            <a:ext cx="3874315" cy="3617641"/>
          </a:xfrm>
          <a:custGeom>
            <a:avLst/>
            <a:gdLst/>
            <a:ahLst/>
            <a:cxnLst/>
            <a:rect r="r" b="b" t="t" l="l"/>
            <a:pathLst>
              <a:path h="3617641" w="3874315">
                <a:moveTo>
                  <a:pt x="0" y="0"/>
                </a:moveTo>
                <a:lnTo>
                  <a:pt x="3874315" y="0"/>
                </a:lnTo>
                <a:lnTo>
                  <a:pt x="3874315" y="3617642"/>
                </a:lnTo>
                <a:lnTo>
                  <a:pt x="0" y="3617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30985" y="7587707"/>
            <a:ext cx="2410895" cy="2251173"/>
          </a:xfrm>
          <a:custGeom>
            <a:avLst/>
            <a:gdLst/>
            <a:ahLst/>
            <a:cxnLst/>
            <a:rect r="r" b="b" t="t" l="l"/>
            <a:pathLst>
              <a:path h="2251173" w="2410895">
                <a:moveTo>
                  <a:pt x="0" y="0"/>
                </a:moveTo>
                <a:lnTo>
                  <a:pt x="2410895" y="0"/>
                </a:lnTo>
                <a:lnTo>
                  <a:pt x="2410895" y="2251173"/>
                </a:lnTo>
                <a:lnTo>
                  <a:pt x="0" y="2251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80130" y="1257041"/>
            <a:ext cx="10414682" cy="9029959"/>
          </a:xfrm>
          <a:custGeom>
            <a:avLst/>
            <a:gdLst/>
            <a:ahLst/>
            <a:cxnLst/>
            <a:rect r="r" b="b" t="t" l="l"/>
            <a:pathLst>
              <a:path h="9029959" w="10414682">
                <a:moveTo>
                  <a:pt x="0" y="0"/>
                </a:moveTo>
                <a:lnTo>
                  <a:pt x="10414682" y="0"/>
                </a:lnTo>
                <a:lnTo>
                  <a:pt x="10414682" y="9029959"/>
                </a:lnTo>
                <a:lnTo>
                  <a:pt x="0" y="90299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6127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93226" y="5547850"/>
            <a:ext cx="10317583" cy="2349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8275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BY </a:t>
            </a:r>
          </a:p>
          <a:p>
            <a:pPr algn="ctr">
              <a:lnSpc>
                <a:spcPts val="9102"/>
              </a:lnSpc>
            </a:pPr>
            <a:r>
              <a:rPr lang="en-US" sz="8275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SHAHEM SAFADI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03" y="685710"/>
            <a:ext cx="16977593" cy="8915580"/>
            <a:chOff x="0" y="0"/>
            <a:chExt cx="4274726" cy="2244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44821"/>
            </a:xfrm>
            <a:custGeom>
              <a:avLst/>
              <a:gdLst/>
              <a:ahLst/>
              <a:cxnLst/>
              <a:rect r="r" b="b" t="t" l="l"/>
              <a:pathLst>
                <a:path h="224482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95371" y="4013243"/>
            <a:ext cx="5616497" cy="3973671"/>
          </a:xfrm>
          <a:custGeom>
            <a:avLst/>
            <a:gdLst/>
            <a:ahLst/>
            <a:cxnLst/>
            <a:rect r="r" b="b" t="t" l="l"/>
            <a:pathLst>
              <a:path h="3973671" w="5616497">
                <a:moveTo>
                  <a:pt x="0" y="0"/>
                </a:moveTo>
                <a:lnTo>
                  <a:pt x="5616497" y="0"/>
                </a:lnTo>
                <a:lnTo>
                  <a:pt x="5616497" y="3973672"/>
                </a:lnTo>
                <a:lnTo>
                  <a:pt x="0" y="39736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235040" y="1395333"/>
            <a:ext cx="5817920" cy="2264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1"/>
              </a:lnSpc>
            </a:pPr>
            <a:r>
              <a:rPr lang="en-US" sz="1556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SOLID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653228" y="3659928"/>
            <a:ext cx="9606072" cy="1483572"/>
            <a:chOff x="0" y="0"/>
            <a:chExt cx="2529994" cy="3907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29994" cy="390735"/>
            </a:xfrm>
            <a:custGeom>
              <a:avLst/>
              <a:gdLst/>
              <a:ahLst/>
              <a:cxnLst/>
              <a:rect r="r" b="b" t="t" l="l"/>
              <a:pathLst>
                <a:path h="390735" w="2529994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349632"/>
                  </a:lnTo>
                  <a:cubicBezTo>
                    <a:pt x="2529994" y="372332"/>
                    <a:pt x="2511592" y="390735"/>
                    <a:pt x="2488891" y="390735"/>
                  </a:cubicBezTo>
                  <a:lnTo>
                    <a:pt x="41103" y="390735"/>
                  </a:lnTo>
                  <a:cubicBezTo>
                    <a:pt x="18402" y="390735"/>
                    <a:pt x="0" y="372332"/>
                    <a:pt x="0" y="349632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C6EBE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529994" cy="4383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53228" y="5366056"/>
            <a:ext cx="9606072" cy="2958124"/>
            <a:chOff x="0" y="0"/>
            <a:chExt cx="2529994" cy="7790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29994" cy="779094"/>
            </a:xfrm>
            <a:custGeom>
              <a:avLst/>
              <a:gdLst/>
              <a:ahLst/>
              <a:cxnLst/>
              <a:rect r="r" b="b" t="t" l="l"/>
              <a:pathLst>
                <a:path h="779094" w="2529994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737991"/>
                  </a:lnTo>
                  <a:cubicBezTo>
                    <a:pt x="2529994" y="760692"/>
                    <a:pt x="2511592" y="779094"/>
                    <a:pt x="2488891" y="779094"/>
                  </a:cubicBezTo>
                  <a:lnTo>
                    <a:pt x="41103" y="779094"/>
                  </a:lnTo>
                  <a:cubicBezTo>
                    <a:pt x="18402" y="779094"/>
                    <a:pt x="0" y="760692"/>
                    <a:pt x="0" y="737991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FFDFF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529994" cy="8267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653228" y="4008332"/>
            <a:ext cx="9530816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has definite shape and volume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77972" y="5495925"/>
            <a:ext cx="9606072" cy="240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has particles that are packed closely together and usually arranged in a regular pattern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03" y="685710"/>
            <a:ext cx="16977593" cy="8915580"/>
            <a:chOff x="0" y="0"/>
            <a:chExt cx="4274726" cy="2244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44821"/>
            </a:xfrm>
            <a:custGeom>
              <a:avLst/>
              <a:gdLst/>
              <a:ahLst/>
              <a:cxnLst/>
              <a:rect r="r" b="b" t="t" l="l"/>
              <a:pathLst>
                <a:path h="224482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47100" y="4698378"/>
            <a:ext cx="2999660" cy="2377230"/>
          </a:xfrm>
          <a:custGeom>
            <a:avLst/>
            <a:gdLst/>
            <a:ahLst/>
            <a:cxnLst/>
            <a:rect r="r" b="b" t="t" l="l"/>
            <a:pathLst>
              <a:path h="2377230" w="2999660">
                <a:moveTo>
                  <a:pt x="0" y="0"/>
                </a:moveTo>
                <a:lnTo>
                  <a:pt x="2999660" y="0"/>
                </a:lnTo>
                <a:lnTo>
                  <a:pt x="2999660" y="2377230"/>
                </a:lnTo>
                <a:lnTo>
                  <a:pt x="0" y="2377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93372" y="4285368"/>
            <a:ext cx="2652631" cy="3002570"/>
          </a:xfrm>
          <a:custGeom>
            <a:avLst/>
            <a:gdLst/>
            <a:ahLst/>
            <a:cxnLst/>
            <a:rect r="r" b="b" t="t" l="l"/>
            <a:pathLst>
              <a:path h="3002570" w="2652631">
                <a:moveTo>
                  <a:pt x="0" y="0"/>
                </a:moveTo>
                <a:lnTo>
                  <a:pt x="2652630" y="0"/>
                </a:lnTo>
                <a:lnTo>
                  <a:pt x="2652630" y="3002570"/>
                </a:lnTo>
                <a:lnTo>
                  <a:pt x="0" y="30025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471845" y="4285368"/>
            <a:ext cx="3192935" cy="3002570"/>
          </a:xfrm>
          <a:custGeom>
            <a:avLst/>
            <a:gdLst/>
            <a:ahLst/>
            <a:cxnLst/>
            <a:rect r="r" b="b" t="t" l="l"/>
            <a:pathLst>
              <a:path h="3002570" w="3192935">
                <a:moveTo>
                  <a:pt x="0" y="0"/>
                </a:moveTo>
                <a:lnTo>
                  <a:pt x="3192935" y="0"/>
                </a:lnTo>
                <a:lnTo>
                  <a:pt x="3192935" y="3002570"/>
                </a:lnTo>
                <a:lnTo>
                  <a:pt x="0" y="30025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40486" y="4805387"/>
            <a:ext cx="3261151" cy="2482551"/>
          </a:xfrm>
          <a:custGeom>
            <a:avLst/>
            <a:gdLst/>
            <a:ahLst/>
            <a:cxnLst/>
            <a:rect r="r" b="b" t="t" l="l"/>
            <a:pathLst>
              <a:path h="2482551" w="3261151">
                <a:moveTo>
                  <a:pt x="0" y="0"/>
                </a:moveTo>
                <a:lnTo>
                  <a:pt x="3261151" y="0"/>
                </a:lnTo>
                <a:lnTo>
                  <a:pt x="3261151" y="2482551"/>
                </a:lnTo>
                <a:lnTo>
                  <a:pt x="0" y="24825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85123" y="1884889"/>
            <a:ext cx="12917754" cy="1733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5"/>
              </a:lnSpc>
            </a:pPr>
            <a:r>
              <a:rPr lang="en-US" sz="11986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EXAMPLES OF SOLIDS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7486330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cup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80074" y="7486330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shirt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31449" y="7486330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book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482823" y="7486330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eraser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03" y="685710"/>
            <a:ext cx="16977593" cy="8915580"/>
            <a:chOff x="0" y="0"/>
            <a:chExt cx="4274726" cy="2244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44821"/>
            </a:xfrm>
            <a:custGeom>
              <a:avLst/>
              <a:gdLst/>
              <a:ahLst/>
              <a:cxnLst/>
              <a:rect r="r" b="b" t="t" l="l"/>
              <a:pathLst>
                <a:path h="224482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90862" y="4077011"/>
            <a:ext cx="5544145" cy="4068017"/>
          </a:xfrm>
          <a:custGeom>
            <a:avLst/>
            <a:gdLst/>
            <a:ahLst/>
            <a:cxnLst/>
            <a:rect r="r" b="b" t="t" l="l"/>
            <a:pathLst>
              <a:path h="4068017" w="5544145">
                <a:moveTo>
                  <a:pt x="0" y="0"/>
                </a:moveTo>
                <a:lnTo>
                  <a:pt x="5544146" y="0"/>
                </a:lnTo>
                <a:lnTo>
                  <a:pt x="5544146" y="4068016"/>
                </a:lnTo>
                <a:lnTo>
                  <a:pt x="0" y="4068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77081" y="1395333"/>
            <a:ext cx="6533838" cy="2264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1"/>
              </a:lnSpc>
            </a:pPr>
            <a:r>
              <a:rPr lang="en-US" sz="1556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LIQUID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653228" y="3738143"/>
            <a:ext cx="9606072" cy="2193724"/>
            <a:chOff x="0" y="0"/>
            <a:chExt cx="2529994" cy="57777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529994" cy="577771"/>
            </a:xfrm>
            <a:custGeom>
              <a:avLst/>
              <a:gdLst/>
              <a:ahLst/>
              <a:cxnLst/>
              <a:rect r="r" b="b" t="t" l="l"/>
              <a:pathLst>
                <a:path h="577771" w="2529994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536668"/>
                  </a:lnTo>
                  <a:cubicBezTo>
                    <a:pt x="2529994" y="559368"/>
                    <a:pt x="2511592" y="577771"/>
                    <a:pt x="2488891" y="577771"/>
                  </a:cubicBezTo>
                  <a:lnTo>
                    <a:pt x="41103" y="577771"/>
                  </a:lnTo>
                  <a:cubicBezTo>
                    <a:pt x="18402" y="577771"/>
                    <a:pt x="0" y="559368"/>
                    <a:pt x="0" y="536668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C6EBE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2529994" cy="6253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653228" y="6099956"/>
            <a:ext cx="9606072" cy="2045072"/>
            <a:chOff x="0" y="0"/>
            <a:chExt cx="2529994" cy="53862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29994" cy="538620"/>
            </a:xfrm>
            <a:custGeom>
              <a:avLst/>
              <a:gdLst/>
              <a:ahLst/>
              <a:cxnLst/>
              <a:rect r="r" b="b" t="t" l="l"/>
              <a:pathLst>
                <a:path h="538620" w="2529994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497517"/>
                  </a:lnTo>
                  <a:cubicBezTo>
                    <a:pt x="2529994" y="520217"/>
                    <a:pt x="2511592" y="538620"/>
                    <a:pt x="2488891" y="538620"/>
                  </a:cubicBezTo>
                  <a:lnTo>
                    <a:pt x="41103" y="538620"/>
                  </a:lnTo>
                  <a:cubicBezTo>
                    <a:pt x="18402" y="538620"/>
                    <a:pt x="0" y="520217"/>
                    <a:pt x="0" y="497517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FFDFF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529994" cy="586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653228" y="4086546"/>
            <a:ext cx="9530816" cy="161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has definite volume, but has no fixed shape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53228" y="6350434"/>
            <a:ext cx="9606072" cy="161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0"/>
              </a:lnSpc>
              <a:spcBef>
                <a:spcPct val="0"/>
              </a:spcBef>
            </a:pPr>
            <a:r>
              <a:rPr lang="en-US" sz="57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 has particles that can move and are in close contact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03" y="685710"/>
            <a:ext cx="16977593" cy="8915580"/>
            <a:chOff x="0" y="0"/>
            <a:chExt cx="4274726" cy="2244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44821"/>
            </a:xfrm>
            <a:custGeom>
              <a:avLst/>
              <a:gdLst/>
              <a:ahLst/>
              <a:cxnLst/>
              <a:rect r="r" b="b" t="t" l="l"/>
              <a:pathLst>
                <a:path h="224482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652229" y="4910623"/>
            <a:ext cx="1205147" cy="2375861"/>
          </a:xfrm>
          <a:custGeom>
            <a:avLst/>
            <a:gdLst/>
            <a:ahLst/>
            <a:cxnLst/>
            <a:rect r="r" b="b" t="t" l="l"/>
            <a:pathLst>
              <a:path h="2375861" w="1205147">
                <a:moveTo>
                  <a:pt x="0" y="0"/>
                </a:moveTo>
                <a:lnTo>
                  <a:pt x="1205147" y="0"/>
                </a:lnTo>
                <a:lnTo>
                  <a:pt x="1205147" y="2375861"/>
                </a:lnTo>
                <a:lnTo>
                  <a:pt x="0" y="2375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82826" y="3827064"/>
            <a:ext cx="1930897" cy="3328130"/>
          </a:xfrm>
          <a:custGeom>
            <a:avLst/>
            <a:gdLst/>
            <a:ahLst/>
            <a:cxnLst/>
            <a:rect r="r" b="b" t="t" l="l"/>
            <a:pathLst>
              <a:path h="3328130" w="1930897">
                <a:moveTo>
                  <a:pt x="0" y="0"/>
                </a:moveTo>
                <a:lnTo>
                  <a:pt x="1930897" y="0"/>
                </a:lnTo>
                <a:lnTo>
                  <a:pt x="1930897" y="3328130"/>
                </a:lnTo>
                <a:lnTo>
                  <a:pt x="0" y="3328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09375" y="3948591"/>
            <a:ext cx="1230999" cy="3482828"/>
          </a:xfrm>
          <a:custGeom>
            <a:avLst/>
            <a:gdLst/>
            <a:ahLst/>
            <a:cxnLst/>
            <a:rect r="r" b="b" t="t" l="l"/>
            <a:pathLst>
              <a:path h="3482828" w="1230999">
                <a:moveTo>
                  <a:pt x="0" y="0"/>
                </a:moveTo>
                <a:lnTo>
                  <a:pt x="1231000" y="0"/>
                </a:lnTo>
                <a:lnTo>
                  <a:pt x="1231000" y="3482828"/>
                </a:lnTo>
                <a:lnTo>
                  <a:pt x="0" y="3482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78546" y="1752976"/>
            <a:ext cx="15330908" cy="1733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185"/>
              </a:lnSpc>
              <a:spcBef>
                <a:spcPct val="0"/>
              </a:spcBef>
            </a:pPr>
            <a:r>
              <a:rPr lang="en-US" sz="11986" u="none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EXAMPLES OF LIQUIDS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91836" y="7488569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shampoo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482823" y="7486330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orange juice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836637" y="7488569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olive oil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4393222" y="3760346"/>
            <a:ext cx="1573705" cy="3394848"/>
          </a:xfrm>
          <a:custGeom>
            <a:avLst/>
            <a:gdLst/>
            <a:ahLst/>
            <a:cxnLst/>
            <a:rect r="r" b="b" t="t" l="l"/>
            <a:pathLst>
              <a:path h="3394848" w="1573705">
                <a:moveTo>
                  <a:pt x="0" y="0"/>
                </a:moveTo>
                <a:lnTo>
                  <a:pt x="1573705" y="0"/>
                </a:lnTo>
                <a:lnTo>
                  <a:pt x="1573705" y="3394848"/>
                </a:lnTo>
                <a:lnTo>
                  <a:pt x="0" y="33948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03" y="685710"/>
            <a:ext cx="16977593" cy="8915580"/>
            <a:chOff x="0" y="0"/>
            <a:chExt cx="4274726" cy="2244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44821"/>
            </a:xfrm>
            <a:custGeom>
              <a:avLst/>
              <a:gdLst/>
              <a:ahLst/>
              <a:cxnLst/>
              <a:rect r="r" b="b" t="t" l="l"/>
              <a:pathLst>
                <a:path h="224482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56058" y="3853612"/>
            <a:ext cx="5793042" cy="4156508"/>
          </a:xfrm>
          <a:custGeom>
            <a:avLst/>
            <a:gdLst/>
            <a:ahLst/>
            <a:cxnLst/>
            <a:rect r="r" b="b" t="t" l="l"/>
            <a:pathLst>
              <a:path h="4156508" w="5793042">
                <a:moveTo>
                  <a:pt x="0" y="0"/>
                </a:moveTo>
                <a:lnTo>
                  <a:pt x="5793042" y="0"/>
                </a:lnTo>
                <a:lnTo>
                  <a:pt x="5793042" y="4156508"/>
                </a:lnTo>
                <a:lnTo>
                  <a:pt x="0" y="4156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653228" y="3738143"/>
            <a:ext cx="9606072" cy="2193724"/>
            <a:chOff x="0" y="0"/>
            <a:chExt cx="2529994" cy="5777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29994" cy="577771"/>
            </a:xfrm>
            <a:custGeom>
              <a:avLst/>
              <a:gdLst/>
              <a:ahLst/>
              <a:cxnLst/>
              <a:rect r="r" b="b" t="t" l="l"/>
              <a:pathLst>
                <a:path h="577771" w="2529994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536668"/>
                  </a:lnTo>
                  <a:cubicBezTo>
                    <a:pt x="2529994" y="559368"/>
                    <a:pt x="2511592" y="577771"/>
                    <a:pt x="2488891" y="577771"/>
                  </a:cubicBezTo>
                  <a:lnTo>
                    <a:pt x="41103" y="577771"/>
                  </a:lnTo>
                  <a:cubicBezTo>
                    <a:pt x="18402" y="577771"/>
                    <a:pt x="0" y="559368"/>
                    <a:pt x="0" y="536668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C6EBE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529994" cy="6253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653228" y="6099956"/>
            <a:ext cx="9606072" cy="2045072"/>
            <a:chOff x="0" y="0"/>
            <a:chExt cx="2529994" cy="5386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29994" cy="538620"/>
            </a:xfrm>
            <a:custGeom>
              <a:avLst/>
              <a:gdLst/>
              <a:ahLst/>
              <a:cxnLst/>
              <a:rect r="r" b="b" t="t" l="l"/>
              <a:pathLst>
                <a:path h="538620" w="2529994">
                  <a:moveTo>
                    <a:pt x="41103" y="0"/>
                  </a:moveTo>
                  <a:lnTo>
                    <a:pt x="2488891" y="0"/>
                  </a:lnTo>
                  <a:cubicBezTo>
                    <a:pt x="2511592" y="0"/>
                    <a:pt x="2529994" y="18402"/>
                    <a:pt x="2529994" y="41103"/>
                  </a:cubicBezTo>
                  <a:lnTo>
                    <a:pt x="2529994" y="497517"/>
                  </a:lnTo>
                  <a:cubicBezTo>
                    <a:pt x="2529994" y="520217"/>
                    <a:pt x="2511592" y="538620"/>
                    <a:pt x="2488891" y="538620"/>
                  </a:cubicBezTo>
                  <a:lnTo>
                    <a:pt x="41103" y="538620"/>
                  </a:lnTo>
                  <a:cubicBezTo>
                    <a:pt x="18402" y="538620"/>
                    <a:pt x="0" y="520217"/>
                    <a:pt x="0" y="497517"/>
                  </a:cubicBezTo>
                  <a:lnTo>
                    <a:pt x="0" y="41103"/>
                  </a:lnTo>
                  <a:cubicBezTo>
                    <a:pt x="0" y="18402"/>
                    <a:pt x="18402" y="0"/>
                    <a:pt x="41103" y="0"/>
                  </a:cubicBezTo>
                  <a:close/>
                </a:path>
              </a:pathLst>
            </a:custGeom>
            <a:solidFill>
              <a:srgbClr val="FFDFF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2529994" cy="586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877081" y="1395333"/>
            <a:ext cx="6533838" cy="2264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121"/>
              </a:lnSpc>
            </a:pPr>
            <a:r>
              <a:rPr lang="en-US" sz="15564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GAS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000143" y="4086546"/>
            <a:ext cx="8821552" cy="161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0"/>
              </a:lnSpc>
            </a:pPr>
            <a:r>
              <a:rPr lang="en-US" sz="57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has no definite volume and shape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913987" y="6350434"/>
            <a:ext cx="9084554" cy="1615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70"/>
              </a:lnSpc>
              <a:spcBef>
                <a:spcPct val="0"/>
              </a:spcBef>
            </a:pPr>
            <a:r>
              <a:rPr lang="en-US" sz="57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 has particles that are widely separated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03" y="685710"/>
            <a:ext cx="16977593" cy="8915580"/>
            <a:chOff x="0" y="0"/>
            <a:chExt cx="4274726" cy="2244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44821"/>
            </a:xfrm>
            <a:custGeom>
              <a:avLst/>
              <a:gdLst/>
              <a:ahLst/>
              <a:cxnLst/>
              <a:rect r="r" b="b" t="t" l="l"/>
              <a:pathLst>
                <a:path h="224482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838409" y="3852886"/>
            <a:ext cx="2266587" cy="3548593"/>
          </a:xfrm>
          <a:custGeom>
            <a:avLst/>
            <a:gdLst/>
            <a:ahLst/>
            <a:cxnLst/>
            <a:rect r="r" b="b" t="t" l="l"/>
            <a:pathLst>
              <a:path h="3548593" w="2266587">
                <a:moveTo>
                  <a:pt x="0" y="0"/>
                </a:moveTo>
                <a:lnTo>
                  <a:pt x="2266587" y="0"/>
                </a:lnTo>
                <a:lnTo>
                  <a:pt x="2266587" y="3548593"/>
                </a:lnTo>
                <a:lnTo>
                  <a:pt x="0" y="354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5885" y="4056812"/>
            <a:ext cx="4065684" cy="3140741"/>
          </a:xfrm>
          <a:custGeom>
            <a:avLst/>
            <a:gdLst/>
            <a:ahLst/>
            <a:cxnLst/>
            <a:rect r="r" b="b" t="t" l="l"/>
            <a:pathLst>
              <a:path h="3140741" w="4065684">
                <a:moveTo>
                  <a:pt x="0" y="0"/>
                </a:moveTo>
                <a:lnTo>
                  <a:pt x="4065685" y="0"/>
                </a:lnTo>
                <a:lnTo>
                  <a:pt x="4065685" y="3140741"/>
                </a:lnTo>
                <a:lnTo>
                  <a:pt x="0" y="31407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78546" y="1729004"/>
            <a:ext cx="15330908" cy="1733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185"/>
              </a:lnSpc>
              <a:spcBef>
                <a:spcPct val="0"/>
              </a:spcBef>
            </a:pPr>
            <a:r>
              <a:rPr lang="en-US" sz="11986" u="none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EXAMPLES OF GASES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083464" y="7458629"/>
            <a:ext cx="3776477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helium in a balloon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74098" y="7581900"/>
            <a:ext cx="3776477" cy="167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steam from a kettle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623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5203" y="685710"/>
            <a:ext cx="16977593" cy="8915580"/>
            <a:chOff x="0" y="0"/>
            <a:chExt cx="4274726" cy="22448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244821"/>
            </a:xfrm>
            <a:custGeom>
              <a:avLst/>
              <a:gdLst/>
              <a:ahLst/>
              <a:cxnLst/>
              <a:rect r="r" b="b" t="t" l="l"/>
              <a:pathLst>
                <a:path h="2244821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44821"/>
                  </a:lnTo>
                  <a:lnTo>
                    <a:pt x="0" y="22448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274726" cy="22924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918650" y="3131961"/>
            <a:ext cx="2955643" cy="2091118"/>
          </a:xfrm>
          <a:custGeom>
            <a:avLst/>
            <a:gdLst/>
            <a:ahLst/>
            <a:cxnLst/>
            <a:rect r="r" b="b" t="t" l="l"/>
            <a:pathLst>
              <a:path h="2091118" w="2955643">
                <a:moveTo>
                  <a:pt x="0" y="0"/>
                </a:moveTo>
                <a:lnTo>
                  <a:pt x="2955643" y="0"/>
                </a:lnTo>
                <a:lnTo>
                  <a:pt x="2955643" y="2091117"/>
                </a:lnTo>
                <a:lnTo>
                  <a:pt x="0" y="2091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41930" y="3222262"/>
            <a:ext cx="3096042" cy="2271721"/>
          </a:xfrm>
          <a:custGeom>
            <a:avLst/>
            <a:gdLst/>
            <a:ahLst/>
            <a:cxnLst/>
            <a:rect r="r" b="b" t="t" l="l"/>
            <a:pathLst>
              <a:path h="2271721" w="3096042">
                <a:moveTo>
                  <a:pt x="0" y="0"/>
                </a:moveTo>
                <a:lnTo>
                  <a:pt x="3096042" y="0"/>
                </a:lnTo>
                <a:lnTo>
                  <a:pt x="3096042" y="2271721"/>
                </a:lnTo>
                <a:lnTo>
                  <a:pt x="0" y="22717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102791" y="3131961"/>
            <a:ext cx="3235034" cy="2321137"/>
          </a:xfrm>
          <a:custGeom>
            <a:avLst/>
            <a:gdLst/>
            <a:ahLst/>
            <a:cxnLst/>
            <a:rect r="r" b="b" t="t" l="l"/>
            <a:pathLst>
              <a:path h="2321137" w="3235034">
                <a:moveTo>
                  <a:pt x="0" y="0"/>
                </a:moveTo>
                <a:lnTo>
                  <a:pt x="3235035" y="0"/>
                </a:lnTo>
                <a:lnTo>
                  <a:pt x="3235035" y="2321137"/>
                </a:lnTo>
                <a:lnTo>
                  <a:pt x="0" y="232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96540" y="1104900"/>
            <a:ext cx="13694920" cy="1815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14"/>
              </a:lnSpc>
            </a:pPr>
            <a:r>
              <a:rPr lang="en-US" sz="12467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SUMMARY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28035" y="5690493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Solid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930092" y="6566793"/>
            <a:ext cx="3195246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has particles that are packed closely together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02791" y="6566793"/>
            <a:ext cx="3289515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0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 has particles that are widely separated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601713" y="6566793"/>
            <a:ext cx="3589653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50"/>
              </a:lnSpc>
              <a:spcBef>
                <a:spcPct val="0"/>
              </a:spcBef>
            </a:pPr>
            <a:r>
              <a:rPr lang="en-US" sz="4500" u="none">
                <a:solidFill>
                  <a:srgbClr val="000000"/>
                </a:solidFill>
                <a:latin typeface="Londrina Solid Thin"/>
                <a:ea typeface="Londrina Solid Thin"/>
                <a:cs typeface="Londrina Solid Thin"/>
                <a:sym typeface="Londrina Solid Thin"/>
              </a:rPr>
              <a:t> has particles that can move and are in close contact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59311" y="5719798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Gas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01713" y="5719798"/>
            <a:ext cx="37764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9"/>
              </a:lnSpc>
            </a:pPr>
            <a:r>
              <a:rPr lang="en-US" sz="5999">
                <a:solidFill>
                  <a:srgbClr val="000000"/>
                </a:solidFill>
                <a:latin typeface="Londrina Solid Light"/>
                <a:ea typeface="Londrina Solid Light"/>
                <a:cs typeface="Londrina Solid Light"/>
                <a:sym typeface="Londrina Solid Light"/>
              </a:rPr>
              <a:t>Liquid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9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76325"/>
            <a:ext cx="12870906" cy="106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2"/>
              </a:lnSpc>
            </a:pPr>
            <a:r>
              <a:rPr lang="en-US" sz="732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THANK YOU FOR LISTENING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2686" y="-582124"/>
            <a:ext cx="3003252" cy="2804286"/>
          </a:xfrm>
          <a:custGeom>
            <a:avLst/>
            <a:gdLst/>
            <a:ahLst/>
            <a:cxnLst/>
            <a:rect r="r" b="b" t="t" l="l"/>
            <a:pathLst>
              <a:path h="2804286" w="3003252">
                <a:moveTo>
                  <a:pt x="0" y="0"/>
                </a:moveTo>
                <a:lnTo>
                  <a:pt x="3003251" y="0"/>
                </a:lnTo>
                <a:lnTo>
                  <a:pt x="3003251" y="2804286"/>
                </a:lnTo>
                <a:lnTo>
                  <a:pt x="0" y="2804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940125">
            <a:off x="-110430" y="7449479"/>
            <a:ext cx="3874315" cy="3617641"/>
          </a:xfrm>
          <a:custGeom>
            <a:avLst/>
            <a:gdLst/>
            <a:ahLst/>
            <a:cxnLst/>
            <a:rect r="r" b="b" t="t" l="l"/>
            <a:pathLst>
              <a:path h="3617641" w="3874315">
                <a:moveTo>
                  <a:pt x="0" y="0"/>
                </a:moveTo>
                <a:lnTo>
                  <a:pt x="3874315" y="0"/>
                </a:lnTo>
                <a:lnTo>
                  <a:pt x="3874315" y="3617642"/>
                </a:lnTo>
                <a:lnTo>
                  <a:pt x="0" y="3617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430985" y="7587707"/>
            <a:ext cx="2410895" cy="2251173"/>
          </a:xfrm>
          <a:custGeom>
            <a:avLst/>
            <a:gdLst/>
            <a:ahLst/>
            <a:cxnLst/>
            <a:rect r="r" b="b" t="t" l="l"/>
            <a:pathLst>
              <a:path h="2251173" w="2410895">
                <a:moveTo>
                  <a:pt x="0" y="0"/>
                </a:moveTo>
                <a:lnTo>
                  <a:pt x="2410895" y="0"/>
                </a:lnTo>
                <a:lnTo>
                  <a:pt x="2410895" y="2251173"/>
                </a:lnTo>
                <a:lnTo>
                  <a:pt x="0" y="2251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08022" y="0"/>
            <a:ext cx="9711020" cy="12948027"/>
          </a:xfrm>
          <a:custGeom>
            <a:avLst/>
            <a:gdLst/>
            <a:ahLst/>
            <a:cxnLst/>
            <a:rect r="r" b="b" t="t" l="l"/>
            <a:pathLst>
              <a:path h="12948027" w="9711020">
                <a:moveTo>
                  <a:pt x="0" y="0"/>
                </a:moveTo>
                <a:lnTo>
                  <a:pt x="9711020" y="0"/>
                </a:lnTo>
                <a:lnTo>
                  <a:pt x="9711020" y="12948027"/>
                </a:lnTo>
                <a:lnTo>
                  <a:pt x="0" y="129480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3723796" y="3716815"/>
            <a:ext cx="18720457" cy="154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12"/>
              </a:lnSpc>
            </a:pPr>
            <a:r>
              <a:rPr lang="en-US" sz="10648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SHAHEM SAFADI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777530" y="2586910"/>
            <a:ext cx="12870906" cy="106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2"/>
              </a:lnSpc>
            </a:pPr>
            <a:r>
              <a:rPr lang="en-US" sz="7320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BY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3702305" y="5838695"/>
            <a:ext cx="18720457" cy="1549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12"/>
              </a:lnSpc>
            </a:pPr>
            <a:r>
              <a:rPr lang="en-US" sz="10648">
                <a:solidFill>
                  <a:srgbClr val="FFFFFF"/>
                </a:solidFill>
                <a:latin typeface="Bobby Jones"/>
                <a:ea typeface="Bobby Jones"/>
                <a:cs typeface="Bobby Jones"/>
                <a:sym typeface="Bobby Jones"/>
              </a:rPr>
              <a:t>GRADE 3-A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DAG67nm7Bw4</dc:identifier>
  <dcterms:modified xsi:type="dcterms:W3CDTF">2011-08-01T06:04:30Z</dcterms:modified>
  <cp:revision>1</cp:revision>
  <dc:title>States of Matter Shahem safadi</dc:title>
</cp:coreProperties>
</file>