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nva Sans" charset="1" panose="020B05030305010401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17627" y="7392666"/>
            <a:ext cx="8052746" cy="292827"/>
          </a:xfrm>
          <a:custGeom>
            <a:avLst/>
            <a:gdLst/>
            <a:ahLst/>
            <a:cxnLst/>
            <a:rect r="r" b="b" t="t" l="l"/>
            <a:pathLst>
              <a:path h="292827" w="8052746">
                <a:moveTo>
                  <a:pt x="0" y="0"/>
                </a:moveTo>
                <a:lnTo>
                  <a:pt x="8052746" y="0"/>
                </a:lnTo>
                <a:lnTo>
                  <a:pt x="8052746" y="292827"/>
                </a:lnTo>
                <a:lnTo>
                  <a:pt x="0" y="292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309588" y="1758902"/>
            <a:ext cx="5668823" cy="1041002"/>
          </a:xfrm>
          <a:custGeom>
            <a:avLst/>
            <a:gdLst/>
            <a:ahLst/>
            <a:cxnLst/>
            <a:rect r="r" b="b" t="t" l="l"/>
            <a:pathLst>
              <a:path h="1041002" w="5668823">
                <a:moveTo>
                  <a:pt x="0" y="0"/>
                </a:moveTo>
                <a:lnTo>
                  <a:pt x="5668824" y="0"/>
                </a:lnTo>
                <a:lnTo>
                  <a:pt x="5668824" y="1041003"/>
                </a:lnTo>
                <a:lnTo>
                  <a:pt x="0" y="1041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99049">
            <a:off x="1916349" y="287812"/>
            <a:ext cx="3107144" cy="2516787"/>
          </a:xfrm>
          <a:custGeom>
            <a:avLst/>
            <a:gdLst/>
            <a:ahLst/>
            <a:cxnLst/>
            <a:rect r="r" b="b" t="t" l="l"/>
            <a:pathLst>
              <a:path h="2516787" w="3107144">
                <a:moveTo>
                  <a:pt x="0" y="0"/>
                </a:moveTo>
                <a:lnTo>
                  <a:pt x="3107145" y="0"/>
                </a:lnTo>
                <a:lnTo>
                  <a:pt x="3107145" y="2516787"/>
                </a:lnTo>
                <a:lnTo>
                  <a:pt x="0" y="25167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3340" y="1388621"/>
            <a:ext cx="2811390" cy="2502137"/>
          </a:xfrm>
          <a:custGeom>
            <a:avLst/>
            <a:gdLst/>
            <a:ahLst/>
            <a:cxnLst/>
            <a:rect r="r" b="b" t="t" l="l"/>
            <a:pathLst>
              <a:path h="2502137" w="2811390">
                <a:moveTo>
                  <a:pt x="0" y="0"/>
                </a:moveTo>
                <a:lnTo>
                  <a:pt x="2811390" y="0"/>
                </a:lnTo>
                <a:lnTo>
                  <a:pt x="2811390" y="2502137"/>
                </a:lnTo>
                <a:lnTo>
                  <a:pt x="0" y="25021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332365" y="7392666"/>
            <a:ext cx="3234768" cy="2570170"/>
          </a:xfrm>
          <a:custGeom>
            <a:avLst/>
            <a:gdLst/>
            <a:ahLst/>
            <a:cxnLst/>
            <a:rect r="r" b="b" t="t" l="l"/>
            <a:pathLst>
              <a:path h="2570170" w="3234768">
                <a:moveTo>
                  <a:pt x="0" y="0"/>
                </a:moveTo>
                <a:lnTo>
                  <a:pt x="3234767" y="0"/>
                </a:lnTo>
                <a:lnTo>
                  <a:pt x="3234767" y="2570170"/>
                </a:lnTo>
                <a:lnTo>
                  <a:pt x="0" y="25701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08077">
            <a:off x="873921" y="6424316"/>
            <a:ext cx="2668820" cy="3576308"/>
          </a:xfrm>
          <a:custGeom>
            <a:avLst/>
            <a:gdLst/>
            <a:ahLst/>
            <a:cxnLst/>
            <a:rect r="r" b="b" t="t" l="l"/>
            <a:pathLst>
              <a:path h="3576308" w="2668820">
                <a:moveTo>
                  <a:pt x="0" y="0"/>
                </a:moveTo>
                <a:lnTo>
                  <a:pt x="2668819" y="0"/>
                </a:lnTo>
                <a:lnTo>
                  <a:pt x="2668819" y="3576308"/>
                </a:lnTo>
                <a:lnTo>
                  <a:pt x="0" y="35763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54273">
            <a:off x="15414109" y="301595"/>
            <a:ext cx="2008435" cy="2914616"/>
          </a:xfrm>
          <a:custGeom>
            <a:avLst/>
            <a:gdLst/>
            <a:ahLst/>
            <a:cxnLst/>
            <a:rect r="r" b="b" t="t" l="l"/>
            <a:pathLst>
              <a:path h="2914616" w="2008435">
                <a:moveTo>
                  <a:pt x="0" y="0"/>
                </a:moveTo>
                <a:lnTo>
                  <a:pt x="2008435" y="0"/>
                </a:lnTo>
                <a:lnTo>
                  <a:pt x="2008435" y="2914615"/>
                </a:lnTo>
                <a:lnTo>
                  <a:pt x="0" y="2914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245613" y="3066605"/>
            <a:ext cx="7796774" cy="4026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15593"/>
              </a:lnSpc>
              <a:spcBef>
                <a:spcPct val="0"/>
              </a:spcBef>
            </a:pPr>
            <a:r>
              <a:rPr lang="ar-EG" sz="1528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الحضارة الآشورية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68178" y="8004752"/>
            <a:ext cx="4151643" cy="102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912"/>
              </a:lnSpc>
            </a:pPr>
            <a:r>
              <a:rPr lang="ar-EG" sz="38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من عمل الطالب: أحمد يحيى الطلاق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72589" y="33528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0" y="0"/>
                </a:moveTo>
                <a:lnTo>
                  <a:pt x="3164784" y="0"/>
                </a:lnTo>
                <a:lnTo>
                  <a:pt x="3164784" y="3164784"/>
                </a:lnTo>
                <a:lnTo>
                  <a:pt x="0" y="3164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4872589" y="675887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0" y="3164784"/>
                </a:moveTo>
                <a:lnTo>
                  <a:pt x="3164784" y="3164784"/>
                </a:lnTo>
                <a:lnTo>
                  <a:pt x="3164784" y="0"/>
                </a:lnTo>
                <a:lnTo>
                  <a:pt x="0" y="0"/>
                </a:lnTo>
                <a:lnTo>
                  <a:pt x="0" y="31647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349722" y="33528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3164784" y="0"/>
                </a:moveTo>
                <a:lnTo>
                  <a:pt x="0" y="0"/>
                </a:lnTo>
                <a:lnTo>
                  <a:pt x="0" y="3164784"/>
                </a:lnTo>
                <a:lnTo>
                  <a:pt x="3164784" y="3164784"/>
                </a:lnTo>
                <a:lnTo>
                  <a:pt x="316478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5224" y="6200199"/>
            <a:ext cx="5347010" cy="3723463"/>
          </a:xfrm>
          <a:custGeom>
            <a:avLst/>
            <a:gdLst/>
            <a:ahLst/>
            <a:cxnLst/>
            <a:rect r="r" b="b" t="t" l="l"/>
            <a:pathLst>
              <a:path h="3723463" w="5347010">
                <a:moveTo>
                  <a:pt x="0" y="0"/>
                </a:moveTo>
                <a:lnTo>
                  <a:pt x="5347009" y="0"/>
                </a:lnTo>
                <a:lnTo>
                  <a:pt x="5347009" y="3723463"/>
                </a:lnTo>
                <a:lnTo>
                  <a:pt x="0" y="3723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36521" y="792666"/>
            <a:ext cx="11136068" cy="112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مقدمة عن الحضارة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58775" y="1797564"/>
            <a:ext cx="14136447" cy="602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7510"/>
              </a:lnSpc>
            </a:pPr>
            <a:r>
              <a:rPr lang="ar-EG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الحضارة الآشورية (</a:t>
            </a:r>
            <a:r>
              <a:rPr lang="en-US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</a:rPr>
              <a:t>1150</a:t>
            </a:r>
            <a:r>
              <a:rPr lang="ar-EG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– </a:t>
            </a:r>
            <a:r>
              <a:rPr lang="en-US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</a:rPr>
              <a:t>612</a:t>
            </a:r>
            <a:r>
              <a:rPr lang="ar-EG" sz="39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ق.م)</a:t>
            </a:r>
          </a:p>
          <a:p>
            <a:pPr algn="r" rtl="true" marL="767066" indent="-383533" lv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حضارة قديمة قامت في شمال بلاد الرافدين.</a:t>
            </a:r>
          </a:p>
          <a:p>
            <a:pPr algn="r" rtl="true" marL="767066" indent="-383533" lv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تميزت بطابعها العسكري القوي وتنظيمها الصارم.</a:t>
            </a:r>
          </a:p>
          <a:p>
            <a:pPr algn="r" rtl="true" marL="767066" indent="-383533" lv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كانت إحدى أهم الحضارات التي أثّرت في التاريخ القديم.</a:t>
            </a:r>
          </a:p>
          <a:p>
            <a:pPr algn="r" rtl="true" marL="767066" indent="-383533" lv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امتلك الآشوريون رغبة كبيرة في التوسع والسيطرة على المناطق المجاورة.</a:t>
            </a:r>
          </a:p>
          <a:p>
            <a:pPr algn="r" rtl="true" marL="767066" indent="-383533" lvl="1">
              <a:lnSpc>
                <a:spcPts val="6750"/>
              </a:lnSpc>
              <a:buFont typeface="Arial"/>
              <a:buChar char="•"/>
            </a:pPr>
            <a:r>
              <a:rPr lang="ar-EG" sz="355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اعتمدوا على القوة والخبرة القتالية في بناء دولتهم.</a:t>
            </a:r>
          </a:p>
          <a:p>
            <a:pPr algn="r" rtl="true">
              <a:lnSpc>
                <a:spcPts val="675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72589" y="33528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0" y="0"/>
                </a:moveTo>
                <a:lnTo>
                  <a:pt x="3164784" y="0"/>
                </a:lnTo>
                <a:lnTo>
                  <a:pt x="3164784" y="3164784"/>
                </a:lnTo>
                <a:lnTo>
                  <a:pt x="0" y="3164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4872589" y="675887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0" y="3164784"/>
                </a:moveTo>
                <a:lnTo>
                  <a:pt x="3164784" y="3164784"/>
                </a:lnTo>
                <a:lnTo>
                  <a:pt x="3164784" y="0"/>
                </a:lnTo>
                <a:lnTo>
                  <a:pt x="0" y="0"/>
                </a:lnTo>
                <a:lnTo>
                  <a:pt x="0" y="31647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349722" y="33528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3164784" y="0"/>
                </a:moveTo>
                <a:lnTo>
                  <a:pt x="0" y="0"/>
                </a:lnTo>
                <a:lnTo>
                  <a:pt x="0" y="3164784"/>
                </a:lnTo>
                <a:lnTo>
                  <a:pt x="3164784" y="3164784"/>
                </a:lnTo>
                <a:lnTo>
                  <a:pt x="316478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349722" y="675887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3164784" y="3164784"/>
                </a:moveTo>
                <a:lnTo>
                  <a:pt x="0" y="3164784"/>
                </a:lnTo>
                <a:lnTo>
                  <a:pt x="0" y="0"/>
                </a:lnTo>
                <a:lnTo>
                  <a:pt x="3164784" y="0"/>
                </a:lnTo>
                <a:lnTo>
                  <a:pt x="3164784" y="316478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291295" y="2164335"/>
            <a:ext cx="10968005" cy="5154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5168"/>
              </a:lnSpc>
            </a:pPr>
            <a:r>
              <a:rPr lang="ar-EG" sz="369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مكان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النشأة</a:t>
            </a:r>
          </a:p>
          <a:p>
            <a:pPr algn="r" rtl="true" marL="796987" indent="-398493" lvl="1">
              <a:lnSpc>
                <a:spcPts val="5168"/>
              </a:lnSpc>
              <a:buFont typeface="Arial"/>
              <a:buChar char="•"/>
            </a:pP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قامت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الحضارة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الآشورية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في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شمال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العراق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الحالي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عند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نهر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دجلة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.</a:t>
            </a:r>
          </a:p>
          <a:p>
            <a:pPr algn="r" rtl="true" marL="796987" indent="-398493" lvl="1">
              <a:lnSpc>
                <a:spcPts val="5168"/>
              </a:lnSpc>
              <a:buFont typeface="Arial"/>
              <a:buChar char="•"/>
            </a:pP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الموقع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بين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طرق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التجارة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ساعد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على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نمو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السكان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وثراء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الدولة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.</a:t>
            </a:r>
          </a:p>
          <a:p>
            <a:pPr algn="r" rtl="true" marL="796987" indent="-398493" lvl="1">
              <a:lnSpc>
                <a:spcPts val="5168"/>
              </a:lnSpc>
              <a:buFont typeface="Arial"/>
              <a:buChar char="•"/>
            </a:pP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أرضها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الخصبة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دعمت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الزراعة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وتربية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المواشي</a:t>
            </a: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.</a:t>
            </a:r>
          </a:p>
          <a:p>
            <a:pPr algn="r" rtl="true">
              <a:lnSpc>
                <a:spcPts val="5168"/>
              </a:lnSpc>
            </a:pPr>
            <a:r>
              <a:rPr lang="ar-EG" sz="3691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.</a:t>
            </a:r>
          </a:p>
          <a:p>
            <a:pPr algn="r" rtl="true">
              <a:lnSpc>
                <a:spcPts val="5168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62135" y="2231010"/>
            <a:ext cx="4311709" cy="3474624"/>
          </a:xfrm>
          <a:custGeom>
            <a:avLst/>
            <a:gdLst/>
            <a:ahLst/>
            <a:cxnLst/>
            <a:rect r="r" b="b" t="t" l="l"/>
            <a:pathLst>
              <a:path h="3474624" w="4311709">
                <a:moveTo>
                  <a:pt x="0" y="0"/>
                </a:moveTo>
                <a:lnTo>
                  <a:pt x="4311709" y="0"/>
                </a:lnTo>
                <a:lnTo>
                  <a:pt x="4311709" y="3474623"/>
                </a:lnTo>
                <a:lnTo>
                  <a:pt x="0" y="3474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27669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95680" y="6298053"/>
            <a:ext cx="4300308" cy="3625609"/>
          </a:xfrm>
          <a:custGeom>
            <a:avLst/>
            <a:gdLst/>
            <a:ahLst/>
            <a:cxnLst/>
            <a:rect r="r" b="b" t="t" l="l"/>
            <a:pathLst>
              <a:path h="3625609" w="4300308">
                <a:moveTo>
                  <a:pt x="0" y="0"/>
                </a:moveTo>
                <a:lnTo>
                  <a:pt x="4300308" y="0"/>
                </a:lnTo>
                <a:lnTo>
                  <a:pt x="4300308" y="3625609"/>
                </a:lnTo>
                <a:lnTo>
                  <a:pt x="0" y="3625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669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805459" y="6298053"/>
            <a:ext cx="4300308" cy="3851361"/>
          </a:xfrm>
          <a:custGeom>
            <a:avLst/>
            <a:gdLst/>
            <a:ahLst/>
            <a:cxnLst/>
            <a:rect r="r" b="b" t="t" l="l"/>
            <a:pathLst>
              <a:path h="3851361" w="4300308">
                <a:moveTo>
                  <a:pt x="0" y="0"/>
                </a:moveTo>
                <a:lnTo>
                  <a:pt x="4300308" y="0"/>
                </a:lnTo>
                <a:lnTo>
                  <a:pt x="4300308" y="3851361"/>
                </a:lnTo>
                <a:lnTo>
                  <a:pt x="0" y="385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783" t="0" r="-9783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82307" y="791468"/>
            <a:ext cx="11356332" cy="112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الموقع وقيام الحضارة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29244" y="2109789"/>
            <a:ext cx="11530056" cy="4426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5914"/>
              </a:lnSpc>
            </a:pP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تطور المدن</a:t>
            </a:r>
          </a:p>
          <a:p>
            <a:pPr algn="r" rtl="true" marL="912085" indent="-456042" lvl="1">
              <a:lnSpc>
                <a:spcPts val="5914"/>
              </a:lnSpc>
              <a:buFont typeface="Arial"/>
              <a:buChar char="•"/>
            </a:pP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مدينة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آشور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كانت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البداية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.</a:t>
            </a:r>
          </a:p>
          <a:p>
            <a:pPr algn="r" rtl="true" marL="912085" indent="-456042" lvl="1">
              <a:lnSpc>
                <a:spcPts val="5914"/>
              </a:lnSpc>
              <a:buFont typeface="Arial"/>
              <a:buChar char="•"/>
            </a:pP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نينوى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أصبحت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العاصمة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لاحقًا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في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عهد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آشور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بانيبال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.</a:t>
            </a:r>
          </a:p>
          <a:p>
            <a:pPr algn="r" rtl="true" marL="912085" indent="-456042" lvl="1">
              <a:lnSpc>
                <a:spcPts val="5914"/>
              </a:lnSpc>
              <a:buFont typeface="Arial"/>
              <a:buChar char="•"/>
            </a:pP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بنوا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قصورًا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ومعابد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ضخمة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وزينوها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بالنقوش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العسكرية</a:t>
            </a:r>
            <a:r>
              <a:rPr lang="ar-EG" sz="4224" strike="noStrike" u="none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.</a:t>
            </a:r>
          </a:p>
          <a:p>
            <a:pPr algn="r" rtl="true">
              <a:lnSpc>
                <a:spcPts val="5914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84751" y="2185989"/>
            <a:ext cx="5020060" cy="3340622"/>
          </a:xfrm>
          <a:custGeom>
            <a:avLst/>
            <a:gdLst/>
            <a:ahLst/>
            <a:cxnLst/>
            <a:rect r="r" b="b" t="t" l="l"/>
            <a:pathLst>
              <a:path h="3340622" w="5020060">
                <a:moveTo>
                  <a:pt x="0" y="0"/>
                </a:moveTo>
                <a:lnTo>
                  <a:pt x="5020061" y="0"/>
                </a:lnTo>
                <a:lnTo>
                  <a:pt x="5020061" y="3340623"/>
                </a:lnTo>
                <a:lnTo>
                  <a:pt x="0" y="3340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20082" y="6730875"/>
            <a:ext cx="6499339" cy="3090176"/>
          </a:xfrm>
          <a:custGeom>
            <a:avLst/>
            <a:gdLst/>
            <a:ahLst/>
            <a:cxnLst/>
            <a:rect r="r" b="b" t="t" l="l"/>
            <a:pathLst>
              <a:path h="3090176" w="6499339">
                <a:moveTo>
                  <a:pt x="0" y="0"/>
                </a:moveTo>
                <a:lnTo>
                  <a:pt x="6499339" y="0"/>
                </a:lnTo>
                <a:lnTo>
                  <a:pt x="6499339" y="3090176"/>
                </a:lnTo>
                <a:lnTo>
                  <a:pt x="0" y="309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833656" y="6730875"/>
            <a:ext cx="5305330" cy="3114392"/>
          </a:xfrm>
          <a:custGeom>
            <a:avLst/>
            <a:gdLst/>
            <a:ahLst/>
            <a:cxnLst/>
            <a:rect r="r" b="b" t="t" l="l"/>
            <a:pathLst>
              <a:path h="3114392" w="5305330">
                <a:moveTo>
                  <a:pt x="0" y="0"/>
                </a:moveTo>
                <a:lnTo>
                  <a:pt x="5305330" y="0"/>
                </a:lnTo>
                <a:lnTo>
                  <a:pt x="5305330" y="3114391"/>
                </a:lnTo>
                <a:lnTo>
                  <a:pt x="0" y="31143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582307" y="791468"/>
            <a:ext cx="11356332" cy="112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الموقع وقيام الحضارة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54609" y="5653331"/>
            <a:ext cx="3096011" cy="4510855"/>
          </a:xfrm>
          <a:custGeom>
            <a:avLst/>
            <a:gdLst/>
            <a:ahLst/>
            <a:cxnLst/>
            <a:rect r="r" b="b" t="t" l="l"/>
            <a:pathLst>
              <a:path h="4510855" w="3096011">
                <a:moveTo>
                  <a:pt x="0" y="0"/>
                </a:moveTo>
                <a:lnTo>
                  <a:pt x="3096011" y="0"/>
                </a:lnTo>
                <a:lnTo>
                  <a:pt x="3096011" y="4510855"/>
                </a:lnTo>
                <a:lnTo>
                  <a:pt x="0" y="4510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2037" y="6702895"/>
            <a:ext cx="6184489" cy="3151332"/>
          </a:xfrm>
          <a:custGeom>
            <a:avLst/>
            <a:gdLst/>
            <a:ahLst/>
            <a:cxnLst/>
            <a:rect r="r" b="b" t="t" l="l"/>
            <a:pathLst>
              <a:path h="3151332" w="6184489">
                <a:moveTo>
                  <a:pt x="0" y="0"/>
                </a:moveTo>
                <a:lnTo>
                  <a:pt x="6184489" y="0"/>
                </a:lnTo>
                <a:lnTo>
                  <a:pt x="6184489" y="3151332"/>
                </a:lnTo>
                <a:lnTo>
                  <a:pt x="0" y="3151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2037" y="180975"/>
            <a:ext cx="17043927" cy="112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الحياة الاقتصادية في الحضارة الآشورية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8562" y="2248953"/>
            <a:ext cx="6272927" cy="267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31214" indent="-415607" lvl="1">
              <a:lnSpc>
                <a:spcPts val="5389"/>
              </a:lnSpc>
              <a:buFont typeface="Arial"/>
              <a:buChar char="•"/>
            </a:pPr>
            <a:r>
              <a:rPr lang="ar-EG" sz="3849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الزراعة</a:t>
            </a:r>
          </a:p>
          <a:p>
            <a:pPr algn="r" rtl="true">
              <a:lnSpc>
                <a:spcPts val="5389"/>
              </a:lnSpc>
            </a:pPr>
            <a:r>
              <a:rPr lang="ar-EG" sz="3849" spc="12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استخدموا شبكات ري متطورة.</a:t>
            </a:r>
          </a:p>
          <a:p>
            <a:pPr algn="r" rtl="true">
              <a:lnSpc>
                <a:spcPts val="5389"/>
              </a:lnSpc>
            </a:pPr>
            <a:r>
              <a:rPr lang="ar-EG" sz="3849" spc="12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زرعوا الشعير والقمح والخضروات.</a:t>
            </a:r>
          </a:p>
          <a:p>
            <a:pPr algn="r" rtl="true">
              <a:lnSpc>
                <a:spcPts val="5389"/>
              </a:lnSpc>
            </a:pPr>
            <a:r>
              <a:rPr lang="ar-EG" sz="3849" spc="12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حققوا الاكتفاء الذاتي من الطعام.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37869" y="5586656"/>
            <a:ext cx="5923619" cy="4026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30308" indent="-415154" lvl="1">
              <a:lnSpc>
                <a:spcPts val="5384"/>
              </a:lnSpc>
              <a:buFont typeface="Arial"/>
              <a:buChar char="•"/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الصناعة</a:t>
            </a:r>
          </a:p>
          <a:p>
            <a:pPr algn="r" rtl="true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اشتهروا بصناعة الأسلحة: السيوف، الأقواس، الدروع، الرماح.</a:t>
            </a:r>
          </a:p>
          <a:p>
            <a:pPr algn="r" rtl="true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صنعوا الأدوات المعدنية والتماثيل والسبائك.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2021" y="2001343"/>
            <a:ext cx="6815729" cy="4702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30989" indent="-415495" lvl="1">
              <a:lnSpc>
                <a:spcPts val="5388"/>
              </a:lnSpc>
              <a:buFont typeface="Arial"/>
              <a:buChar char="•"/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التجارة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تبادلوا المعادن والأقمشة والمنتجات الزراعية.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انتشرت تجارتهم مع بلاد الأناضول وبلاد الشام ومصر.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استخدموا العملة الفضية في البيع والشراء.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48243" y="5943458"/>
            <a:ext cx="2957004" cy="3947753"/>
          </a:xfrm>
          <a:custGeom>
            <a:avLst/>
            <a:gdLst/>
            <a:ahLst/>
            <a:cxnLst/>
            <a:rect r="r" b="b" t="t" l="l"/>
            <a:pathLst>
              <a:path h="3947753" w="2957004">
                <a:moveTo>
                  <a:pt x="0" y="0"/>
                </a:moveTo>
                <a:lnTo>
                  <a:pt x="2957004" y="0"/>
                </a:lnTo>
                <a:lnTo>
                  <a:pt x="2957004" y="3947753"/>
                </a:lnTo>
                <a:lnTo>
                  <a:pt x="0" y="3947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1704" y="6027905"/>
            <a:ext cx="6586046" cy="3688186"/>
          </a:xfrm>
          <a:custGeom>
            <a:avLst/>
            <a:gdLst/>
            <a:ahLst/>
            <a:cxnLst/>
            <a:rect r="r" b="b" t="t" l="l"/>
            <a:pathLst>
              <a:path h="3688186" w="6586046">
                <a:moveTo>
                  <a:pt x="0" y="0"/>
                </a:moveTo>
                <a:lnTo>
                  <a:pt x="6586046" y="0"/>
                </a:lnTo>
                <a:lnTo>
                  <a:pt x="6586046" y="3688185"/>
                </a:lnTo>
                <a:lnTo>
                  <a:pt x="0" y="36881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2037" y="180975"/>
            <a:ext cx="17043927" cy="112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مظاهر الحضارة والمجتمع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002505" y="2248953"/>
            <a:ext cx="8663458" cy="335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31214" indent="-415607" lvl="1">
              <a:lnSpc>
                <a:spcPts val="5389"/>
              </a:lnSpc>
              <a:buFont typeface="Arial"/>
              <a:buChar char="•"/>
            </a:pPr>
            <a:r>
              <a:rPr lang="ar-EG" sz="3849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الحياة الاجتماعية</a:t>
            </a:r>
          </a:p>
          <a:p>
            <a:pPr algn="r" rtl="true">
              <a:lnSpc>
                <a:spcPts val="5389"/>
              </a:lnSpc>
            </a:pPr>
            <a:r>
              <a:rPr lang="ar-EG" sz="3849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المجتمع كان منظمًا وهرميًا: الملك، المسؤولون، الجنود، العمال.</a:t>
            </a:r>
          </a:p>
          <a:p>
            <a:pPr algn="r" rtl="true">
              <a:lnSpc>
                <a:spcPts val="5389"/>
              </a:lnSpc>
            </a:pPr>
            <a:r>
              <a:rPr lang="ar-EG" sz="3849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اهتمام كبير بالأسرة والزراعة والحِرَف.</a:t>
            </a:r>
          </a:p>
          <a:p>
            <a:pPr algn="r" rtl="true">
              <a:lnSpc>
                <a:spcPts val="538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742344" y="5532539"/>
            <a:ext cx="5923619" cy="4702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30308" indent="-415154" lvl="1">
              <a:lnSpc>
                <a:spcPts val="5384"/>
              </a:lnSpc>
              <a:buFont typeface="Arial"/>
              <a:buChar char="•"/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الفنون</a:t>
            </a:r>
          </a:p>
          <a:p>
            <a:pPr algn="r" rtl="true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برعوا في صناعة التماثيل الضخمة والجداريات.</a:t>
            </a:r>
          </a:p>
          <a:p>
            <a:pPr algn="r" rtl="true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النقوش على جدران القصور تُظهر الحروب والانتصارات والصيد.</a:t>
            </a:r>
          </a:p>
          <a:p>
            <a:pPr algn="r" rtl="true">
              <a:lnSpc>
                <a:spcPts val="538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92021" y="2001343"/>
            <a:ext cx="6815729" cy="3350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30989" indent="-415495" lvl="1">
              <a:lnSpc>
                <a:spcPts val="5388"/>
              </a:lnSpc>
              <a:buFont typeface="Arial"/>
              <a:buChar char="•"/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العمارة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بنوا قصورًا واسعة مثل قصر نينوى.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استخدموا الطوب المشوي والطين في البناء.</a:t>
            </a:r>
          </a:p>
          <a:p>
            <a:pPr algn="r" rtl="true">
              <a:lnSpc>
                <a:spcPts val="5388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2037" y="4856430"/>
            <a:ext cx="4414840" cy="2927231"/>
          </a:xfrm>
          <a:custGeom>
            <a:avLst/>
            <a:gdLst/>
            <a:ahLst/>
            <a:cxnLst/>
            <a:rect r="r" b="b" t="t" l="l"/>
            <a:pathLst>
              <a:path h="2927231" w="4414840">
                <a:moveTo>
                  <a:pt x="0" y="0"/>
                </a:moveTo>
                <a:lnTo>
                  <a:pt x="4414839" y="0"/>
                </a:lnTo>
                <a:lnTo>
                  <a:pt x="4414839" y="2927231"/>
                </a:lnTo>
                <a:lnTo>
                  <a:pt x="0" y="29272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896802" y="5960348"/>
            <a:ext cx="3580114" cy="4019184"/>
          </a:xfrm>
          <a:custGeom>
            <a:avLst/>
            <a:gdLst/>
            <a:ahLst/>
            <a:cxnLst/>
            <a:rect r="r" b="b" t="t" l="l"/>
            <a:pathLst>
              <a:path h="4019184" w="3580114">
                <a:moveTo>
                  <a:pt x="0" y="0"/>
                </a:moveTo>
                <a:lnTo>
                  <a:pt x="3580114" y="0"/>
                </a:lnTo>
                <a:lnTo>
                  <a:pt x="3580114" y="4019184"/>
                </a:lnTo>
                <a:lnTo>
                  <a:pt x="0" y="4019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82127" y="4443266"/>
            <a:ext cx="4761840" cy="3340395"/>
          </a:xfrm>
          <a:custGeom>
            <a:avLst/>
            <a:gdLst/>
            <a:ahLst/>
            <a:cxnLst/>
            <a:rect r="r" b="b" t="t" l="l"/>
            <a:pathLst>
              <a:path h="3340395" w="4761840">
                <a:moveTo>
                  <a:pt x="0" y="0"/>
                </a:moveTo>
                <a:lnTo>
                  <a:pt x="4761840" y="0"/>
                </a:lnTo>
                <a:lnTo>
                  <a:pt x="4761840" y="3340395"/>
                </a:lnTo>
                <a:lnTo>
                  <a:pt x="0" y="3340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44073" y="180975"/>
            <a:ext cx="17043927" cy="112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الإنجازات العلمية والثقافية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76210" y="1528632"/>
            <a:ext cx="7431248" cy="3468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712990" indent="-356495" lvl="1">
              <a:lnSpc>
                <a:spcPts val="4623"/>
              </a:lnSpc>
              <a:buFont typeface="Arial"/>
              <a:buChar char="•"/>
            </a:pP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مكتبة آشور بانيب</a:t>
            </a: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</a:t>
            </a:r>
          </a:p>
          <a:p>
            <a:pPr algn="r" rtl="true">
              <a:lnSpc>
                <a:spcPts val="4623"/>
              </a:lnSpc>
            </a:pP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أول مكتبة منظمة في تاريخ البشرية.</a:t>
            </a:r>
          </a:p>
          <a:p>
            <a:pPr algn="r" rtl="true">
              <a:lnSpc>
                <a:spcPts val="4623"/>
              </a:lnSpc>
            </a:pP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ض</a:t>
            </a: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مّت أكثر من </a:t>
            </a:r>
            <a:r>
              <a:rPr lang="en-US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</a:rPr>
              <a:t>30</a:t>
            </a: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ألف لوح طيني.</a:t>
            </a:r>
          </a:p>
          <a:p>
            <a:pPr algn="r" rtl="true">
              <a:lnSpc>
                <a:spcPts val="4623"/>
              </a:lnSpc>
            </a:pPr>
            <a:r>
              <a:rPr lang="ar-EG" sz="3302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احتوت كتبًا عن الطب، الفلك، الهندسة، الأساطير، اللغة الأكادية.</a:t>
            </a:r>
          </a:p>
          <a:p>
            <a:pPr algn="r" rtl="true">
              <a:lnSpc>
                <a:spcPts val="4623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326983" y="4376591"/>
            <a:ext cx="7499322" cy="2674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30308" indent="-415154" lvl="1">
              <a:lnSpc>
                <a:spcPts val="5384"/>
              </a:lnSpc>
              <a:buFont typeface="Arial"/>
              <a:buChar char="•"/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الكت</a:t>
            </a: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ابة</a:t>
            </a:r>
          </a:p>
          <a:p>
            <a:pPr algn="r" rtl="true">
              <a:lnSpc>
                <a:spcPts val="5384"/>
              </a:lnSpc>
            </a:pPr>
            <a:r>
              <a:rPr lang="ar-EG" sz="3845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استخدموا الخط المسماري لتدوين العلوم والقوانين.</a:t>
            </a:r>
          </a:p>
          <a:p>
            <a:pPr algn="r" rtl="true">
              <a:lnSpc>
                <a:spcPts val="538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71130" y="1240512"/>
            <a:ext cx="6815729" cy="4026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30989" indent="-415495" lvl="1">
              <a:lnSpc>
                <a:spcPts val="5388"/>
              </a:lnSpc>
              <a:buFont typeface="Arial"/>
              <a:buChar char="•"/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العلم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قدموا مساهمات في: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علم الفلك ومراقبة الكواكب.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صناعة الأدوات المعدنية.</a:t>
            </a:r>
          </a:p>
          <a:p>
            <a:pPr algn="r" rtl="true">
              <a:lnSpc>
                <a:spcPts val="5388"/>
              </a:lnSpc>
            </a:pPr>
            <a:r>
              <a:rPr lang="ar-EG" sz="384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كتابة السجلات التاريخية والوثائق</a:t>
            </a:r>
          </a:p>
          <a:p>
            <a:pPr algn="r" rtl="true">
              <a:lnSpc>
                <a:spcPts val="5388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44073" y="180975"/>
            <a:ext cx="17043927" cy="3259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8431"/>
              </a:lnSpc>
              <a:spcBef>
                <a:spcPct val="0"/>
              </a:spcBef>
            </a:pPr>
            <a:r>
              <a:rPr lang="ar-EG" sz="8603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نهاية الإمبراطورية الآشورية</a:t>
            </a:r>
          </a:p>
          <a:p>
            <a:pPr algn="ctr" rtl="true">
              <a:lnSpc>
                <a:spcPts val="8431"/>
              </a:lnSpc>
              <a:spcBef>
                <a:spcPct val="0"/>
              </a:spcBef>
            </a:pPr>
          </a:p>
          <a:p>
            <a:pPr algn="ctr" rtl="true">
              <a:lnSpc>
                <a:spcPts val="8431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628583" y="2445030"/>
            <a:ext cx="13322854" cy="5773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883340" indent="-441670" lvl="1">
              <a:lnSpc>
                <a:spcPts val="5728"/>
              </a:lnSpc>
              <a:buFont typeface="Arial"/>
              <a:buChar char="•"/>
            </a:pP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بدأت آشور تضعف في عهد الملك سرجون الثاني بسبب مشاكل داخلية.</a:t>
            </a:r>
          </a:p>
          <a:p>
            <a:pPr algn="r" rtl="true" marL="883340" indent="-441670" lvl="1">
              <a:lnSpc>
                <a:spcPts val="5728"/>
              </a:lnSpc>
              <a:buFont typeface="Arial"/>
              <a:buChar char="•"/>
            </a:pP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شهدت الإمبراطورية ثورات وحروب مستمرة أثقلت كاهل الدولة.</a:t>
            </a:r>
          </a:p>
          <a:p>
            <a:pPr algn="r" rtl="true" marL="883340" indent="-441670" lvl="1">
              <a:lnSpc>
                <a:spcPts val="5728"/>
              </a:lnSpc>
              <a:buFont typeface="Arial"/>
              <a:buChar char="•"/>
            </a:pP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تحالف الكلدانيون والميديون ضد آشور لهدف إسقاطها.</a:t>
            </a:r>
          </a:p>
          <a:p>
            <a:pPr algn="r" rtl="true" marL="883340" indent="-441670" lvl="1">
              <a:lnSpc>
                <a:spcPts val="5728"/>
              </a:lnSpc>
              <a:buFont typeface="Arial"/>
              <a:buChar char="•"/>
            </a:pP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انتهت الإمبراطورية بسقوط نينوى سنة </a:t>
            </a:r>
            <a:r>
              <a:rPr lang="en-US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</a:rPr>
              <a:t>612</a:t>
            </a:r>
            <a:r>
              <a:rPr lang="ar-EG" sz="4091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ق.م.، منهية قوة آشور في الشرق الأدنى القديم.</a:t>
            </a:r>
          </a:p>
          <a:p>
            <a:pPr algn="r" rtl="true">
              <a:lnSpc>
                <a:spcPts val="5728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08966" y="2772435"/>
            <a:ext cx="3544124" cy="5163751"/>
          </a:xfrm>
          <a:custGeom>
            <a:avLst/>
            <a:gdLst/>
            <a:ahLst/>
            <a:cxnLst/>
            <a:rect r="r" b="b" t="t" l="l"/>
            <a:pathLst>
              <a:path h="5163751" w="3544124">
                <a:moveTo>
                  <a:pt x="0" y="0"/>
                </a:moveTo>
                <a:lnTo>
                  <a:pt x="3544124" y="0"/>
                </a:lnTo>
                <a:lnTo>
                  <a:pt x="3544124" y="5163751"/>
                </a:lnTo>
                <a:lnTo>
                  <a:pt x="0" y="51637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12" r="0" b="-1460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17627" y="7392666"/>
            <a:ext cx="8052746" cy="292827"/>
          </a:xfrm>
          <a:custGeom>
            <a:avLst/>
            <a:gdLst/>
            <a:ahLst/>
            <a:cxnLst/>
            <a:rect r="r" b="b" t="t" l="l"/>
            <a:pathLst>
              <a:path h="292827" w="8052746">
                <a:moveTo>
                  <a:pt x="0" y="0"/>
                </a:moveTo>
                <a:lnTo>
                  <a:pt x="8052746" y="0"/>
                </a:lnTo>
                <a:lnTo>
                  <a:pt x="8052746" y="292827"/>
                </a:lnTo>
                <a:lnTo>
                  <a:pt x="0" y="292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309588" y="1758902"/>
            <a:ext cx="5668823" cy="1041002"/>
          </a:xfrm>
          <a:custGeom>
            <a:avLst/>
            <a:gdLst/>
            <a:ahLst/>
            <a:cxnLst/>
            <a:rect r="r" b="b" t="t" l="l"/>
            <a:pathLst>
              <a:path h="1041002" w="5668823">
                <a:moveTo>
                  <a:pt x="0" y="0"/>
                </a:moveTo>
                <a:lnTo>
                  <a:pt x="5668824" y="0"/>
                </a:lnTo>
                <a:lnTo>
                  <a:pt x="5668824" y="1041003"/>
                </a:lnTo>
                <a:lnTo>
                  <a:pt x="0" y="1041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72589" y="33528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0" y="0"/>
                </a:moveTo>
                <a:lnTo>
                  <a:pt x="3164784" y="0"/>
                </a:lnTo>
                <a:lnTo>
                  <a:pt x="3164784" y="3164784"/>
                </a:lnTo>
                <a:lnTo>
                  <a:pt x="0" y="3164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14872589" y="675887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0" y="3164784"/>
                </a:moveTo>
                <a:lnTo>
                  <a:pt x="3164784" y="3164784"/>
                </a:lnTo>
                <a:lnTo>
                  <a:pt x="3164784" y="0"/>
                </a:lnTo>
                <a:lnTo>
                  <a:pt x="0" y="0"/>
                </a:lnTo>
                <a:lnTo>
                  <a:pt x="0" y="316478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349722" y="33528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3164784" y="0"/>
                </a:moveTo>
                <a:lnTo>
                  <a:pt x="0" y="0"/>
                </a:lnTo>
                <a:lnTo>
                  <a:pt x="0" y="3164784"/>
                </a:lnTo>
                <a:lnTo>
                  <a:pt x="3164784" y="3164784"/>
                </a:lnTo>
                <a:lnTo>
                  <a:pt x="316478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0">
            <a:off x="349722" y="6758878"/>
            <a:ext cx="3164784" cy="3164784"/>
          </a:xfrm>
          <a:custGeom>
            <a:avLst/>
            <a:gdLst/>
            <a:ahLst/>
            <a:cxnLst/>
            <a:rect r="r" b="b" t="t" l="l"/>
            <a:pathLst>
              <a:path h="3164784" w="3164784">
                <a:moveTo>
                  <a:pt x="3164784" y="3164784"/>
                </a:moveTo>
                <a:lnTo>
                  <a:pt x="0" y="3164784"/>
                </a:lnTo>
                <a:lnTo>
                  <a:pt x="0" y="0"/>
                </a:lnTo>
                <a:lnTo>
                  <a:pt x="3164784" y="0"/>
                </a:lnTo>
                <a:lnTo>
                  <a:pt x="3164784" y="3164784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36513" y="3473740"/>
            <a:ext cx="13214975" cy="2054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15593"/>
              </a:lnSpc>
              <a:spcBef>
                <a:spcPct val="0"/>
              </a:spcBef>
            </a:pPr>
            <a:r>
              <a:rPr lang="ar-EG" sz="15288">
                <a:solidFill>
                  <a:srgbClr val="724025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شكرا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DAG67YwIrWI</dc:identifier>
  <dcterms:modified xsi:type="dcterms:W3CDTF">2011-08-01T06:04:30Z</dcterms:modified>
  <cp:revision>1</cp:revision>
  <dc:title>Beige Vintage History Project Presentation</dc:title>
</cp:coreProperties>
</file>