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0">
                      <a:schemeClr val="tx1"/>
                    </a:gs>
                    <a:gs pos="68000">
                      <a:srgbClr val="F1F1F1"/>
                    </a:gs>
                    <a:gs pos="100000">
                      <a:schemeClr val="bg1">
                        <a:lumMod val="11000"/>
                        <a:lumOff val="89000"/>
                      </a:schemeClr>
                    </a:gs>
                  </a:gsLst>
                  <a:lin ang="5400000" scaled="1"/>
                  <a:tileRect/>
                </a:gradFill>
                <a:effectLst>
                  <a:outerShdw blurRad="469900" dist="342900" dir="5400000" sy="-20000" rotWithShape="0">
                    <a:prstClr val="black">
                      <a:alpha val="66000"/>
                    </a:prstClr>
                  </a:outerShdw>
                </a:effectLst>
              </a:defRPr>
            </a:lvl1pPr>
          </a:lstStyle>
          <a:p>
            <a:pPr lvl="0" algn="r"/>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vert="horz" lIns="91440" tIns="45720" rIns="91440" bIns="45720" rtlCol="0"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stStyle>
          <a:p>
            <a:pPr marL="0" lvl="0" indent="0" algn="r">
              <a:buNone/>
            </a:pPr>
            <a:r>
              <a:rPr lang="en-US"/>
              <a:t>Click to edit Master subtitle style</a:t>
            </a:r>
            <a:endParaRPr lang="en-US" dirty="0"/>
          </a:p>
        </p:txBody>
      </p:sp>
      <p:sp>
        <p:nvSpPr>
          <p:cNvPr id="7" name="Date Placeholder 6"/>
          <p:cNvSpPr>
            <a:spLocks noGrp="1"/>
          </p:cNvSpPr>
          <p:nvPr>
            <p:ph type="dt" sz="half" idx="10"/>
          </p:nvPr>
        </p:nvSpPr>
        <p:spPr/>
        <p:txBody>
          <a:bodyPr/>
          <a:lstStyle/>
          <a:p>
            <a:fld id="{4BD873DD-77F1-401D-B75A-957ED65768B3}"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968812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39223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032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8367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1394868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BD873DD-77F1-401D-B75A-957ED65768B3}"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99444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BD873DD-77F1-401D-B75A-957ED65768B3}"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295235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873DD-77F1-401D-B75A-957ED65768B3}"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60750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873DD-77F1-401D-B75A-957ED65768B3}"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87281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873DD-77F1-401D-B75A-957ED65768B3}"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419636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32000"/>
                        <a:lumOff val="68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873DD-77F1-401D-B75A-957ED65768B3}"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417890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3590421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D873DD-77F1-401D-B75A-957ED65768B3}"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85567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D873DD-77F1-401D-B75A-957ED65768B3}"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281417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873DD-77F1-401D-B75A-957ED65768B3}" type="datetimeFigureOut">
              <a:rPr lang="en-US" smtClean="0"/>
              <a:t>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359931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1170187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873DD-77F1-401D-B75A-957ED65768B3}"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E3068-1E43-4FF5-B027-48CEAD694DBC}" type="slidenum">
              <a:rPr lang="en-US" smtClean="0"/>
              <a:t>‹#›</a:t>
            </a:fld>
            <a:endParaRPr lang="en-US"/>
          </a:p>
        </p:txBody>
      </p:sp>
    </p:spTree>
    <p:extLst>
      <p:ext uri="{BB962C8B-B14F-4D97-AF65-F5344CB8AC3E}">
        <p14:creationId xmlns:p14="http://schemas.microsoft.com/office/powerpoint/2010/main" val="65636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BD873DD-77F1-401D-B75A-957ED65768B3}" type="datetimeFigureOut">
              <a:rPr lang="en-US" smtClean="0"/>
              <a:t>12/6/2025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5DE3068-1E43-4FF5-B027-48CEAD694DBC}" type="slidenum">
              <a:rPr lang="en-US" smtClean="0"/>
              <a:t>‹#›</a:t>
            </a:fld>
            <a:endParaRPr lang="en-US"/>
          </a:p>
        </p:txBody>
      </p:sp>
    </p:spTree>
    <p:extLst>
      <p:ext uri="{BB962C8B-B14F-4D97-AF65-F5344CB8AC3E}">
        <p14:creationId xmlns:p14="http://schemas.microsoft.com/office/powerpoint/2010/main" val="145430468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13000"/>
                  <a:lumOff val="87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com/viewer/place?mid=/m/043qwrh&amp;sa=X&amp;ved=2ahUKEwjS4KyYsIORAxWoQ6QEHZugKfQQqdYPegYIAQgGEA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7CD9A-8086-4903-9B00-7ECCF6B4820E}"/>
              </a:ext>
            </a:extLst>
          </p:cNvPr>
          <p:cNvSpPr>
            <a:spLocks noGrp="1"/>
          </p:cNvSpPr>
          <p:nvPr>
            <p:ph type="ctrTitle"/>
          </p:nvPr>
        </p:nvSpPr>
        <p:spPr>
          <a:xfrm>
            <a:off x="1524000" y="1135810"/>
            <a:ext cx="9144000" cy="2387600"/>
          </a:xfrm>
          <a:noFill/>
          <a:ln>
            <a:noFill/>
          </a:ln>
        </p:spPr>
        <p:style>
          <a:lnRef idx="0">
            <a:scrgbClr r="0" g="0" b="0"/>
          </a:lnRef>
          <a:fillRef idx="0">
            <a:scrgbClr r="0" g="0" b="0"/>
          </a:fillRef>
          <a:effectRef idx="0">
            <a:scrgbClr r="0" g="0" b="0"/>
          </a:effectRef>
          <a:fontRef idx="minor">
            <a:schemeClr val="accent1"/>
          </a:fontRef>
        </p:style>
        <p:txBody>
          <a:bodyPr/>
          <a:lstStyle/>
          <a:p>
            <a:r>
              <a:rPr lang="ar-JO"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rPr>
              <a:t>عمان</a:t>
            </a:r>
            <a:endParaRPr lang="en-US" dirty="0">
              <a:solidFill>
                <a:schemeClr val="tx1"/>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3" name="Subtitle 2">
            <a:extLst>
              <a:ext uri="{FF2B5EF4-FFF2-40B4-BE49-F238E27FC236}">
                <a16:creationId xmlns:a16="http://schemas.microsoft.com/office/drawing/2014/main" id="{BAE52194-FB86-4EB3-BDCA-CB168DA01D58}"/>
              </a:ext>
            </a:extLst>
          </p:cNvPr>
          <p:cNvSpPr>
            <a:spLocks noGrp="1"/>
          </p:cNvSpPr>
          <p:nvPr>
            <p:ph type="subTitle" idx="1"/>
          </p:nvPr>
        </p:nvSpPr>
        <p:spPr/>
        <p:txBody>
          <a:bodyPr>
            <a:normAutofit fontScale="70000" lnSpcReduction="20000"/>
          </a:bodyPr>
          <a:lstStyle/>
          <a:p>
            <a:r>
              <a:rPr lang="ar-JO" dirty="0"/>
              <a:t>الطالب :جواد العيطان</a:t>
            </a:r>
          </a:p>
          <a:p>
            <a:r>
              <a:rPr lang="ar-JO" dirty="0"/>
              <a:t>المعلمة:اسماء مجالي</a:t>
            </a:r>
            <a:endParaRPr lang="en-US" dirty="0"/>
          </a:p>
        </p:txBody>
      </p:sp>
    </p:spTree>
    <p:extLst>
      <p:ext uri="{BB962C8B-B14F-4D97-AF65-F5344CB8AC3E}">
        <p14:creationId xmlns:p14="http://schemas.microsoft.com/office/powerpoint/2010/main" val="31167315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eelOff"/>
      </p:transition>
    </mc:Choice>
    <mc:Fallback xmlns="">
      <p:transition spd="slow" advTm="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291D-9113-414A-9A12-8DAEBF268331}"/>
              </a:ext>
            </a:extLst>
          </p:cNvPr>
          <p:cNvSpPr>
            <a:spLocks noGrp="1"/>
          </p:cNvSpPr>
          <p:nvPr>
            <p:ph type="title"/>
          </p:nvPr>
        </p:nvSpPr>
        <p:spPr/>
        <p:txBody>
          <a:bodyPr/>
          <a:lstStyle/>
          <a:p>
            <a:pPr algn="ctr"/>
            <a:r>
              <a:rPr lang="ar-JO" dirty="0"/>
              <a:t>نبذة عن عمان</a:t>
            </a:r>
            <a:endParaRPr lang="en-US" dirty="0"/>
          </a:p>
        </p:txBody>
      </p:sp>
      <p:sp>
        <p:nvSpPr>
          <p:cNvPr id="3" name="Content Placeholder 2">
            <a:extLst>
              <a:ext uri="{FF2B5EF4-FFF2-40B4-BE49-F238E27FC236}">
                <a16:creationId xmlns:a16="http://schemas.microsoft.com/office/drawing/2014/main" id="{F1D0A3A6-B453-453C-9909-AB21F573AEDC}"/>
              </a:ext>
            </a:extLst>
          </p:cNvPr>
          <p:cNvSpPr>
            <a:spLocks noGrp="1"/>
          </p:cNvSpPr>
          <p:nvPr>
            <p:ph idx="1"/>
          </p:nvPr>
        </p:nvSpPr>
        <p:spPr/>
        <p:txBody>
          <a:bodyPr/>
          <a:lstStyle/>
          <a:p>
            <a:pPr algn="r"/>
            <a:r>
              <a:rPr lang="ar-JO" dirty="0">
                <a:solidFill>
                  <a:schemeClr val="tx1"/>
                </a:solidFill>
                <a:latin typeface="Google Sans"/>
              </a:rPr>
              <a:t>عمان، عاصمة المملكة الأردنية الهاشمية وأكبر مدنها، هي مركز حيوي يجمع بين عبق التاريخ العريق وحداثة العصر المتسارعة. تقع المدينة على سلسلة من الجبال والوديان، مما يمنحها تضاريس فريدة وإطلالات بانورامية خلابة. تطورت عمان من قرية صغيرة إلى عاصمة مليونية نابضة بالحياة، وتعد اليوم واحدة من أكثر المدن أمانًا واستقرارًا في المنطقة.</a:t>
            </a:r>
            <a:endParaRPr lang="en-US" dirty="0">
              <a:solidFill>
                <a:schemeClr val="tx1"/>
              </a:solidFill>
            </a:endParaRPr>
          </a:p>
        </p:txBody>
      </p:sp>
    </p:spTree>
    <p:extLst>
      <p:ext uri="{BB962C8B-B14F-4D97-AF65-F5344CB8AC3E}">
        <p14:creationId xmlns:p14="http://schemas.microsoft.com/office/powerpoint/2010/main" val="2740503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1FD64-0E81-4684-A61C-90AAC8F828E9}"/>
              </a:ext>
            </a:extLst>
          </p:cNvPr>
          <p:cNvSpPr>
            <a:spLocks noGrp="1"/>
          </p:cNvSpPr>
          <p:nvPr>
            <p:ph type="title"/>
          </p:nvPr>
        </p:nvSpPr>
        <p:spPr/>
        <p:txBody>
          <a:bodyPr/>
          <a:lstStyle/>
          <a:p>
            <a:pPr algn="ctr"/>
            <a:r>
              <a:rPr lang="ar-JO" dirty="0"/>
              <a:t>تاريخ عمان</a:t>
            </a:r>
            <a:endParaRPr lang="en-US" dirty="0"/>
          </a:p>
        </p:txBody>
      </p:sp>
      <p:sp>
        <p:nvSpPr>
          <p:cNvPr id="3" name="Content Placeholder 2">
            <a:extLst>
              <a:ext uri="{FF2B5EF4-FFF2-40B4-BE49-F238E27FC236}">
                <a16:creationId xmlns:a16="http://schemas.microsoft.com/office/drawing/2014/main" id="{13DBB0DD-B4F4-4F01-93AD-FAFC47B6BF10}"/>
              </a:ext>
            </a:extLst>
          </p:cNvPr>
          <p:cNvSpPr>
            <a:spLocks noGrp="1"/>
          </p:cNvSpPr>
          <p:nvPr>
            <p:ph idx="1"/>
          </p:nvPr>
        </p:nvSpPr>
        <p:spPr>
          <a:xfrm>
            <a:off x="838200" y="1865966"/>
            <a:ext cx="10515600" cy="4351338"/>
          </a:xfrm>
        </p:spPr>
        <p:txBody>
          <a:bodyPr/>
          <a:lstStyle/>
          <a:p>
            <a:pPr algn="r"/>
            <a:r>
              <a:rPr lang="ar-JO" dirty="0">
                <a:solidFill>
                  <a:schemeClr val="tx1"/>
                </a:solidFill>
                <a:latin typeface="Google Sans"/>
              </a:rPr>
              <a:t>شهدت عمان حوادث تاريخية بارزة عبر العصور، حيث تعرضت لغزوات وحروب متكررة منذ العصر الحديدي عندما كانت "ربّة عمّون". وخلال العصر الروماني، عُرفت باسم "فيلادلفيا" وشهدت ازدهاراً قبل تعرضها لزلازل. في العصر الحديث، كانت المدينة مسرحاً لأحداث سياسية كبرى.</a:t>
            </a:r>
            <a:endParaRPr lang="en-US" dirty="0">
              <a:solidFill>
                <a:schemeClr val="tx1"/>
              </a:solidFill>
            </a:endParaRPr>
          </a:p>
        </p:txBody>
      </p:sp>
    </p:spTree>
    <p:extLst>
      <p:ext uri="{BB962C8B-B14F-4D97-AF65-F5344CB8AC3E}">
        <p14:creationId xmlns:p14="http://schemas.microsoft.com/office/powerpoint/2010/main" val="3546473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B4EC4-4E3A-4954-8F4F-BA769D2E3F63}"/>
              </a:ext>
            </a:extLst>
          </p:cNvPr>
          <p:cNvSpPr>
            <a:spLocks noGrp="1"/>
          </p:cNvSpPr>
          <p:nvPr>
            <p:ph type="title"/>
          </p:nvPr>
        </p:nvSpPr>
        <p:spPr/>
        <p:txBody>
          <a:bodyPr/>
          <a:lstStyle/>
          <a:p>
            <a:pPr algn="ctr"/>
            <a:r>
              <a:rPr lang="ar-JO" dirty="0"/>
              <a:t>ابرز المعالم في عمان</a:t>
            </a:r>
            <a:endParaRPr lang="en-US" dirty="0"/>
          </a:p>
        </p:txBody>
      </p:sp>
      <p:sp>
        <p:nvSpPr>
          <p:cNvPr id="8" name="Rectangle 1">
            <a:extLst>
              <a:ext uri="{FF2B5EF4-FFF2-40B4-BE49-F238E27FC236}">
                <a16:creationId xmlns:a16="http://schemas.microsoft.com/office/drawing/2014/main" id="{971F8E06-9798-43A6-981B-FAC44C709031}"/>
              </a:ext>
            </a:extLst>
          </p:cNvPr>
          <p:cNvSpPr>
            <a:spLocks noGrp="1" noChangeArrowheads="1"/>
          </p:cNvSpPr>
          <p:nvPr>
            <p:ph idx="1"/>
          </p:nvPr>
        </p:nvSpPr>
        <p:spPr bwMode="auto">
          <a:xfrm>
            <a:off x="838200" y="2425908"/>
            <a:ext cx="10515600" cy="3150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42830" rIns="0" bIns="14283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1371600" lvl="3" indent="0" algn="r" eaLnBrk="0" fontAlgn="base" hangingPunct="0">
              <a:lnSpc>
                <a:spcPct val="100000"/>
              </a:lnSpc>
              <a:spcBef>
                <a:spcPct val="0"/>
              </a:spcBef>
              <a:spcAft>
                <a:spcPct val="0"/>
              </a:spcAft>
              <a:buFontTx/>
              <a:buChar char="•"/>
            </a:pPr>
            <a:r>
              <a:rPr kumimoji="0" lang="en-US" altLang="en-US" sz="2000" b="0" i="0" u="none" strike="noStrike" cap="none" normalizeH="0" baseline="0" dirty="0">
                <a:ln>
                  <a:noFill/>
                </a:ln>
                <a:solidFill>
                  <a:schemeClr val="tx1"/>
                </a:solidFill>
                <a:effectLst/>
                <a:latin typeface="Google Sans"/>
              </a:rPr>
              <a:t>: </a:t>
            </a:r>
            <a:r>
              <a:rPr lang="ar-SA" altLang="en-US" sz="2000" b="1" dirty="0">
                <a:latin typeface="Google Sans"/>
              </a:rPr>
              <a:t>جبل القلعة</a:t>
            </a:r>
            <a:r>
              <a:rPr kumimoji="0" lang="ar-JO" altLang="en-US" sz="2000" b="0" i="0" u="none" strike="noStrike" cap="none" normalizeH="0" baseline="0" dirty="0">
                <a:ln>
                  <a:noFill/>
                </a:ln>
                <a:solidFill>
                  <a:schemeClr val="tx1"/>
                </a:solidFill>
                <a:effectLst/>
                <a:latin typeface="Google Sans"/>
              </a:rPr>
              <a:t> </a:t>
            </a:r>
            <a:r>
              <a:rPr kumimoji="0" lang="ar-SA" altLang="en-US" sz="2000" b="0" i="0" u="none" strike="noStrike" cap="none" normalizeH="0" baseline="0" dirty="0">
                <a:ln>
                  <a:noFill/>
                </a:ln>
                <a:solidFill>
                  <a:schemeClr val="tx1"/>
                </a:solidFill>
                <a:effectLst/>
                <a:latin typeface="Google Sans"/>
                <a:cs typeface="Arial" panose="020B0604020202020204" pitchFamily="34" charset="0"/>
              </a:rPr>
              <a:t>قلب عمان التاريخي، يضم آثارًا شاهدة على حضارات متعاقبة، من الرومان إلى البيزنطيين والأمويين</a:t>
            </a:r>
            <a:r>
              <a:rPr kumimoji="0" lang="en-US" altLang="en-US" sz="800" b="0" i="0" u="none" strike="noStrike" cap="none" normalizeH="0" baseline="0" dirty="0">
                <a:ln>
                  <a:noFill/>
                </a:ln>
                <a:solidFill>
                  <a:schemeClr val="tx1"/>
                </a:solidFill>
                <a:effectLst/>
                <a:latin typeface="Google Sans"/>
              </a:rPr>
              <a:t>.</a:t>
            </a:r>
          </a:p>
          <a:p>
            <a:pPr marL="0" lvl="0" indent="0" algn="r" eaLnBrk="0" fontAlgn="base" hangingPunct="0">
              <a:lnSpc>
                <a:spcPct val="100000"/>
              </a:lnSpc>
              <a:spcBef>
                <a:spcPct val="0"/>
              </a:spcBef>
              <a:spcAft>
                <a:spcPct val="0"/>
              </a:spcAft>
              <a:buFontTx/>
              <a:buChar char="•"/>
            </a:pPr>
            <a:r>
              <a:rPr kumimoji="0" lang="en-US" altLang="en-US" sz="1800" b="0" i="0" u="none" strike="noStrike" cap="none" normalizeH="0" baseline="0" dirty="0">
                <a:ln>
                  <a:noFill/>
                </a:ln>
                <a:solidFill>
                  <a:schemeClr val="tx1"/>
                </a:solidFill>
                <a:effectLst/>
                <a:latin typeface="Google Sans"/>
              </a:rPr>
              <a:t>: </a:t>
            </a:r>
            <a:r>
              <a:rPr lang="ar-SA" altLang="en-US" sz="1800" b="1" dirty="0">
                <a:latin typeface="Google Sans"/>
              </a:rPr>
              <a:t>المدرج الروماني </a:t>
            </a:r>
            <a:r>
              <a:rPr kumimoji="0" lang="ar-SA" altLang="en-US" sz="1800" b="0" i="0" u="none" strike="noStrike" cap="none" normalizeH="0" baseline="0" dirty="0">
                <a:ln>
                  <a:noFill/>
                </a:ln>
                <a:solidFill>
                  <a:schemeClr val="tx1"/>
                </a:solidFill>
                <a:effectLst/>
                <a:latin typeface="Google Sans"/>
                <a:cs typeface="Arial" panose="020B0604020202020204" pitchFamily="34" charset="0"/>
              </a:rPr>
              <a:t>تحفة معمارية قديمة في وسط المدينة، لا تزال تستضيف الفعاليات الثقافية حتى يومنا هذا</a:t>
            </a:r>
            <a:r>
              <a:rPr kumimoji="0" lang="en-US" altLang="en-US" sz="1800" b="0" i="0" u="none" strike="noStrike" cap="none" normalizeH="0" baseline="0" dirty="0">
                <a:ln>
                  <a:noFill/>
                </a:ln>
                <a:solidFill>
                  <a:schemeClr val="tx1"/>
                </a:solidFill>
                <a:effectLst/>
                <a:latin typeface="Google Sans"/>
              </a:rPr>
              <a:t>.</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en-US" sz="1800" b="1" i="0" u="none" strike="noStrike" cap="none" normalizeH="0" baseline="0" dirty="0">
                <a:ln>
                  <a:noFill/>
                </a:ln>
                <a:solidFill>
                  <a:schemeClr val="tx1">
                    <a:lumMod val="95000"/>
                    <a:lumOff val="5000"/>
                  </a:schemeClr>
                </a:solidFill>
                <a:effectLst/>
                <a:latin typeface="Google Sans"/>
                <a:cs typeface="Arial" panose="020B0604020202020204" pitchFamily="34" charset="0"/>
                <a:hlinkClick r:id="rId2">
                  <a:extLst>
                    <a:ext uri="{A12FA001-AC4F-418D-AE19-62706E023703}">
                      <ahyp:hlinkClr xmlns:ahyp="http://schemas.microsoft.com/office/drawing/2018/hyperlinkcolor" val="tx"/>
                    </a:ext>
                  </a:extLst>
                </a:hlinkClick>
              </a:rPr>
              <a:t>شارع الرينبو</a:t>
            </a:r>
            <a:endParaRPr kumimoji="0" lang="en-US" altLang="en-US" sz="1800" b="0" i="0" u="none" strike="noStrike" cap="none" normalizeH="0" baseline="0" dirty="0">
              <a:ln>
                <a:noFill/>
              </a:ln>
              <a:solidFill>
                <a:schemeClr val="tx1">
                  <a:lumMod val="95000"/>
                  <a:lumOff val="5000"/>
                </a:schemeClr>
              </a:solidFill>
              <a:effectLst/>
              <a:latin typeface="Google Sans"/>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Google Sans"/>
              </a:rPr>
              <a:t>: </a:t>
            </a:r>
            <a:r>
              <a:rPr kumimoji="0" lang="ar-SA" altLang="en-US" sz="1800" b="0" i="0" u="none" strike="noStrike" cap="none" normalizeH="0" baseline="0" dirty="0">
                <a:ln>
                  <a:noFill/>
                </a:ln>
                <a:solidFill>
                  <a:schemeClr val="tx1"/>
                </a:solidFill>
                <a:effectLst/>
                <a:latin typeface="Google Sans"/>
                <a:cs typeface="Arial" panose="020B0604020202020204" pitchFamily="34" charset="0"/>
              </a:rPr>
              <a:t>منطقة عصرية تعج بالمقاهي والمتاجر الصغيرة التي تعكس الجانب الحيوي والشبابي للمدينة</a:t>
            </a:r>
            <a:r>
              <a:rPr kumimoji="0" lang="en-US" altLang="en-US" sz="1800" b="0" i="0" u="none" strike="noStrike" cap="none" normalizeH="0" baseline="0" dirty="0">
                <a:ln>
                  <a:noFill/>
                </a:ln>
                <a:solidFill>
                  <a:schemeClr val="tx1"/>
                </a:solidFill>
                <a:effectLst/>
                <a:latin typeface="Google Sans"/>
              </a:rPr>
              <a:t>.</a:t>
            </a:r>
          </a:p>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en-US" sz="1800" b="0" i="0" u="none" strike="noStrike" cap="none" normalizeH="0" baseline="0" dirty="0">
                <a:ln>
                  <a:noFill/>
                </a:ln>
                <a:solidFill>
                  <a:schemeClr val="tx1"/>
                </a:solidFill>
                <a:effectLst/>
                <a:latin typeface="Google Sans"/>
                <a:cs typeface="Arial" panose="020B0604020202020204" pitchFamily="34" charset="0"/>
              </a:rPr>
              <a:t>سواء كنت تتجول في أزقة وسط البلد العتيقة أو تستمتع بالحياة العصرية في مناطقها الحديثة، فإن عمان تقدم تجربة غنية لا تُنسى، تمزج بين الأصالة والمعاصرة</a:t>
            </a:r>
            <a:r>
              <a:rPr kumimoji="0" lang="en-US" altLang="en-US" sz="1800" b="0" i="0" u="none" strike="noStrike" cap="none" normalizeH="0" baseline="0" dirty="0">
                <a:ln>
                  <a:noFill/>
                </a:ln>
                <a:solidFill>
                  <a:schemeClr val="tx1"/>
                </a:solidFill>
                <a:effectLst/>
                <a:latin typeface="Google Sans"/>
                <a:cs typeface="Arial" panose="020B0604020202020204" pitchFamily="34" charset="0"/>
              </a:rPr>
              <a:t>.</a:t>
            </a:r>
            <a:endParaRPr kumimoji="0" lang="en-US" altLang="en-US" sz="1800" b="0" i="0" u="none" strike="noStrike" cap="none" normalizeH="0" baseline="0" dirty="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29478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DF99C-693B-4C35-B8C3-B92F1AF62CCF}"/>
              </a:ext>
            </a:extLst>
          </p:cNvPr>
          <p:cNvSpPr>
            <a:spLocks noGrp="1"/>
          </p:cNvSpPr>
          <p:nvPr>
            <p:ph type="title"/>
          </p:nvPr>
        </p:nvSpPr>
        <p:spPr/>
        <p:txBody>
          <a:bodyPr/>
          <a:lstStyle/>
          <a:p>
            <a:pPr algn="ctr"/>
            <a:r>
              <a:rPr lang="ar-JO" dirty="0"/>
              <a:t>الكثافة السكانية في عمان</a:t>
            </a:r>
            <a:endParaRPr lang="en-US" dirty="0"/>
          </a:p>
        </p:txBody>
      </p:sp>
      <p:sp>
        <p:nvSpPr>
          <p:cNvPr id="3" name="Content Placeholder 2">
            <a:extLst>
              <a:ext uri="{FF2B5EF4-FFF2-40B4-BE49-F238E27FC236}">
                <a16:creationId xmlns:a16="http://schemas.microsoft.com/office/drawing/2014/main" id="{2C081BA5-B5C1-489E-AF9A-F72B8EC7D66A}"/>
              </a:ext>
            </a:extLst>
          </p:cNvPr>
          <p:cNvSpPr>
            <a:spLocks noGrp="1"/>
          </p:cNvSpPr>
          <p:nvPr>
            <p:ph idx="1"/>
          </p:nvPr>
        </p:nvSpPr>
        <p:spPr/>
        <p:txBody>
          <a:bodyPr/>
          <a:lstStyle/>
          <a:p>
            <a:pPr algn="r"/>
            <a:r>
              <a:rPr lang="ar-JO" dirty="0"/>
              <a:t>قدر عدد سكان العاصمة الأردنية عمان بحوالي 5 ملايين نسمة، مما يجعلها أكبر مدن المملكة ومركزها الحضري الأبرز. تستحوذ المحافظة على ما يقرب من 42% من إجمالي سكان الأردن، ما يبرز أهميتها الديموغرافية والاقتصادية يتميز التوزيع السكاني في عمان بكثافة عالية تبلغ حوالي 2380 شخصًا لكل كيلومتر مربع، وتشهد المدينة نموًا سكانيًا مستمرًا يعكس مكانتها كمركز حيوي ونابض بالحياة في المنطقة.</a:t>
            </a:r>
          </a:p>
          <a:p>
            <a:pPr algn="r"/>
            <a:endParaRPr lang="ar-JO" dirty="0"/>
          </a:p>
          <a:p>
            <a:pPr algn="r"/>
            <a:endParaRPr lang="ar-JO" dirty="0"/>
          </a:p>
          <a:p>
            <a:pPr algn="r"/>
            <a:endParaRPr lang="ar-JO" dirty="0"/>
          </a:p>
          <a:p>
            <a:pPr algn="r"/>
            <a:endParaRPr lang="en-US" dirty="0"/>
          </a:p>
        </p:txBody>
      </p:sp>
    </p:spTree>
    <p:extLst>
      <p:ext uri="{BB962C8B-B14F-4D97-AF65-F5344CB8AC3E}">
        <p14:creationId xmlns:p14="http://schemas.microsoft.com/office/powerpoint/2010/main" val="4250381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E459D7-4BE2-4B38-9D9D-C3A352DFAF41}"/>
              </a:ext>
            </a:extLst>
          </p:cNvPr>
          <p:cNvSpPr>
            <a:spLocks noGrp="1"/>
          </p:cNvSpPr>
          <p:nvPr>
            <p:ph idx="1"/>
          </p:nvPr>
        </p:nvSpPr>
        <p:spPr>
          <a:xfrm>
            <a:off x="717177" y="2487706"/>
            <a:ext cx="10515600" cy="941294"/>
          </a:xfrm>
        </p:spPr>
        <p:txBody>
          <a:bodyPr>
            <a:normAutofit lnSpcReduction="10000"/>
          </a:bodyPr>
          <a:lstStyle/>
          <a:p>
            <a:pPr algn="ctr"/>
            <a:r>
              <a:rPr lang="ar-JO" sz="6600" dirty="0"/>
              <a:t>شكرا لحسن استماعكم</a:t>
            </a:r>
            <a:endParaRPr lang="en-US" sz="6600" dirty="0"/>
          </a:p>
        </p:txBody>
      </p:sp>
    </p:spTree>
    <p:extLst>
      <p:ext uri="{BB962C8B-B14F-4D97-AF65-F5344CB8AC3E}">
        <p14:creationId xmlns:p14="http://schemas.microsoft.com/office/powerpoint/2010/main" val="12887660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B4B4B"/>
      </a:dk2>
      <a:lt2>
        <a:srgbClr val="8ED5C1"/>
      </a:lt2>
      <a:accent1>
        <a:srgbClr val="73CBB2"/>
      </a:accent1>
      <a:accent2>
        <a:srgbClr val="AACD5B"/>
      </a:accent2>
      <a:accent3>
        <a:srgbClr val="65A9E1"/>
      </a:accent3>
      <a:accent4>
        <a:srgbClr val="6274D8"/>
      </a:accent4>
      <a:accent5>
        <a:srgbClr val="AB54D7"/>
      </a:accent5>
      <a:accent6>
        <a:srgbClr val="D15B37"/>
      </a:accent6>
      <a:hlink>
        <a:srgbClr val="BFE962"/>
      </a:hlink>
      <a:folHlink>
        <a:srgbClr val="C0D591"/>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47428100-C732-4B2E-A30A-5273F581A0FA}"/>
    </a:ext>
  </a:extLst>
</a:theme>
</file>

<file path=docProps/app.xml><?xml version="1.0" encoding="utf-8"?>
<Properties xmlns="http://schemas.openxmlformats.org/officeDocument/2006/extended-properties" xmlns:vt="http://schemas.openxmlformats.org/officeDocument/2006/docPropsVTypes">
  <Template>TM04033923[[fn=Depth]]</Template>
  <TotalTime>57</TotalTime>
  <Words>284</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Cascadia Code</vt:lpstr>
      <vt:lpstr>Franklin Gothic Book</vt:lpstr>
      <vt:lpstr>Franklin Gothic Medium</vt:lpstr>
      <vt:lpstr>Google Sans</vt:lpstr>
      <vt:lpstr>Tahoma</vt:lpstr>
      <vt:lpstr>Depth</vt:lpstr>
      <vt:lpstr>عمان</vt:lpstr>
      <vt:lpstr>نبذة عن عمان</vt:lpstr>
      <vt:lpstr>تاريخ عمان</vt:lpstr>
      <vt:lpstr>ابرز المعالم في عمان</vt:lpstr>
      <vt:lpstr>الكثافة السكانية في عمان</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عمان</dc:title>
  <dc:creator>DELL</dc:creator>
  <cp:keywords>jawad</cp:keywords>
  <cp:lastModifiedBy>DELL</cp:lastModifiedBy>
  <cp:revision>8</cp:revision>
  <dcterms:created xsi:type="dcterms:W3CDTF">2025-11-19T14:17:46Z</dcterms:created>
  <dcterms:modified xsi:type="dcterms:W3CDTF">2025-12-06T18:07:09Z</dcterms:modified>
</cp:coreProperties>
</file>