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3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3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51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6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4130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96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69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6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0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6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4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4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0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3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B1264-05F0-406F-9C91-D66B94828AF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E6ED0E-32C3-465F-827E-1BBF6D4F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9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9849" y="1143000"/>
            <a:ext cx="7660482" cy="1366214"/>
          </a:xfrm>
        </p:spPr>
        <p:txBody>
          <a:bodyPr>
            <a:noAutofit/>
          </a:bodyPr>
          <a:lstStyle/>
          <a:p>
            <a:r>
              <a:rPr lang="ar-JO" sz="4400" b="1" dirty="0" smtClean="0">
                <a:solidFill>
                  <a:schemeClr val="accent1">
                    <a:lumMod val="75000"/>
                  </a:schemeClr>
                </a:solidFill>
              </a:rPr>
              <a:t>الجملة ال</a:t>
            </a: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إ</a:t>
            </a:r>
            <a:r>
              <a:rPr lang="ar-JO" sz="4400" b="1" dirty="0" smtClean="0">
                <a:solidFill>
                  <a:schemeClr val="accent1">
                    <a:lumMod val="75000"/>
                  </a:schemeClr>
                </a:solidFill>
              </a:rPr>
              <a:t>سمية و</a:t>
            </a:r>
            <a:r>
              <a:rPr lang="ar-SA" sz="4400" b="1" dirty="0" smtClean="0">
                <a:solidFill>
                  <a:schemeClr val="accent1">
                    <a:lumMod val="75000"/>
                  </a:schemeClr>
                </a:solidFill>
              </a:rPr>
              <a:t>أ</a:t>
            </a:r>
            <a:r>
              <a:rPr lang="ar-JO" sz="4400" b="1" dirty="0" smtClean="0">
                <a:solidFill>
                  <a:schemeClr val="accent1">
                    <a:lumMod val="75000"/>
                  </a:schemeClr>
                </a:solidFill>
              </a:rPr>
              <a:t>ركانـها </a:t>
            </a:r>
            <a:endParaRPr 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962400"/>
            <a:ext cx="6517482" cy="1371599"/>
          </a:xfrm>
        </p:spPr>
        <p:txBody>
          <a:bodyPr>
            <a:normAutofit fontScale="92500"/>
          </a:bodyPr>
          <a:lstStyle/>
          <a:p>
            <a:pPr algn="ctr"/>
            <a:r>
              <a:rPr lang="ar-JO" sz="3600" dirty="0" smtClean="0">
                <a:solidFill>
                  <a:schemeClr val="tx1"/>
                </a:solidFill>
                <a:cs typeface="+mj-cs"/>
              </a:rPr>
              <a:t>اعداد الطالب : فهـد مـاجـد الضـرغام 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  <a:cs typeface="+mj-cs"/>
              </a:rPr>
              <a:t>الصف : الخـامس</a:t>
            </a:r>
            <a:endParaRPr lang="en-US" sz="36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9131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b="1" dirty="0"/>
              <a:t/>
            </a:r>
            <a:br>
              <a:rPr lang="en-US" b="1" dirty="0"/>
            </a:br>
            <a:r>
              <a:rPr lang="ar-SA" sz="3600" b="1" dirty="0" smtClean="0">
                <a:solidFill>
                  <a:schemeClr val="accent1">
                    <a:lumMod val="75000"/>
                  </a:schemeClr>
                </a:solidFill>
              </a:rPr>
              <a:t>أ</a:t>
            </a:r>
            <a:r>
              <a:rPr lang="ar-JO" sz="3600" b="1" dirty="0" smtClean="0">
                <a:solidFill>
                  <a:schemeClr val="accent1">
                    <a:lumMod val="75000"/>
                  </a:schemeClr>
                </a:solidFill>
              </a:rPr>
              <a:t>نواع الجمل: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54" y="2057400"/>
            <a:ext cx="7391401" cy="3880773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JO" sz="3600" b="1" dirty="0" smtClean="0">
                <a:solidFill>
                  <a:schemeClr val="tx1"/>
                </a:solidFill>
                <a:cs typeface="+mj-cs"/>
              </a:rPr>
              <a:t>الجملة الاسمية</a:t>
            </a:r>
            <a:r>
              <a:rPr lang="ar-JO" sz="3600" dirty="0" smtClean="0">
                <a:solidFill>
                  <a:schemeClr val="tx1"/>
                </a:solidFill>
                <a:cs typeface="+mj-cs"/>
              </a:rPr>
              <a:t>: وهي الجملة التي تبدأ ب</a:t>
            </a:r>
            <a:r>
              <a:rPr lang="ar-SA" sz="3600" dirty="0" smtClean="0">
                <a:solidFill>
                  <a:schemeClr val="tx1"/>
                </a:solidFill>
                <a:cs typeface="+mj-cs"/>
              </a:rPr>
              <a:t>إ</a:t>
            </a:r>
            <a:r>
              <a:rPr lang="ar-JO" sz="3600" dirty="0" smtClean="0">
                <a:solidFill>
                  <a:schemeClr val="tx1"/>
                </a:solidFill>
                <a:cs typeface="+mj-cs"/>
              </a:rPr>
              <a:t>سم  .</a:t>
            </a:r>
            <a:endParaRPr lang="ar-SA" sz="3600" dirty="0" smtClean="0">
              <a:solidFill>
                <a:schemeClr val="tx1"/>
              </a:solidFill>
              <a:cs typeface="+mj-cs"/>
            </a:endParaRPr>
          </a:p>
          <a:p>
            <a:pPr marL="514350" indent="-514350" algn="r" rtl="1">
              <a:buFont typeface="+mj-lt"/>
              <a:buAutoNum type="arabicPeriod"/>
            </a:pPr>
            <a:endParaRPr lang="ar-SA" sz="3600" dirty="0" smtClean="0">
              <a:solidFill>
                <a:schemeClr val="tx1"/>
              </a:solidFill>
              <a:cs typeface="+mj-cs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JO" sz="3600" b="1" dirty="0">
                <a:solidFill>
                  <a:schemeClr val="tx1"/>
                </a:solidFill>
              </a:rPr>
              <a:t>الجملة الفعلية</a:t>
            </a:r>
            <a:r>
              <a:rPr lang="ar-JO" sz="3600" dirty="0">
                <a:solidFill>
                  <a:schemeClr val="tx1"/>
                </a:solidFill>
              </a:rPr>
              <a:t>: </a:t>
            </a:r>
            <a:r>
              <a:rPr lang="ar-JO" sz="3600" dirty="0"/>
              <a:t>وهي الجملة التي تبدأ بفعل .</a:t>
            </a:r>
          </a:p>
          <a:p>
            <a:pPr marL="0" indent="0" algn="r" rtl="1">
              <a:buNone/>
            </a:pPr>
            <a:endParaRPr lang="ar-SA" sz="36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585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6781800" cy="5105400"/>
          </a:xfrm>
        </p:spPr>
        <p:txBody>
          <a:bodyPr>
            <a:noAutofit/>
          </a:bodyPr>
          <a:lstStyle/>
          <a:p>
            <a:pPr algn="r"/>
            <a:r>
              <a:rPr lang="ar-JO" sz="2800" b="1" dirty="0" smtClean="0">
                <a:solidFill>
                  <a:schemeClr val="tx1"/>
                </a:solidFill>
              </a:rPr>
              <a:t>الجملة ال</a:t>
            </a:r>
            <a:r>
              <a:rPr lang="ar-SA" sz="2800" b="1" dirty="0">
                <a:solidFill>
                  <a:schemeClr val="tx1"/>
                </a:solidFill>
              </a:rPr>
              <a:t>إ</a:t>
            </a:r>
            <a:r>
              <a:rPr lang="ar-JO" sz="2800" b="1" dirty="0" smtClean="0">
                <a:solidFill>
                  <a:schemeClr val="tx1"/>
                </a:solidFill>
              </a:rPr>
              <a:t>سمية </a:t>
            </a:r>
            <a:r>
              <a:rPr lang="ar-JO" sz="2800" dirty="0" smtClean="0">
                <a:solidFill>
                  <a:schemeClr val="tx1"/>
                </a:solidFill>
              </a:rPr>
              <a:t>:هي الجملة التي </a:t>
            </a:r>
            <a:r>
              <a:rPr lang="ar-JO" sz="2800" b="1" dirty="0" smtClean="0">
                <a:solidFill>
                  <a:schemeClr val="tx1"/>
                </a:solidFill>
              </a:rPr>
              <a:t>تبدأ باسم</a:t>
            </a:r>
            <a:r>
              <a:rPr lang="ar-JO" sz="2800" dirty="0" smtClean="0">
                <a:solidFill>
                  <a:schemeClr val="tx1"/>
                </a:solidFill>
              </a:rPr>
              <a:t> وتتكوّن من </a:t>
            </a:r>
            <a:r>
              <a:rPr lang="ar-JO" sz="2800" b="1" dirty="0" smtClean="0">
                <a:solidFill>
                  <a:schemeClr val="tx1"/>
                </a:solidFill>
              </a:rPr>
              <a:t>مبتدأ وخبر.</a:t>
            </a:r>
            <a:br>
              <a:rPr lang="ar-JO" sz="2800" b="1" dirty="0" smtClean="0">
                <a:solidFill>
                  <a:schemeClr val="tx1"/>
                </a:solidFill>
              </a:rPr>
            </a:br>
            <a:r>
              <a:rPr lang="ar-JO" sz="2800" b="1" dirty="0" smtClean="0">
                <a:solidFill>
                  <a:schemeClr val="tx1"/>
                </a:solidFill>
              </a:rPr>
              <a:t/>
            </a:r>
            <a:br>
              <a:rPr lang="ar-JO" sz="2800" b="1" dirty="0" smtClean="0">
                <a:solidFill>
                  <a:schemeClr val="tx1"/>
                </a:solidFill>
              </a:rPr>
            </a:br>
            <a:r>
              <a:rPr lang="ar-JO" sz="2800" b="1" dirty="0" smtClean="0">
                <a:solidFill>
                  <a:schemeClr val="tx1"/>
                </a:solidFill>
              </a:rPr>
              <a:t>مثال :</a:t>
            </a:r>
            <a:r>
              <a:rPr lang="ar-JO" sz="2800" dirty="0" smtClean="0">
                <a:solidFill>
                  <a:schemeClr val="tx1"/>
                </a:solidFill>
              </a:rPr>
              <a:t/>
            </a:r>
            <a:br>
              <a:rPr lang="ar-JO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>الولدُ مجتهدٌ.</a:t>
            </a:r>
            <a:br>
              <a:rPr lang="ar-JO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>الولدُ ← مبتدأ</a:t>
            </a:r>
            <a:br>
              <a:rPr lang="ar-JO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>مجتهدٌ ← خبر</a:t>
            </a:r>
            <a:r>
              <a:rPr lang="ar-SA" sz="2800" dirty="0" smtClean="0">
                <a:solidFill>
                  <a:schemeClr val="tx1"/>
                </a:solidFill>
              </a:rPr>
              <a:t/>
            </a:r>
            <a:br>
              <a:rPr lang="ar-SA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/>
            </a:r>
            <a:br>
              <a:rPr lang="ar-JO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>الجملة ال</a:t>
            </a:r>
            <a:r>
              <a:rPr lang="ar-SA" sz="2800" dirty="0" smtClean="0">
                <a:solidFill>
                  <a:schemeClr val="tx1"/>
                </a:solidFill>
              </a:rPr>
              <a:t>إ</a:t>
            </a:r>
            <a:r>
              <a:rPr lang="ar-JO" sz="2800" dirty="0" smtClean="0">
                <a:solidFill>
                  <a:schemeClr val="tx1"/>
                </a:solidFill>
              </a:rPr>
              <a:t>سمية تعطي معنى تاماً عندما يجتمع </a:t>
            </a:r>
            <a:r>
              <a:rPr lang="ar-JO" sz="2400" dirty="0" smtClean="0">
                <a:solidFill>
                  <a:schemeClr val="tx1"/>
                </a:solidFill>
              </a:rPr>
              <a:t>المبتدأ مع الخبر.</a:t>
            </a:r>
            <a:r>
              <a:rPr lang="ar-JO" sz="2800" dirty="0" smtClean="0"/>
              <a:t/>
            </a:r>
            <a:br>
              <a:rPr lang="ar-JO" sz="2800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421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1151"/>
            <a:ext cx="6858000" cy="38100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ar-JO" sz="2800" b="1" dirty="0">
                <a:solidFill>
                  <a:schemeClr val="tx1"/>
                </a:solidFill>
              </a:rPr>
              <a:t/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>أركان الجملة الاسمية</a:t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dirty="0">
                <a:solidFill>
                  <a:schemeClr val="tx1"/>
                </a:solidFill>
              </a:rPr>
              <a:t>تتكوّن من ركنين أساسيين:</a:t>
            </a:r>
            <a:r>
              <a:rPr lang="ar-JO" sz="2800" b="1" dirty="0">
                <a:solidFill>
                  <a:schemeClr val="tx1"/>
                </a:solidFill>
              </a:rPr>
              <a:t/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/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>1.المبتدأ: </a:t>
            </a:r>
            <a:r>
              <a:rPr lang="ar-JO" sz="2800" dirty="0">
                <a:solidFill>
                  <a:schemeClr val="tx1"/>
                </a:solidFill>
              </a:rPr>
              <a:t>اسم مرفوع تبد</a:t>
            </a:r>
            <a:r>
              <a:rPr lang="ar-SA" sz="2800" dirty="0">
                <a:solidFill>
                  <a:schemeClr val="tx1"/>
                </a:solidFill>
              </a:rPr>
              <a:t>أ</a:t>
            </a:r>
            <a:r>
              <a:rPr lang="ar-JO" sz="2800" dirty="0">
                <a:solidFill>
                  <a:schemeClr val="tx1"/>
                </a:solidFill>
              </a:rPr>
              <a:t> به الجملة ال</a:t>
            </a:r>
            <a:r>
              <a:rPr lang="ar-SA" sz="2800" dirty="0">
                <a:solidFill>
                  <a:schemeClr val="tx1"/>
                </a:solidFill>
              </a:rPr>
              <a:t>إ</a:t>
            </a:r>
            <a:r>
              <a:rPr lang="ar-JO" sz="2800" dirty="0">
                <a:solidFill>
                  <a:schemeClr val="tx1"/>
                </a:solidFill>
              </a:rPr>
              <a:t>سمية .</a:t>
            </a:r>
            <a:r>
              <a:rPr lang="ar-JO" sz="2800" b="1" dirty="0">
                <a:solidFill>
                  <a:schemeClr val="tx1"/>
                </a:solidFill>
              </a:rPr>
              <a:t/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>2.الخبر: </a:t>
            </a:r>
            <a:r>
              <a:rPr lang="ar-JO" sz="2800" dirty="0">
                <a:solidFill>
                  <a:schemeClr val="tx1"/>
                </a:solidFill>
              </a:rPr>
              <a:t>الكلمة التي تُخبر عن المبتدأ وتُكمل المعنى ويكون مرفوعاً</a:t>
            </a:r>
            <a:r>
              <a:rPr lang="ar-JO" sz="2800" dirty="0" smtClean="0">
                <a:solidFill>
                  <a:schemeClr val="tx1"/>
                </a:solidFill>
              </a:rPr>
              <a:t>.</a:t>
            </a:r>
            <a:r>
              <a:rPr lang="ar-SA" sz="2800" dirty="0" smtClean="0">
                <a:solidFill>
                  <a:schemeClr val="tx1"/>
                </a:solidFill>
              </a:rPr>
              <a:t/>
            </a:r>
            <a:br>
              <a:rPr lang="ar-SA" sz="2800" dirty="0" smtClean="0">
                <a:solidFill>
                  <a:schemeClr val="tx1"/>
                </a:solidFill>
              </a:rPr>
            </a:br>
            <a:r>
              <a:rPr lang="ar-JO" sz="2800" dirty="0">
                <a:solidFill>
                  <a:schemeClr val="tx1"/>
                </a:solidFill>
              </a:rPr>
              <a:t/>
            </a:r>
            <a:br>
              <a:rPr lang="ar-JO" sz="2800" dirty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>مثال:</a:t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dirty="0">
                <a:solidFill>
                  <a:schemeClr val="tx1"/>
                </a:solidFill>
              </a:rPr>
              <a:t>القطةُ نائمةٌ</a:t>
            </a:r>
            <a:r>
              <a:rPr lang="ar-JO" sz="2800" dirty="0" smtClean="0">
                <a:solidFill>
                  <a:schemeClr val="tx1"/>
                </a:solidFill>
              </a:rPr>
              <a:t>.</a:t>
            </a:r>
            <a:r>
              <a:rPr lang="ar-SA" sz="2800" dirty="0" smtClean="0">
                <a:solidFill>
                  <a:schemeClr val="tx1"/>
                </a:solidFill>
              </a:rPr>
              <a:t/>
            </a:r>
            <a:br>
              <a:rPr lang="ar-SA" sz="2800" dirty="0" smtClean="0">
                <a:solidFill>
                  <a:schemeClr val="tx1"/>
                </a:solidFill>
              </a:rPr>
            </a:br>
            <a:r>
              <a:rPr lang="ar-JO" sz="2800" b="1" dirty="0">
                <a:solidFill>
                  <a:schemeClr val="tx1"/>
                </a:solidFill>
              </a:rPr>
              <a:t/>
            </a:r>
            <a:br>
              <a:rPr lang="ar-JO" sz="2800" b="1" dirty="0">
                <a:solidFill>
                  <a:schemeClr val="tx1"/>
                </a:solidFill>
              </a:rPr>
            </a:br>
            <a:r>
              <a:rPr lang="ar-JO" sz="2800" dirty="0">
                <a:solidFill>
                  <a:schemeClr val="tx1"/>
                </a:solidFill>
              </a:rPr>
              <a:t>القطةُ → مبتدأ </a:t>
            </a:r>
            <a:r>
              <a:rPr lang="ar-JO" sz="2800" dirty="0" smtClean="0">
                <a:solidFill>
                  <a:schemeClr val="tx1"/>
                </a:solidFill>
              </a:rPr>
              <a:t>مرفوع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ar-JO" sz="2800" dirty="0">
                <a:solidFill>
                  <a:schemeClr val="tx1"/>
                </a:solidFill>
              </a:rPr>
              <a:t>نائمةٌ → </a:t>
            </a:r>
            <a:r>
              <a:rPr lang="ar-JO" sz="2800" dirty="0" smtClean="0">
                <a:solidFill>
                  <a:schemeClr val="tx1"/>
                </a:solidFill>
              </a:rPr>
              <a:t>خبرمرفوع</a:t>
            </a:r>
            <a:r>
              <a:rPr lang="en-US" sz="2800" b="1" dirty="0">
                <a:solidFill>
                  <a:schemeClr val="tx1"/>
                </a:solidFill>
              </a:rPr>
              <a:t/>
            </a:r>
            <a:br>
              <a:rPr lang="en-US" sz="2800" b="1" dirty="0">
                <a:solidFill>
                  <a:schemeClr val="tx1"/>
                </a:solidFill>
              </a:rPr>
            </a:b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79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782699"/>
              </p:ext>
            </p:extLst>
          </p:nvPr>
        </p:nvGraphicFramePr>
        <p:xfrm>
          <a:off x="457200" y="2948781"/>
          <a:ext cx="8229600" cy="18288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ar-JO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JO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JO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487407" y="384474"/>
            <a:ext cx="303961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charset="0"/>
              </a:rPr>
              <a:t>أمثلة ممتعة</a:t>
            </a:r>
            <a:r>
              <a:rPr kumimoji="0" lang="ar-JO" altLang="en-US" sz="3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charset="0"/>
              </a:rPr>
              <a:t>:</a:t>
            </a:r>
            <a:endParaRPr kumimoji="0" lang="en-US" altLang="en-US" sz="36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743489"/>
              </p:ext>
            </p:extLst>
          </p:nvPr>
        </p:nvGraphicFramePr>
        <p:xfrm>
          <a:off x="486937" y="1676400"/>
          <a:ext cx="6761493" cy="3733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8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38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38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9592">
                <a:tc>
                  <a:txBody>
                    <a:bodyPr/>
                    <a:lstStyle/>
                    <a:p>
                      <a:pPr algn="ctr"/>
                      <a:r>
                        <a:rPr lang="ar-JO" sz="2800" dirty="0" smtClean="0"/>
                        <a:t>الخبر </a:t>
                      </a:r>
                      <a:endParaRPr lang="en-US" sz="2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dirty="0" smtClean="0"/>
                        <a:t>المبتدأ </a:t>
                      </a:r>
                      <a:endParaRPr lang="en-US" sz="28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dirty="0" smtClean="0"/>
                        <a:t>الجملـة </a:t>
                      </a:r>
                      <a:endParaRPr lang="en-US" sz="2800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932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صافيةٌ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السماءُ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/>
                        <a:t>السماءُ صافيةٌ</a:t>
                      </a:r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932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نشيطٌ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المعلمُ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/>
                        <a:t>المعلمُ نشيطٌ</a:t>
                      </a:r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7785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ذكيةٌ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الطالبةُ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الطالبةُ ذكيةٌ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7785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مفيدٌ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الكتابُ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/>
                        <a:t>الكتابُ مفيدٌ</a:t>
                      </a:r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85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295401"/>
            <a:ext cx="7239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* أمثلة على اعراب المبتدأ و الخبر </a:t>
            </a:r>
          </a:p>
          <a:p>
            <a:pPr algn="r" rtl="1"/>
            <a:endParaRPr lang="ar-SA" dirty="0"/>
          </a:p>
          <a:p>
            <a:pPr algn="r" rtl="1"/>
            <a:r>
              <a:rPr lang="ar-SA" sz="2800" dirty="0" smtClean="0">
                <a:solidFill>
                  <a:schemeClr val="accent1">
                    <a:lumMod val="75000"/>
                  </a:schemeClr>
                </a:solidFill>
              </a:rPr>
              <a:t>السماءُ صافيةٌ</a:t>
            </a:r>
          </a:p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altLang="en-US" b="1" dirty="0">
                <a:latin typeface="Arial" panose="020B0604020202020204" pitchFamily="34" charset="0"/>
              </a:rPr>
              <a:t>السماءُ</a:t>
            </a:r>
            <a:r>
              <a:rPr lang="en-US" altLang="en-US" dirty="0">
                <a:latin typeface="Arial" panose="020B0604020202020204" pitchFamily="34" charset="0"/>
              </a:rPr>
              <a:t>: </a:t>
            </a:r>
            <a:r>
              <a:rPr lang="ar-SA" altLang="en-US" dirty="0">
                <a:latin typeface="Arial" panose="020B0604020202020204" pitchFamily="34" charset="0"/>
              </a:rPr>
              <a:t>مبتدأ مرفوع وعلامة رفعه الضمة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altLang="en-US" b="1" dirty="0">
                <a:latin typeface="Arial" panose="020B0604020202020204" pitchFamily="34" charset="0"/>
              </a:rPr>
              <a:t>صافيةٌ</a:t>
            </a:r>
            <a:r>
              <a:rPr lang="en-US" altLang="en-US" dirty="0">
                <a:latin typeface="Arial" panose="020B0604020202020204" pitchFamily="34" charset="0"/>
              </a:rPr>
              <a:t>: </a:t>
            </a:r>
            <a:r>
              <a:rPr lang="ar-SA" altLang="en-US" dirty="0">
                <a:latin typeface="Arial" panose="020B0604020202020204" pitchFamily="34" charset="0"/>
              </a:rPr>
              <a:t>خبر مرفوع وعلامة رفعه </a:t>
            </a:r>
            <a:r>
              <a:rPr lang="ar-SA" altLang="en-US" dirty="0" smtClean="0">
                <a:latin typeface="Arial" panose="020B0604020202020204" pitchFamily="34" charset="0"/>
              </a:rPr>
              <a:t>الضمة.</a:t>
            </a:r>
          </a:p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ar-SA" altLang="en-US" dirty="0">
              <a:latin typeface="Arial" panose="020B0604020202020204" pitchFamily="34" charset="0"/>
            </a:endParaRPr>
          </a:p>
          <a:p>
            <a:pPr algn="r" rtl="1"/>
            <a:r>
              <a:rPr lang="ar-SA" sz="2800" dirty="0">
                <a:solidFill>
                  <a:schemeClr val="accent1">
                    <a:lumMod val="75000"/>
                  </a:schemeClr>
                </a:solidFill>
              </a:rPr>
              <a:t>الطالبُ </a:t>
            </a:r>
            <a:r>
              <a:rPr lang="ar-SA" sz="2800" dirty="0" smtClean="0">
                <a:solidFill>
                  <a:schemeClr val="accent1">
                    <a:lumMod val="75000"/>
                  </a:schemeClr>
                </a:solidFill>
              </a:rPr>
              <a:t>مجتهدٌ.</a:t>
            </a:r>
          </a:p>
          <a:p>
            <a:pPr algn="r" rtl="1"/>
            <a:r>
              <a:rPr lang="ar-SA" b="1" dirty="0" smtClean="0"/>
              <a:t>الطالبُ</a:t>
            </a:r>
            <a:r>
              <a:rPr lang="ar-SA" dirty="0"/>
              <a:t>: مبتدأ مرفوع </a:t>
            </a:r>
            <a:r>
              <a:rPr lang="ar-SA" dirty="0" smtClean="0"/>
              <a:t>بالضمة.</a:t>
            </a:r>
          </a:p>
          <a:p>
            <a:pPr algn="r" rtl="1"/>
            <a:r>
              <a:rPr lang="ar-SA" b="1" dirty="0" smtClean="0"/>
              <a:t>مجتهدٌ</a:t>
            </a:r>
            <a:r>
              <a:rPr lang="ar-SA" dirty="0"/>
              <a:t>: خبر مرفوع بالضمة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r>
              <a:rPr lang="ar-SA" sz="2800" dirty="0">
                <a:solidFill>
                  <a:schemeClr val="accent1">
                    <a:lumMod val="75000"/>
                  </a:schemeClr>
                </a:solidFill>
              </a:rPr>
              <a:t>الحديقةُ جميلةٌ.</a:t>
            </a:r>
          </a:p>
          <a:p>
            <a:pPr algn="r" rtl="1"/>
            <a:r>
              <a:rPr lang="ar-SA" b="1" dirty="0"/>
              <a:t>الحديقةُ</a:t>
            </a:r>
            <a:r>
              <a:rPr lang="ar-SA" dirty="0"/>
              <a:t>: مبتدأ مرفوع بالضمة.</a:t>
            </a:r>
          </a:p>
          <a:p>
            <a:pPr algn="r" rtl="1"/>
            <a:r>
              <a:rPr lang="ar-SA" b="1" dirty="0"/>
              <a:t>جميلةٌ</a:t>
            </a:r>
            <a:r>
              <a:rPr lang="ar-SA" dirty="0"/>
              <a:t>: خبر مرفوع بالضمة.</a:t>
            </a:r>
          </a:p>
          <a:p>
            <a:pPr algn="r" rtl="1"/>
            <a:endParaRPr lang="ar-SA" dirty="0"/>
          </a:p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25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2004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b="1" dirty="0" smtClean="0">
                <a:solidFill>
                  <a:schemeClr val="accent1">
                    <a:lumMod val="75000"/>
                  </a:schemeClr>
                </a:solidFill>
              </a:rPr>
              <a:t>شاكرين لكم حسن استماعكم 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4-Point Star 2"/>
          <p:cNvSpPr/>
          <p:nvPr/>
        </p:nvSpPr>
        <p:spPr>
          <a:xfrm>
            <a:off x="2893741" y="1392044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4-Point Star 3"/>
          <p:cNvSpPr/>
          <p:nvPr/>
        </p:nvSpPr>
        <p:spPr>
          <a:xfrm>
            <a:off x="6477000" y="193288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152400" y="193288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6400800" y="4481462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1143000" y="4547175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3365809" y="5877887"/>
            <a:ext cx="457200" cy="6096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133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الجملة الإسمية وأركانـها </vt:lpstr>
      <vt:lpstr> أنواع الجمل:</vt:lpstr>
      <vt:lpstr>الجملة الإسمية :هي الجملة التي تبدأ باسم وتتكوّن من مبتدأ وخبر.  مثال : الولدُ مجتهدٌ. الولدُ ← مبتدأ مجتهدٌ ← خبر  الجملة الإسمية تعطي معنى تاماً عندما يجتمع المبتدأ مع الخبر. </vt:lpstr>
      <vt:lpstr> أركان الجملة الاسمية تتكوّن من ركنين أساسيين:  1.المبتدأ: اسم مرفوع تبدأ به الجملة الإسمية . 2.الخبر: الكلمة التي تُخبر عن المبتدأ وتُكمل المعنى ويكون مرفوعاً.  مثال: القطةُ نائمةٌ.  القطةُ → مبتدأ مرفوع نائمةٌ → خبرمرفوع </vt:lpstr>
      <vt:lpstr>أمثلة ممتعة: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الأسمية واركانـها</dc:title>
  <dc:creator>user</dc:creator>
  <cp:lastModifiedBy>user</cp:lastModifiedBy>
  <cp:revision>8</cp:revision>
  <dcterms:created xsi:type="dcterms:W3CDTF">2025-11-12T08:19:51Z</dcterms:created>
  <dcterms:modified xsi:type="dcterms:W3CDTF">2025-11-12T12:51:38Z</dcterms:modified>
</cp:coreProperties>
</file>