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6144" autoAdjust="0"/>
    <p:restoredTop sz="94660"/>
  </p:normalViewPr>
  <p:slideViewPr>
    <p:cSldViewPr>
      <p:cViewPr varScale="1">
        <p:scale>
          <a:sx n="82" d="100"/>
          <a:sy n="82" d="100"/>
        </p:scale>
        <p:origin x="198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2072C37-F334-4811-8430-5312963F5735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8321C-B8FF-4EC0-A770-998A297DCCFA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2C37-F334-4811-8430-5312963F5735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21C-B8FF-4EC0-A770-998A297DCC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2C37-F334-4811-8430-5312963F5735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8321C-B8FF-4EC0-A770-998A297DCC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072C37-F334-4811-8430-5312963F5735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68321C-B8FF-4EC0-A770-998A297DCC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2C37-F334-4811-8430-5312963F5735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8321C-B8FF-4EC0-A770-998A297DCCF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072C37-F334-4811-8430-5312963F5735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68321C-B8FF-4EC0-A770-998A297DCC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2072C37-F334-4811-8430-5312963F5735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068321C-B8FF-4EC0-A770-998A297DCC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2C37-F334-4811-8430-5312963F5735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8321C-B8FF-4EC0-A770-998A297DCCF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2C37-F334-4811-8430-5312963F5735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68321C-B8FF-4EC0-A770-998A297DCC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072C37-F334-4811-8430-5312963F5735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68321C-B8FF-4EC0-A770-998A297DCCF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62072C37-F334-4811-8430-5312963F5735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068321C-B8FF-4EC0-A770-998A297DCCF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62072C37-F334-4811-8430-5312963F5735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068321C-B8FF-4EC0-A770-998A297DCCF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Edwardian Script ITC" panose="030303020407070D0804" pitchFamily="66" charset="0"/>
              </a:rPr>
              <a:t>Pythagorean theorem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0" y="2286000"/>
            <a:ext cx="4013200" cy="599440"/>
          </a:xfrm>
        </p:spPr>
        <p:txBody>
          <a:bodyPr>
            <a:normAutofit/>
          </a:bodyPr>
          <a:lstStyle/>
          <a:p>
            <a:r>
              <a:rPr lang="ar-JO" sz="24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نظرية فيثاغورس</a:t>
            </a:r>
            <a:endParaRPr lang="en-US" sz="24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397"/>
            <a:ext cx="6019800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C2C021D3-6C9A-49A0-1E39-090F17EC1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09600"/>
            <a:ext cx="2438400" cy="64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97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657600" y="5111750"/>
            <a:ext cx="5355149" cy="151765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JO" sz="2000" b="1" spc="3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عمل الطالبات : ياسمين, سيلينا, يارا, سارة</a:t>
            </a:r>
          </a:p>
          <a:p>
            <a:pPr algn="r" rtl="1"/>
            <a:endParaRPr lang="ar-JO" sz="2000" b="1" spc="3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ar-JO" sz="2000" b="1" spc="3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الصّف: الثامن</a:t>
            </a:r>
          </a:p>
          <a:p>
            <a:pPr algn="r" rtl="1"/>
            <a:endParaRPr lang="ar-JO" sz="2000" b="1" spc="3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ar-JO" sz="2000" b="1" spc="3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بإشراف المعلمة: ريم عازر</a:t>
            </a:r>
            <a:endParaRPr lang="en-US" sz="2000" b="1" spc="3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النهاية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3528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33" y="5097754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79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191000" y="2189584"/>
            <a:ext cx="4800600" cy="3581400"/>
          </a:xfrm>
        </p:spPr>
        <p:txBody>
          <a:bodyPr>
            <a:normAutofit/>
          </a:bodyPr>
          <a:lstStyle/>
          <a:p>
            <a:pPr algn="r" rtl="1"/>
            <a:r>
              <a:rPr lang="ar-SA" sz="2200" dirty="0">
                <a:solidFill>
                  <a:schemeClr val="tx2">
                    <a:lumMod val="75000"/>
                  </a:schemeClr>
                </a:solidFill>
              </a:rPr>
              <a:t>هل تخيّلتم يومًا أن بإمكانكم معرفة طول ضلعٍ في مثلثٍ دون أن تمسكوا مسطرة؟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🤔</a:t>
            </a:r>
            <a:r>
              <a:rPr lang="ar-JO" sz="22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r" rtl="1"/>
            <a:br>
              <a:rPr lang="en-US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✨ </a:t>
            </a:r>
            <a:r>
              <a:rPr lang="ar-SA" sz="2200" dirty="0">
                <a:solidFill>
                  <a:schemeClr val="tx2">
                    <a:lumMod val="75000"/>
                  </a:schemeClr>
                </a:solidFill>
              </a:rPr>
              <a:t>الجواب: نعم! </a:t>
            </a:r>
            <a:endParaRPr lang="ar-JO" sz="2200" dirty="0">
              <a:solidFill>
                <a:schemeClr val="tx2">
                  <a:lumMod val="75000"/>
                </a:schemeClr>
              </a:solidFill>
            </a:endParaRPr>
          </a:p>
          <a:p>
            <a:pPr algn="r" rtl="1"/>
            <a:br>
              <a:rPr lang="en-US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ar-SA" sz="2200" dirty="0">
                <a:solidFill>
                  <a:schemeClr val="tx2">
                    <a:lumMod val="75000"/>
                  </a:schemeClr>
                </a:solidFill>
              </a:rPr>
              <a:t>والفضل يعود إلى فيثاغورس، ذلك العالم العبقري الذي كشف العلاقة السحرية بين أضلاع المثلث القائم الزاوية 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3886199" cy="332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9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419600" y="2020824"/>
            <a:ext cx="4267200" cy="4005072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sz="2200" dirty="0">
                <a:solidFill>
                  <a:schemeClr val="tx2">
                    <a:lumMod val="75000"/>
                  </a:schemeClr>
                </a:solidFill>
              </a:rPr>
              <a:t>من هو فيثاغورس؟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🤔</a:t>
            </a:r>
            <a:endParaRPr lang="ar-JO" sz="2200" dirty="0">
              <a:solidFill>
                <a:schemeClr val="tx2">
                  <a:lumMod val="75000"/>
                </a:schemeClr>
              </a:solidFill>
            </a:endParaRPr>
          </a:p>
          <a:p>
            <a:pPr algn="r" rtl="1"/>
            <a:br>
              <a:rPr lang="en-US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ar-SA" sz="2200" dirty="0">
                <a:solidFill>
                  <a:schemeClr val="tx2">
                    <a:lumMod val="75000"/>
                  </a:schemeClr>
                </a:solidFill>
              </a:rPr>
              <a:t>فيثاغورس ليس مجرد اسم في كتاب الرياضيات!</a:t>
            </a:r>
            <a:endParaRPr lang="ar-JO" sz="2200" dirty="0">
              <a:solidFill>
                <a:schemeClr val="tx2">
                  <a:lumMod val="75000"/>
                </a:schemeClr>
              </a:solidFill>
            </a:endParaRPr>
          </a:p>
          <a:p>
            <a:pPr algn="r" rtl="1"/>
            <a:r>
              <a:rPr lang="ar-SA" sz="2200" dirty="0">
                <a:solidFill>
                  <a:schemeClr val="tx2">
                    <a:lumMod val="75000"/>
                  </a:schemeClr>
                </a:solidFill>
              </a:rPr>
              <a:t> بل هو عالم يوناني عبقري عاش قبل أكثر من ألفين وخمسمئة عام، في القرن السادس قبل الميلاد. </a:t>
            </a:r>
            <a:endParaRPr lang="ar-JO" sz="2200" dirty="0">
              <a:solidFill>
                <a:schemeClr val="tx2">
                  <a:lumMod val="75000"/>
                </a:schemeClr>
              </a:solidFill>
            </a:endParaRPr>
          </a:p>
          <a:p>
            <a:pPr algn="r" rtl="1"/>
            <a:br>
              <a:rPr lang="en-US" sz="2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✨ </a:t>
            </a:r>
            <a:r>
              <a:rPr lang="ar-SA" sz="2200" dirty="0">
                <a:solidFill>
                  <a:schemeClr val="tx2">
                    <a:lumMod val="75000"/>
                  </a:schemeClr>
                </a:solidFill>
              </a:rPr>
              <a:t>كان شغوفًا </a:t>
            </a:r>
            <a:r>
              <a:rPr lang="ar-JO" sz="2200" dirty="0">
                <a:solidFill>
                  <a:schemeClr val="tx2">
                    <a:lumMod val="75000"/>
                  </a:schemeClr>
                </a:solidFill>
              </a:rPr>
              <a:t>بالرياضيات </a:t>
            </a:r>
            <a:r>
              <a:rPr lang="ar-SA" sz="2200" dirty="0">
                <a:solidFill>
                  <a:schemeClr val="tx2">
                    <a:lumMod val="75000"/>
                  </a:schemeClr>
                </a:solidFill>
              </a:rPr>
              <a:t>والموسيقى، وهو أول من اكتشف العلاقة المدهشة بين أطوال أضلاع المثلث القائم الزاوية 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1"/>
            <a:ext cx="3581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16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3181751" y="2020824"/>
                <a:ext cx="5809849" cy="4303776"/>
              </a:xfrm>
            </p:spPr>
            <p:txBody>
              <a:bodyPr>
                <a:normAutofit fontScale="92500" lnSpcReduction="10000"/>
              </a:bodyPr>
              <a:lstStyle/>
              <a:p>
                <a:pPr algn="r" rtl="1"/>
                <a:r>
                  <a:rPr lang="ar-JO" sz="2400" dirty="0">
                    <a:solidFill>
                      <a:schemeClr val="tx2">
                        <a:lumMod val="75000"/>
                      </a:schemeClr>
                    </a:solidFill>
                  </a:rPr>
                  <a:t>تنص النظرية على أنه: </a:t>
                </a:r>
              </a:p>
              <a:p>
                <a:pPr algn="r" rtl="1"/>
                <a:r>
                  <a:rPr lang="ar-JO" sz="1900" dirty="0">
                    <a:solidFill>
                      <a:schemeClr val="tx2">
                        <a:lumMod val="75000"/>
                      </a:schemeClr>
                    </a:solidFill>
                  </a:rPr>
                  <a:t>مربع طول الوتر = مجموع مربعي طولي الضلعين</a:t>
                </a:r>
                <a:r>
                  <a:rPr lang="en-US" sz="19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ar-JO" sz="1900" dirty="0">
                    <a:solidFill>
                      <a:schemeClr val="tx2">
                        <a:lumMod val="75000"/>
                      </a:schemeClr>
                    </a:solidFill>
                  </a:rPr>
                  <a:t>الآخرين. </a:t>
                </a:r>
                <a:endParaRPr lang="en-US" sz="19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r" rtl="1"/>
                <a:endParaRPr lang="en-US" sz="24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r" rtl="1"/>
                <a:r>
                  <a:rPr lang="ar-JO" sz="2400" dirty="0">
                    <a:solidFill>
                      <a:schemeClr val="tx2">
                        <a:lumMod val="75000"/>
                      </a:schemeClr>
                    </a:solidFill>
                  </a:rPr>
                  <a:t>بالرموز: </a:t>
                </a:r>
                <a:endParaRPr lang="en-US" sz="24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rtl="1"/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r" rtl="1"/>
                <a:endParaRPr lang="ar-JO" sz="24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r" rtl="1"/>
                <a:r>
                  <a:rPr lang="ar-JO" sz="2400" dirty="0">
                    <a:solidFill>
                      <a:schemeClr val="tx2">
                        <a:lumMod val="75000"/>
                      </a:schemeClr>
                    </a:solidFill>
                  </a:rPr>
                  <a:t>مثال:</a:t>
                </a:r>
                <a:endParaRPr lang="en-US" sz="24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r" rtl="1"/>
                <a:r>
                  <a:rPr lang="ar-JO" sz="2400" dirty="0">
                    <a:solidFill>
                      <a:schemeClr val="tx2">
                        <a:lumMod val="75000"/>
                      </a:schemeClr>
                    </a:solidFill>
                  </a:rPr>
                  <a:t>مثلث قائم الزاوية ضلعاه 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</a:rPr>
                  <a:t>3cm</a:t>
                </a:r>
                <a:r>
                  <a:rPr lang="ar-JO" sz="2400" dirty="0">
                    <a:solidFill>
                      <a:schemeClr val="tx2">
                        <a:lumMod val="75000"/>
                      </a:schemeClr>
                    </a:solidFill>
                  </a:rPr>
                  <a:t> و 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</a:rPr>
                  <a:t>4 cm</a:t>
                </a:r>
                <a:endParaRPr lang="ar-JO" sz="24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r" rtl="1"/>
                <a:r>
                  <a:rPr lang="ar-JO" sz="2400" dirty="0">
                    <a:solidFill>
                      <a:schemeClr val="tx2">
                        <a:lumMod val="75000"/>
                      </a:schemeClr>
                    </a:solidFill>
                  </a:rPr>
                  <a:t> جد طول الوتر باستخدام النظرية؟</a:t>
                </a:r>
              </a:p>
              <a:p>
                <a:pPr algn="r" rtl="1"/>
                <a:endParaRPr lang="ar-JO" sz="2400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r" rtl="1"/>
                <a:r>
                  <a:rPr lang="ar-JO" sz="2400" dirty="0">
                    <a:solidFill>
                      <a:schemeClr val="tx2">
                        <a:lumMod val="75000"/>
                      </a:schemeClr>
                    </a:solidFill>
                  </a:rPr>
                  <a:t>الإجابة: طول الوتر هو </a:t>
                </a:r>
                <a:r>
                  <a:rPr lang="en-US" sz="2400" dirty="0">
                    <a:solidFill>
                      <a:schemeClr val="tx2">
                        <a:lumMod val="75000"/>
                      </a:schemeClr>
                    </a:solidFill>
                  </a:rPr>
                  <a:t>5 cm</a:t>
                </a:r>
                <a:r>
                  <a:rPr lang="ar-JO" sz="2400" dirty="0">
                    <a:solidFill>
                      <a:schemeClr val="tx2">
                        <a:lumMod val="75000"/>
                      </a:schemeClr>
                    </a:solidFill>
                  </a:rPr>
                  <a:t>.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3181751" y="2020824"/>
                <a:ext cx="5809849" cy="4303776"/>
              </a:xfrm>
              <a:blipFill>
                <a:blip r:embed="rId2"/>
                <a:stretch>
                  <a:fillRect t="-1700" r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294BC64-250D-948C-BFFF-0CFC436DC06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04800" y="2743200"/>
            <a:ext cx="2876951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3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191000" y="2020824"/>
            <a:ext cx="4495800" cy="4005072"/>
          </a:xfrm>
        </p:spPr>
        <p:txBody>
          <a:bodyPr>
            <a:normAutofit/>
          </a:bodyPr>
          <a:lstStyle/>
          <a:p>
            <a:pPr algn="r" rtl="1"/>
            <a:r>
              <a:rPr lang="ar-SA" sz="2400" b="1" dirty="0">
                <a:solidFill>
                  <a:schemeClr val="tx2">
                    <a:lumMod val="75000"/>
                  </a:schemeClr>
                </a:solidFill>
              </a:rPr>
              <a:t>مثال من حياتنا اليومية:</a:t>
            </a:r>
            <a:endParaRPr lang="ar-JO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r" rtl="1"/>
            <a:br>
              <a:rPr lang="ar-SA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ar-SA" sz="2400" dirty="0">
                <a:solidFill>
                  <a:schemeClr val="tx2">
                    <a:lumMod val="75000"/>
                  </a:schemeClr>
                </a:solidFill>
              </a:rPr>
              <a:t>تخيّل أنك تريد وضع سلّم ليستند على جدار.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🪜</a:t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ar-SA" sz="2400" dirty="0">
                <a:solidFill>
                  <a:schemeClr val="tx2">
                    <a:lumMod val="75000"/>
                  </a:schemeClr>
                </a:solidFill>
              </a:rPr>
              <a:t>إذا كان ارتفاع الحائط 3 أمتار، والمسافة بين قاعدة السلم والحائط 4 أمتار، فكم سيكون طول السلم؟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🤔</a:t>
            </a:r>
            <a:endParaRPr lang="ar-JO" sz="2400" dirty="0">
              <a:solidFill>
                <a:schemeClr val="tx2">
                  <a:lumMod val="75000"/>
                </a:schemeClr>
              </a:solidFill>
            </a:endParaRPr>
          </a:p>
          <a:p>
            <a:pPr algn="r" rtl="1"/>
            <a:endParaRPr lang="ar-JO" sz="2400" dirty="0">
              <a:solidFill>
                <a:schemeClr val="tx2">
                  <a:lumMod val="75000"/>
                </a:schemeClr>
              </a:solidFill>
            </a:endParaRPr>
          </a:p>
          <a:p>
            <a:pPr algn="r" rtl="1"/>
            <a:r>
              <a:rPr lang="ar-JO" sz="2400" dirty="0">
                <a:solidFill>
                  <a:schemeClr val="tx2">
                    <a:lumMod val="75000"/>
                  </a:schemeClr>
                </a:solidFill>
              </a:rPr>
              <a:t>الإجابة: طول السلم:5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83289"/>
            <a:ext cx="3165792" cy="368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51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762000" y="1905000"/>
            <a:ext cx="4419600" cy="4532376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</a:rPr>
              <a:t>1) العالم فيثاغورس من أي بلد؟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ar-JO" dirty="0">
              <a:solidFill>
                <a:schemeClr val="tx2">
                  <a:lumMod val="75000"/>
                </a:schemeClr>
              </a:solidFill>
            </a:endParaRP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</a:rPr>
              <a:t>الإجابة: من اليونان.</a:t>
            </a:r>
          </a:p>
          <a:p>
            <a:pPr algn="r" rtl="1"/>
            <a:endParaRPr lang="ar-JO" dirty="0">
              <a:solidFill>
                <a:schemeClr val="tx2">
                  <a:lumMod val="75000"/>
                </a:schemeClr>
              </a:solidFill>
            </a:endParaRP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</a:rPr>
              <a:t>2) في أي قرن عاش فيثاغورس؟</a:t>
            </a: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</a:rPr>
              <a:t> أ)  القرن السابع قبل الميلاد</a:t>
            </a: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</a:rPr>
              <a:t>ب) القرن العاشر قبل الميلاد </a:t>
            </a: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</a:rPr>
              <a:t>ج) القرن السادس قبل الميلاد </a:t>
            </a: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</a:rPr>
              <a:t>الإجابة: ج </a:t>
            </a:r>
          </a:p>
          <a:p>
            <a:pPr algn="r" rtl="1"/>
            <a:endParaRPr lang="ar-JO" dirty="0">
              <a:solidFill>
                <a:schemeClr val="tx2">
                  <a:lumMod val="75000"/>
                </a:schemeClr>
              </a:solidFill>
            </a:endParaRP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</a:rPr>
              <a:t>3) ما المجالان اللذان اهتم بهما العالم؟</a:t>
            </a: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</a:rPr>
              <a:t>الإجابة : الموسيقى و الرياضيات</a:t>
            </a:r>
          </a:p>
          <a:p>
            <a:pPr algn="r" rtl="1"/>
            <a:endParaRPr lang="ar-JO" dirty="0">
              <a:solidFill>
                <a:schemeClr val="tx2">
                  <a:lumMod val="75000"/>
                </a:schemeClr>
              </a:solidFill>
            </a:endParaRPr>
          </a:p>
          <a:p>
            <a:pPr algn="r" rtl="1"/>
            <a:endParaRPr lang="ar-J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ar-JO" sz="3600" dirty="0"/>
              <a:t>فقرة الأسئلة</a:t>
            </a:r>
            <a:endParaRPr lang="en-US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3200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5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1066800" y="1905000"/>
                <a:ext cx="7772400" cy="4572000"/>
              </a:xfrm>
            </p:spPr>
            <p:txBody>
              <a:bodyPr>
                <a:normAutofit lnSpcReduction="10000"/>
              </a:bodyPr>
              <a:lstStyle/>
              <a:p>
                <a:pPr algn="r" rtl="1"/>
                <a:r>
                  <a:rPr lang="ar-JO" dirty="0">
                    <a:solidFill>
                      <a:schemeClr val="tx2">
                        <a:lumMod val="75000"/>
                      </a:schemeClr>
                    </a:solidFill>
                  </a:rPr>
                  <a:t>4) نظرية فيثاغورس لأي نوع من المثلثات تُستخدم ؟</a:t>
                </a:r>
              </a:p>
              <a:p>
                <a:pPr algn="r" rtl="1"/>
                <a:r>
                  <a:rPr lang="ar-JO" dirty="0">
                    <a:solidFill>
                      <a:schemeClr val="tx2">
                        <a:lumMod val="75000"/>
                      </a:schemeClr>
                    </a:solidFill>
                  </a:rPr>
                  <a:t>الإجابة: قائم الزاوية.</a:t>
                </a:r>
              </a:p>
              <a:p>
                <a:pPr algn="r" rtl="1"/>
                <a:endParaRPr lang="ar-JO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r" rtl="1"/>
                <a:r>
                  <a:rPr lang="ar-JO" dirty="0">
                    <a:solidFill>
                      <a:schemeClr val="tx2">
                        <a:lumMod val="75000"/>
                      </a:schemeClr>
                    </a:solidFill>
                  </a:rPr>
                  <a:t>5) ما قاعدة نظرية فيثاغورس ؟    </a:t>
                </a:r>
              </a:p>
              <a:p>
                <a:pPr algn="r" rtl="1"/>
                <a:r>
                  <a:rPr lang="ar-JO" dirty="0">
                    <a:solidFill>
                      <a:schemeClr val="tx2">
                        <a:lumMod val="75000"/>
                      </a:schemeClr>
                    </a:solidFill>
                  </a:rPr>
                  <a:t>الإجابة: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JO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r" rtl="1"/>
                <a:endParaRPr lang="ar-JO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r" rtl="1"/>
                <a:r>
                  <a:rPr lang="ar-JO" dirty="0">
                    <a:solidFill>
                      <a:schemeClr val="tx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</a:rPr>
                  <a:t>6) ما هو الوتر؟</a:t>
                </a:r>
              </a:p>
              <a:p>
                <a:pPr algn="r" rtl="1"/>
                <a:r>
                  <a:rPr lang="ar-JO" dirty="0">
                    <a:solidFill>
                      <a:schemeClr val="tx2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</a:rPr>
                  <a:t>الاجابة: الوتر هو أطول ضلع في المثلث القائم الزاوية.</a:t>
                </a:r>
              </a:p>
              <a:p>
                <a:pPr algn="r" rtl="1"/>
                <a:endParaRPr lang="ar-JO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r" rtl="1"/>
                <a:endParaRPr lang="ar-JO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r" rtl="1"/>
                <a:r>
                  <a:rPr lang="ar-JO" dirty="0">
                    <a:solidFill>
                      <a:schemeClr val="tx2">
                        <a:lumMod val="75000"/>
                      </a:schemeClr>
                    </a:solidFill>
                  </a:rPr>
                  <a:t>7) ما أول خطوة لحل أي مسألة باستخدام نظرية فيثاغورس ؟</a:t>
                </a:r>
              </a:p>
              <a:p>
                <a:pPr algn="r" rtl="1"/>
                <a:r>
                  <a:rPr lang="ar-JO" dirty="0">
                    <a:solidFill>
                      <a:schemeClr val="tx2">
                        <a:lumMod val="75000"/>
                      </a:schemeClr>
                    </a:solidFill>
                  </a:rPr>
                  <a:t>الإجابة: تحديد الوتر و الساقين الآخرين .</a:t>
                </a:r>
              </a:p>
              <a:p>
                <a:pPr algn="r" rtl="1"/>
                <a:endParaRPr lang="ar-JO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r" rtl="1"/>
                <a:endParaRPr lang="ar-JO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1066800" y="1905000"/>
                <a:ext cx="7772400" cy="4572000"/>
              </a:xfrm>
              <a:blipFill>
                <a:blip r:embed="rId2"/>
                <a:stretch>
                  <a:fillRect t="-1467" r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58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838200" y="1447800"/>
            <a:ext cx="8077200" cy="51816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8) كيف تعرف أن المثلث ( 3, 4, 5) قائم الزاوية؟ </a:t>
            </a: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الاجابة: لأن مربع طول الضّلع الأطول = مجموع مربعي الضّلعين الآخرين.</a:t>
            </a:r>
          </a:p>
          <a:p>
            <a:pPr algn="r" rtl="1"/>
            <a:endParaRPr lang="ar-JO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9)هل تبقى العلاقة صحيحة إذا عكسنا أضلاع القائمتين؟ </a:t>
            </a: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الإجابة: نعم؛ لأن العلاقة بينهما جمع والجمع لا يتأثر بالترتيب. </a:t>
            </a:r>
          </a:p>
          <a:p>
            <a:pPr algn="r" rtl="1"/>
            <a:endParaRPr lang="ar-JO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</a:rPr>
              <a:t>10) إذا كان أحد الضلعين 5, و الآخر 12، فما طول الوتر:</a:t>
            </a: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</a:rPr>
              <a:t>الإجابة: 13</a:t>
            </a:r>
          </a:p>
          <a:p>
            <a:pPr algn="r" rtl="1"/>
            <a:endParaRPr lang="ar-JO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</a:rPr>
              <a:t>11) إذا كان طولا ساقي مثلث قائم الزّاوية هما: 6 و 8.كم سيكون طول الوتر؟</a:t>
            </a: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</a:rPr>
              <a:t>أ) 10         ب) 9            ج) 12</a:t>
            </a:r>
          </a:p>
          <a:p>
            <a:pPr algn="r" rtl="1"/>
            <a:endParaRPr lang="ar-JO" dirty="0">
              <a:solidFill>
                <a:schemeClr val="tx2">
                  <a:lumMod val="75000"/>
                </a:schemeClr>
              </a:solidFill>
            </a:endParaRP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</a:rPr>
              <a:t>الإجابة: أ ( 10)</a:t>
            </a:r>
          </a:p>
          <a:p>
            <a:pPr algn="r" rtl="1"/>
            <a:endParaRPr lang="ar-JO" dirty="0">
              <a:solidFill>
                <a:schemeClr val="tx2">
                  <a:lumMod val="75000"/>
                </a:schemeClr>
              </a:solidFill>
            </a:endParaRPr>
          </a:p>
          <a:p>
            <a:pPr algn="r" rtl="1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276600" y="1447800"/>
            <a:ext cx="5547360" cy="5181600"/>
          </a:xfrm>
        </p:spPr>
        <p:txBody>
          <a:bodyPr>
            <a:normAutofit/>
          </a:bodyPr>
          <a:lstStyle/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12)</a:t>
            </a:r>
            <a:r>
              <a:rPr lang="ar-JO" dirty="0">
                <a:solidFill>
                  <a:schemeClr val="tx2">
                    <a:lumMod val="75000"/>
                  </a:schemeClr>
                </a:solidFill>
              </a:rPr>
              <a:t> إذا كان طول الوتر 13 و أحد الأضلاع 5 ، فما طول الاخر؟</a:t>
            </a: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</a:rPr>
              <a:t>الإجابة: 12</a:t>
            </a:r>
          </a:p>
          <a:p>
            <a:pPr algn="r" rtl="1"/>
            <a:endParaRPr lang="ar-JO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13) اين يمكن استخدام نظريه فيثاغورس في حياتنا اليومية؟</a:t>
            </a: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الإجابة: عند قياس المسافات أو تصميم السلالم.</a:t>
            </a:r>
          </a:p>
          <a:p>
            <a:pPr algn="r" rtl="1"/>
            <a:endParaRPr lang="ar-JO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14) كيف تشرحها لصديق بجملة واحدة؟</a:t>
            </a:r>
          </a:p>
          <a:p>
            <a:pPr algn="r" rtl="1"/>
            <a:r>
              <a:rPr lang="ar-JO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الإجابة: تعتمد على رأي الطلاب.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6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282</TotalTime>
  <Words>494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Edwardian Script ITC</vt:lpstr>
      <vt:lpstr>Garamond</vt:lpstr>
      <vt:lpstr>Tahoma</vt:lpstr>
      <vt:lpstr>BlackTie</vt:lpstr>
      <vt:lpstr>نظرية فيثاغورس</vt:lpstr>
      <vt:lpstr>PowerPoint Presentation</vt:lpstr>
      <vt:lpstr>PowerPoint Presentation</vt:lpstr>
      <vt:lpstr>PowerPoint Presentation</vt:lpstr>
      <vt:lpstr>PowerPoint Presentation</vt:lpstr>
      <vt:lpstr>فقرة الأسئلة</vt:lpstr>
      <vt:lpstr>PowerPoint Presentation</vt:lpstr>
      <vt:lpstr>PowerPoint Presentation</vt:lpstr>
      <vt:lpstr>PowerPoint Presentation</vt:lpstr>
      <vt:lpstr>النهاية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نضرية فيثاغورس</dc:title>
  <dc:creator>Windows User</dc:creator>
  <cp:lastModifiedBy>REEM BASEM BESHARAH AZAR</cp:lastModifiedBy>
  <cp:revision>27</cp:revision>
  <dcterms:created xsi:type="dcterms:W3CDTF">2025-10-31T13:10:47Z</dcterms:created>
  <dcterms:modified xsi:type="dcterms:W3CDTF">2025-11-23T14:22:28Z</dcterms:modified>
</cp:coreProperties>
</file>