
<file path=[Content_Types].xml><?xml version="1.0" encoding="utf-8"?>
<Types xmlns="http://schemas.openxmlformats.org/package/2006/content-types">
  <Default Extension="glb" ContentType="model/gltf.binary"/>
  <Default Extension="jpeg" ContentType="image/jpeg"/>
  <Default Extension="m4a" ContentType="audi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slideMaster" Target="../slideMasters/slideMaster1.xml" /><Relationship Id="rId1" Type="http://schemas.openxmlformats.org/officeDocument/2006/relationships/audio" Target="../media/audio1.wav" /><Relationship Id="rId4" Type="http://schemas.openxmlformats.org/officeDocument/2006/relationships/audio" Target="../media/audio1.wav"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128FA71-3A18-48C0-980F-4B68F7F63042}" type="datetime1">
              <a:rPr lang="en-US" smtClean="0"/>
              <a:t>10/13/2025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7684070"/>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4"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422147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704404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35249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672576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F45AC6-C491-4585-A584-9CE2AF7D5500}" type="datetime1">
              <a:rPr lang="en-US" smtClean="0"/>
              <a:t>10/13/2025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437611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F45AC6-C491-4585-A584-9CE2AF7D5500}" type="datetime1">
              <a:rPr lang="en-US" smtClean="0"/>
              <a:t>10/13/2025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42945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10/13/2025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44596521"/>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10/13/2025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10659034"/>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10/13/2025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15620900"/>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10/13/2025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4089061"/>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79511121"/>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10/13/2025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67020253"/>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10/13/2025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80899509"/>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10/13/2025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5474148"/>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5667823"/>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10/13/2025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5586975"/>
      </p:ext>
    </p:extLst>
  </p:cSld>
  <p:clrMapOvr>
    <a:masterClrMapping/>
  </p:clrMapOvr>
  <mc:AlternateContent xmlns:mc="http://schemas.openxmlformats.org/markup-compatibility/2006" xmlns:p14="http://schemas.microsoft.com/office/powerpoint/2010/main">
    <mc:Choice Requires="p14">
      <p:transition spd="slow" p14:dur="1500">
        <p:random/>
        <p:sndAc>
          <p:stSnd loop="1">
            <p:snd r:embed="rId1" name="applause.wav"/>
          </p:stSnd>
        </p:sndAc>
      </p:transition>
    </mc:Choice>
    <mc:Fallback xmlns="">
      <p:transition spd="slow">
        <p:random/>
        <p:sndAc>
          <p:stSnd loop="1">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audio" Target="../media/audio1.wav"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audio" Target="../media/audio1.wav"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F45AC6-C491-4585-A584-9CE2AF7D5500}" type="datetime1">
              <a:rPr lang="en-US" smtClean="0"/>
              <a:t>10/13/2025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092720256"/>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mc:AlternateContent xmlns:mc="http://schemas.openxmlformats.org/markup-compatibility/2006" xmlns:p14="http://schemas.microsoft.com/office/powerpoint/2010/main">
    <mc:Choice Requires="p14">
      <p:transition spd="slow" p14:dur="1500">
        <p:random/>
        <p:sndAc>
          <p:stSnd loop="1">
            <p:snd r:embed="rId19" name="applause.wav"/>
          </p:stSnd>
        </p:sndAc>
      </p:transition>
    </mc:Choice>
    <mc:Fallback xmlns="">
      <p:transition spd="slow">
        <p:random/>
        <p:sndAc>
          <p:stSnd loop="1">
            <p:snd r:embed="rId21" name="applause.wav"/>
          </p:stSnd>
        </p:sndAc>
      </p:transition>
    </mc:Fallback>
  </mc:AlternateConten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audio" Target="../media/media1.m4a" /><Relationship Id="rId1" Type="http://schemas.microsoft.com/office/2007/relationships/media" Target="../media/media1.m4a" /><Relationship Id="rId5" Type="http://schemas.openxmlformats.org/officeDocument/2006/relationships/image" Target="../media/image4.png" /><Relationship Id="rId4" Type="http://schemas.openxmlformats.org/officeDocument/2006/relationships/image" Target="../media/image3.jpeg" /></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m/search?sca_esv=d803b5e7521b1d51&amp;sxsrf=AE3TifPEg16IaqNqrfCJoJZG4o8daD55zQ:1760259254720&amp;q=Westminster+University+(Utah)&amp;si=AMgyJEveiRpRWbYSNPkEPxCUbItHSvun4xkRgDDPLmrOjDx35B8Olq-f99FFqbl0KElzYjBNxVElyagM7lwicdhyWWuqiInuftQZEAzCBpVsQp8AXCfnHokOhTUsX-nX88TiDzCVs8Fp3j2_v0nY7hpGH2QksIMzbI9Cph13UrXnpDz735upLH5J-PEtZ8K7MPFB9dd4FG1CjYd1odzdCyp9K-J-Owe3wcJWxquRH6LDaJPqc8Mk9u14oGws-lBh6GzrAG9tm3hIYNXAD5oN6cGZ5VLphQzm60U-bUquQG8-lVZQL0UCHTI%3D&amp;sa=X&amp;ved=2ahUKEwiHltzcpJ6QAxVHSKQEHcnNOMIQmxN6BAgzEAI" TargetMode="External" /><Relationship Id="rId3" Type="http://schemas.openxmlformats.org/officeDocument/2006/relationships/slideLayout" Target="../slideLayouts/slideLayout6.xml" /><Relationship Id="rId7" Type="http://schemas.openxmlformats.org/officeDocument/2006/relationships/hyperlink" Target="https://www.google.com/search?sca_esv=d803b5e7521b1d51&amp;sxsrf=AE3TifPEg16IaqNqrfCJoJZG4o8daD55zQ:1760259254720&amp;q=Leigh+Anne-Drake&amp;si=AMgyJEs9DArPE9xmb5yVYVjpG4jqWDEKSIpCRSjmm88XZWnGNa2N80JE51svkHJLA4ScA1IEVSjn0BvVjSfyW9JJ_1PNfE9JkTMThYkWWXrThJ2qoSV4SINGU5tXMNpeMI9OX3qsBJqcj2urAs_UmiLI5H0WjtlFfrXkM0Vb3_rPsuqdTUEOrpb0kmuOlBQ3xWBn2JeT-rFLCMkBnBptjs3Zu5eh1c0jaN6PD02HyvKKdlTeTQGbiY--CXm9q3VGboANM4nt9xWIv0YW_-zP0xFDQk5fKK9UqQ%3D%3D&amp;sa=X&amp;ved=2ahUKEwiHltzcpJ6QAxVHSKQEHcnNOMIQmxN6BAg4EAM" TargetMode="External" /><Relationship Id="rId12" Type="http://schemas.openxmlformats.org/officeDocument/2006/relationships/image" Target="../media/image4.png" /><Relationship Id="rId2" Type="http://schemas.openxmlformats.org/officeDocument/2006/relationships/audio" Target="../media/media2.m4a" /><Relationship Id="rId1" Type="http://schemas.microsoft.com/office/2007/relationships/media" Target="../media/media2.m4a" /><Relationship Id="rId6" Type="http://schemas.openxmlformats.org/officeDocument/2006/relationships/hyperlink" Target="https://www.google.com/search?sca_esv=d803b5e7521b1d51&amp;sxsrf=AE3TifPEg16IaqNqrfCJoJZG4o8daD55zQ:1760259254720&amp;q=Paul+Romero&amp;si=AMgyJEs9DArPE9xmb5yVYVjpG4jqWDEKSIpCRSjmm88XZWnGNQf-Gko-H6i2PQngc6pd5zi6cFqhzpqY9Mto8hCCCgn_ObzYBI3_AgSqWvr-c5XPrSsU61J4eGdBzJi6U0TeR96PrEqBaDFNS0geA40A5bcHuDe-G9ivRgI4LnPULIuX2WVVs1judutvmpaE1nDh80EhG457t6urO-n3RhlubO760yweGmgeYU-2FcOkjWLRr6LXgxhunAqAGGyp4ru7WoA5HquBd6VivnwLK5SNUPPjfBoFwA%3D%3D&amp;sa=X&amp;ved=2ahUKEwiHltzcpJ6QAxVHSKQEHcnNOMIQmxN6BAg4EAI" TargetMode="External" /><Relationship Id="rId11" Type="http://schemas.openxmlformats.org/officeDocument/2006/relationships/image" Target="../media/image6.svg" /><Relationship Id="rId5" Type="http://schemas.openxmlformats.org/officeDocument/2006/relationships/hyperlink" Target="https://www.google.com/search?sca_esv=d803b5e7521b1d51&amp;sxsrf=AE3TifPEg16IaqNqrfCJoJZG4o8daD55zQ:1760259254720&amp;q=No+Summit+Out+of+Sight:+The+True+Story+of+the+Youngest+Person+to+Climb+the+Seven+Summits&amp;si=AMgyJEuDKtOmISa9Akvtd6wQceP6KMdyloFoUI5CI2g3z4vsMZxbKYn418pGKPod5iHGmNTO95XbvOFS9mT09a6u3hpinZfRkJhefZt0_NmEmVSs6N-J3fNWS61bZJynDjqQxMoP1fcbfs5sJlYdRWMBFFvFMgv6F6VyQYlVI5-S6_yVk9Q6RrZeWsCjOBnc4lUfi0L-wZ-0LTZVXUDuDz1MZ0sVLOOy6uOQ6neSvsBXwSyRjvNKUuYqlfHaepECwAAW6weMUFn6iwQ9OTZ4cHShAmhozFdJNzkm2OtQ1roIpAd3Z1-iEHj08D3S9GyCbnI_zmLZnUz9&amp;sa=X&amp;ved=2ahUKEwiHltzcpJ6QAxVHSKQEHcnNOMIQmxN6BAg6EAI" TargetMode="External" /><Relationship Id="rId10" Type="http://schemas.openxmlformats.org/officeDocument/2006/relationships/image" Target="../media/image5.png" /><Relationship Id="rId4" Type="http://schemas.openxmlformats.org/officeDocument/2006/relationships/hyperlink" Target="https://www.google.com/search?sca_esv=d803b5e7521b1d51&amp;sxsrf=AE3TifPEg16IaqNqrfCJoJZG4o8daD55zQ:1760259254720&amp;q=Big+Bear+Lake&amp;si=AMgyJEvmed8FkyEkpEJ8jfGhZkakcy5kQho_c4G-QJRdklshMiNoJlFJ4ao5Lehw34ARX7Rd6jA7d1Qf4RjFDsejoOTe7VnpKCyQp5LQNd5nMsqcob3LN6yrlK8E7oSJDeBrjJWTt4Ldsnx-oZjdKOD0JoVe8yfHuYxzkKcUBi0Li6vq4h0a8uojNTQAYAJtqa_PU7rNUYlL&amp;sa=X&amp;ved=2ahUKEwiHltzcpJ6QAxVHSKQEHcnNOMIQmxN6BAgsEAI" TargetMode="External" /><Relationship Id="rId9" Type="http://schemas.openxmlformats.org/officeDocument/2006/relationships/hyperlink" Target="https://www.google.com/search?sca_esv=d803b5e7521b1d51&amp;sxsrf=AE3TifPEg16IaqNqrfCJoJZG4o8daD55zQ:1760259254720&amp;q=Big+Bear+High+School&amp;si=AMgyJEtRPX4ld4pdQeltMBlsXK6YnLg9be4xryEBJwXFHLOO-F4ucCGVy313jB_d4dxbyn7qqX6eno0wp2e0qmcLybrFGFqGgMuy_idk3gv7dJxMkCHZ1ywdBSdRfifO5Rd23PqS4DjOLMereuQjYlb3_SQXyimL0qxyeHRKHZubdptzJE4e-TKEtt1SOHNJoQ8OuHlePSP5cLFpSjOYHpNMvHJcSpRNDtPmL9WG8DM95FQt-8ipM30cdczMGZSRee5SwplYKwAUwpO9B4o8PfS6Bo0dwTgxXw%3D%3D&amp;sa=X&amp;ved=2ahUKEwiHltzcpJ6QAxVHSKQEHcnNOMIQmxN6BAgzEAM" TargetMode="External"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3.m4a" /><Relationship Id="rId1" Type="http://schemas.microsoft.com/office/2007/relationships/media" Target="../media/media3.m4a" /><Relationship Id="rId4" Type="http://schemas.openxmlformats.org/officeDocument/2006/relationships/image" Target="../media/image4.png" /></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4.m4a" /><Relationship Id="rId1" Type="http://schemas.microsoft.com/office/2007/relationships/media" Target="../media/media4.m4a" /><Relationship Id="rId5" Type="http://schemas.openxmlformats.org/officeDocument/2006/relationships/image" Target="../media/image4.png" /><Relationship Id="rId4" Type="http://schemas.openxmlformats.org/officeDocument/2006/relationships/hyperlink" Target="http://www.wikapidia.com/" TargetMode="External"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 /><Relationship Id="rId7" Type="http://schemas.openxmlformats.org/officeDocument/2006/relationships/image" Target="../media/image4.png" /><Relationship Id="rId2" Type="http://schemas.openxmlformats.org/officeDocument/2006/relationships/audio" Target="../media/media5.m4a" /><Relationship Id="rId1" Type="http://schemas.microsoft.com/office/2007/relationships/media" Target="../media/media5.m4a" /><Relationship Id="rId6" Type="http://schemas.openxmlformats.org/officeDocument/2006/relationships/image" Target="../media/image8.png" /><Relationship Id="rId5" Type="http://schemas.openxmlformats.org/officeDocument/2006/relationships/image" Target="../media/image8.png" /><Relationship Id="rId4" Type="http://schemas.microsoft.com/office/2017/06/relationships/model3d" Target="../media/model3d1.glb"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ainbow colored splatter&#10;&#10;AI-generated content may be incorrect.">
            <a:extLst>
              <a:ext uri="{FF2B5EF4-FFF2-40B4-BE49-F238E27FC236}">
                <a16:creationId xmlns:a16="http://schemas.microsoft.com/office/drawing/2014/main" id="{CF0279E5-66E7-0A9B-E491-E011CE25AC3B}"/>
              </a:ext>
            </a:extLst>
          </p:cNvPr>
          <p:cNvPicPr>
            <a:picLocks noChangeAspect="1"/>
          </p:cNvPicPr>
          <p:nvPr/>
        </p:nvPicPr>
        <p:blipFill>
          <a:blip r:embed="rId4">
            <a:alphaModFix amt="60000"/>
          </a:blip>
          <a:srcRect t="1747"/>
          <a:stretch>
            <a:fillRect/>
          </a:stretch>
        </p:blipFill>
        <p:spPr>
          <a:xfrm>
            <a:off x="0" y="1"/>
            <a:ext cx="12191999" cy="6857999"/>
          </a:xfrm>
          <a:prstGeom prst="rect">
            <a:avLst/>
          </a:prstGeom>
        </p:spPr>
      </p:pic>
      <p:sp>
        <p:nvSpPr>
          <p:cNvPr id="2" name="Title 1">
            <a:extLst>
              <a:ext uri="{FF2B5EF4-FFF2-40B4-BE49-F238E27FC236}">
                <a16:creationId xmlns:a16="http://schemas.microsoft.com/office/drawing/2014/main" id="{8884CFF0-803A-DFBF-B6A4-A0187A0C103D}"/>
              </a:ext>
            </a:extLst>
          </p:cNvPr>
          <p:cNvSpPr>
            <a:spLocks noGrp="1"/>
          </p:cNvSpPr>
          <p:nvPr>
            <p:ph type="ctrTitle"/>
          </p:nvPr>
        </p:nvSpPr>
        <p:spPr>
          <a:xfrm>
            <a:off x="2301923" y="1482602"/>
            <a:ext cx="7588155" cy="2236264"/>
          </a:xfrm>
        </p:spPr>
        <p:txBody>
          <a:bodyPr>
            <a:normAutofit/>
          </a:bodyPr>
          <a:lstStyle/>
          <a:p>
            <a:r>
              <a:rPr lang="en-US" sz="5000">
                <a:solidFill>
                  <a:srgbClr val="FFFFFF"/>
                </a:solidFill>
              </a:rPr>
              <a:t>Jordan Romeo’s mount Everest expadition</a:t>
            </a:r>
          </a:p>
        </p:txBody>
      </p:sp>
      <p:sp>
        <p:nvSpPr>
          <p:cNvPr id="3" name="Subtitle 2">
            <a:extLst>
              <a:ext uri="{FF2B5EF4-FFF2-40B4-BE49-F238E27FC236}">
                <a16:creationId xmlns:a16="http://schemas.microsoft.com/office/drawing/2014/main" id="{D0244932-8478-3370-AB63-D59FFD70D6D3}"/>
              </a:ext>
            </a:extLst>
          </p:cNvPr>
          <p:cNvSpPr>
            <a:spLocks noGrp="1"/>
          </p:cNvSpPr>
          <p:nvPr>
            <p:ph type="subTitle" idx="1"/>
          </p:nvPr>
        </p:nvSpPr>
        <p:spPr>
          <a:xfrm>
            <a:off x="2448232" y="4385187"/>
            <a:ext cx="7441846" cy="609600"/>
          </a:xfrm>
        </p:spPr>
        <p:txBody>
          <a:bodyPr>
            <a:normAutofit/>
          </a:bodyPr>
          <a:lstStyle/>
          <a:p>
            <a:r>
              <a:rPr lang="en-US" sz="2000" dirty="0">
                <a:solidFill>
                  <a:srgbClr val="FFFFFF"/>
                </a:solidFill>
              </a:rPr>
              <a:t>By William </a:t>
            </a:r>
            <a:r>
              <a:rPr lang="en-US" sz="2000" dirty="0" err="1">
                <a:solidFill>
                  <a:srgbClr val="FFFFFF"/>
                </a:solidFill>
              </a:rPr>
              <a:t>Qubain</a:t>
            </a:r>
            <a:r>
              <a:rPr lang="en-US" sz="2000" dirty="0">
                <a:solidFill>
                  <a:srgbClr val="FFFFFF"/>
                </a:solidFill>
              </a:rPr>
              <a:t>        </a:t>
            </a:r>
          </a:p>
          <a:p>
            <a:endParaRPr lang="en-US" sz="2000" dirty="0">
              <a:solidFill>
                <a:srgbClr val="FFFFFF"/>
              </a:solidFill>
            </a:endParaRPr>
          </a:p>
        </p:txBody>
      </p:sp>
      <p:pic>
        <p:nvPicPr>
          <p:cNvPr id="5" name="Recorded Sound">
            <a:hlinkClick r:id="" action="ppaction://media"/>
            <a:extLst>
              <a:ext uri="{FF2B5EF4-FFF2-40B4-BE49-F238E27FC236}">
                <a16:creationId xmlns:a16="http://schemas.microsoft.com/office/drawing/2014/main" id="{C5BA60CA-D8CB-EB12-41C7-64DDFA2E54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83483" y="328918"/>
            <a:ext cx="487363" cy="487363"/>
          </a:xfrm>
          <a:prstGeom prst="rect">
            <a:avLst/>
          </a:prstGeom>
        </p:spPr>
      </p:pic>
    </p:spTree>
    <p:extLst>
      <p:ext uri="{BB962C8B-B14F-4D97-AF65-F5344CB8AC3E}">
        <p14:creationId xmlns:p14="http://schemas.microsoft.com/office/powerpoint/2010/main" val="2389107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par>
                          <p:cTn id="26" fill="hold">
                            <p:stCondLst>
                              <p:cond delay="2000"/>
                            </p:stCondLst>
                            <p:childTnLst>
                              <p:par>
                                <p:cTn id="27" presetID="1" presetClass="mediacall" presetSubtype="0" fill="hold" nodeType="afterEffect">
                                  <p:stCondLst>
                                    <p:cond delay="0"/>
                                  </p:stCondLst>
                                  <p:childTnLst>
                                    <p:cmd type="call" cmd="playFrom(0.0)">
                                      <p:cBhvr>
                                        <p:cTn id="28" dur="68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alpha val="7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BD08-F616-0523-A4C2-297ABACD17A5}"/>
              </a:ext>
            </a:extLst>
          </p:cNvPr>
          <p:cNvSpPr>
            <a:spLocks noGrp="1"/>
          </p:cNvSpPr>
          <p:nvPr>
            <p:ph type="title"/>
          </p:nvPr>
        </p:nvSpPr>
        <p:spPr>
          <a:xfrm>
            <a:off x="0" y="0"/>
            <a:ext cx="8077201" cy="6858000"/>
          </a:xfrm>
        </p:spPr>
        <p:txBody>
          <a:bodyPr vert="horz" lIns="91440" tIns="45720" rIns="91440" bIns="45720" rtlCol="0" anchor="b">
            <a:noAutofit/>
          </a:bodyPr>
          <a:lstStyle/>
          <a:p>
            <a:pPr>
              <a:lnSpc>
                <a:spcPct val="200000"/>
              </a:lnSpc>
            </a:pPr>
            <a:r>
              <a:rPr lang="en-US" sz="1900" b="0" dirty="0">
                <a:latin typeface="Algerian" panose="04020705040A02060702" pitchFamily="82" charset="0"/>
              </a:rPr>
              <a:t>Jordan Romero is an American mountaineer who was 13 years old when he reached the summit of Mount Everest. Romero was accompanied by his father, Paul Romero, his step-mother, Karen Lundgren, and three Sherpas, Ang Pasang Sherpa, Lama Dawa Sherpa, and Lama Karma Sherpa. </a:t>
            </a:r>
            <a:br>
              <a:rPr lang="en-US" sz="1900" b="0" dirty="0">
                <a:latin typeface="Algerian" panose="04020705040A02060702" pitchFamily="82" charset="0"/>
              </a:rPr>
            </a:br>
            <a:r>
              <a:rPr lang="en-US" sz="1900" dirty="0">
                <a:latin typeface="Algerian" panose="04020705040A02060702" pitchFamily="82" charset="0"/>
              </a:rPr>
              <a:t>Born: </a:t>
            </a:r>
            <a:r>
              <a:rPr lang="en-US" sz="1900" b="0" dirty="0">
                <a:latin typeface="Algerian" panose="04020705040A02060702" pitchFamily="82" charset="0"/>
              </a:rPr>
              <a:t>July 12, 1996 (age 29 years), </a:t>
            </a:r>
            <a:r>
              <a:rPr lang="en-US" sz="1900" b="0" dirty="0">
                <a:latin typeface="Algerian" panose="04020705040A02060702" pitchFamily="82" charset="0"/>
                <a:hlinkClick r:id="rId4"/>
              </a:rPr>
              <a:t>Big Bear Lake, California, United States</a:t>
            </a:r>
            <a:br>
              <a:rPr lang="en-US" sz="1900" b="0" dirty="0">
                <a:latin typeface="Algerian" panose="04020705040A02060702" pitchFamily="82" charset="0"/>
              </a:rPr>
            </a:br>
            <a:r>
              <a:rPr lang="en-US" sz="1900" dirty="0">
                <a:latin typeface="Algerian" panose="04020705040A02060702" pitchFamily="82" charset="0"/>
              </a:rPr>
              <a:t>Books: </a:t>
            </a:r>
            <a:r>
              <a:rPr lang="en-US" sz="1900" b="0" dirty="0">
                <a:latin typeface="Algerian" panose="04020705040A02060702" pitchFamily="82" charset="0"/>
                <a:hlinkClick r:id="rId5"/>
              </a:rPr>
              <a:t>No Summit Out of Sight: The True Story of the Youngest Person to Climb the Seven Summits</a:t>
            </a:r>
            <a:br>
              <a:rPr lang="en-US" sz="1900" b="0" dirty="0">
                <a:latin typeface="Algerian" panose="04020705040A02060702" pitchFamily="82" charset="0"/>
              </a:rPr>
            </a:br>
            <a:r>
              <a:rPr lang="en-US" sz="1900" dirty="0">
                <a:latin typeface="Algerian" panose="04020705040A02060702" pitchFamily="82" charset="0"/>
              </a:rPr>
              <a:t>Parents: </a:t>
            </a:r>
            <a:r>
              <a:rPr lang="en-US" sz="1900" b="0" dirty="0">
                <a:latin typeface="Algerian" panose="04020705040A02060702" pitchFamily="82" charset="0"/>
                <a:hlinkClick r:id="rId6"/>
              </a:rPr>
              <a:t>Paul Romero</a:t>
            </a:r>
            <a:r>
              <a:rPr lang="en-US" sz="1900" b="0" dirty="0">
                <a:latin typeface="Algerian" panose="04020705040A02060702" pitchFamily="82" charset="0"/>
              </a:rPr>
              <a:t>, </a:t>
            </a:r>
            <a:r>
              <a:rPr lang="en-US" sz="1900" b="0" dirty="0">
                <a:latin typeface="Algerian" panose="04020705040A02060702" pitchFamily="82" charset="0"/>
                <a:hlinkClick r:id="rId7"/>
              </a:rPr>
              <a:t>Leigh Anne-Drake</a:t>
            </a:r>
            <a:br>
              <a:rPr lang="en-US" sz="1900" b="0" dirty="0">
                <a:latin typeface="Algerian" panose="04020705040A02060702" pitchFamily="82" charset="0"/>
              </a:rPr>
            </a:br>
            <a:r>
              <a:rPr lang="en-US" sz="1900" dirty="0">
                <a:latin typeface="Algerian" panose="04020705040A02060702" pitchFamily="82" charset="0"/>
              </a:rPr>
              <a:t>Education: </a:t>
            </a:r>
            <a:r>
              <a:rPr lang="en-US" sz="1900" b="0" dirty="0">
                <a:latin typeface="Algerian" panose="04020705040A02060702" pitchFamily="82" charset="0"/>
                <a:hlinkClick r:id="rId8"/>
              </a:rPr>
              <a:t>Westminster University</a:t>
            </a:r>
            <a:r>
              <a:rPr lang="en-US" sz="1900" b="0" dirty="0">
                <a:latin typeface="Algerian" panose="04020705040A02060702" pitchFamily="82" charset="0"/>
              </a:rPr>
              <a:t>, </a:t>
            </a:r>
            <a:r>
              <a:rPr lang="en-US" sz="1900" b="0" dirty="0">
                <a:latin typeface="Algerian" panose="04020705040A02060702" pitchFamily="82" charset="0"/>
                <a:hlinkClick r:id="rId9"/>
              </a:rPr>
              <a:t>Big Bear High School</a:t>
            </a:r>
            <a:br>
              <a:rPr lang="en-US" sz="1900" b="0" dirty="0">
                <a:latin typeface="Algerian" panose="04020705040A02060702" pitchFamily="82" charset="0"/>
              </a:rPr>
            </a:br>
            <a:r>
              <a:rPr lang="en-US" sz="1900" dirty="0">
                <a:latin typeface="Algerian" panose="04020705040A02060702" pitchFamily="82" charset="0"/>
              </a:rPr>
              <a:t>Nationality: </a:t>
            </a:r>
            <a:r>
              <a:rPr lang="en-US" sz="1900" b="0" dirty="0">
                <a:latin typeface="Algerian" panose="04020705040A02060702" pitchFamily="82" charset="0"/>
              </a:rPr>
              <a:t>American</a:t>
            </a:r>
            <a:endParaRPr lang="en-US" sz="1900" dirty="0">
              <a:latin typeface="Algerian" panose="04020705040A02060702" pitchFamily="82" charset="0"/>
            </a:endParaRPr>
          </a:p>
        </p:txBody>
      </p:sp>
      <p:pic>
        <p:nvPicPr>
          <p:cNvPr id="6" name="Graphic 5" descr="Climbing">
            <a:extLst>
              <a:ext uri="{FF2B5EF4-FFF2-40B4-BE49-F238E27FC236}">
                <a16:creationId xmlns:a16="http://schemas.microsoft.com/office/drawing/2014/main" id="{F415F5BF-E379-55AC-9F82-6039F8EE8C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7861539" y="2527539"/>
            <a:ext cx="4330461" cy="4330461"/>
          </a:xfrm>
          <a:prstGeom prst="rect">
            <a:avLst/>
          </a:prstGeom>
        </p:spPr>
      </p:pic>
      <p:pic>
        <p:nvPicPr>
          <p:cNvPr id="4" name="Recorded Sound">
            <a:hlinkClick r:id="" action="ppaction://media"/>
            <a:extLst>
              <a:ext uri="{FF2B5EF4-FFF2-40B4-BE49-F238E27FC236}">
                <a16:creationId xmlns:a16="http://schemas.microsoft.com/office/drawing/2014/main" id="{6C44552A-5BB8-A53A-FC5C-CA1CCB6909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244205" y="4494807"/>
            <a:ext cx="487363" cy="487363"/>
          </a:xfrm>
          <a:prstGeom prst="rect">
            <a:avLst/>
          </a:prstGeom>
        </p:spPr>
      </p:pic>
    </p:spTree>
    <p:extLst>
      <p:ext uri="{BB962C8B-B14F-4D97-AF65-F5344CB8AC3E}">
        <p14:creationId xmlns:p14="http://schemas.microsoft.com/office/powerpoint/2010/main" val="3550485765"/>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1044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814-AAAF-99B2-8298-B9B92AFD2CB1}"/>
              </a:ext>
            </a:extLst>
          </p:cNvPr>
          <p:cNvSpPr>
            <a:spLocks noGrp="1"/>
          </p:cNvSpPr>
          <p:nvPr>
            <p:ph type="title"/>
          </p:nvPr>
        </p:nvSpPr>
        <p:spPr/>
        <p:txBody>
          <a:bodyPr/>
          <a:lstStyle/>
          <a:p>
            <a:r>
              <a:rPr lang="en-US" dirty="0"/>
              <a:t>Article about Jordan Romero</a:t>
            </a:r>
          </a:p>
        </p:txBody>
      </p:sp>
      <p:sp>
        <p:nvSpPr>
          <p:cNvPr id="3" name="Content Placeholder 2">
            <a:extLst>
              <a:ext uri="{FF2B5EF4-FFF2-40B4-BE49-F238E27FC236}">
                <a16:creationId xmlns:a16="http://schemas.microsoft.com/office/drawing/2014/main" id="{9CD0A36B-7A9F-826F-5614-D152F196F901}"/>
              </a:ext>
            </a:extLst>
          </p:cNvPr>
          <p:cNvSpPr>
            <a:spLocks noGrp="1"/>
          </p:cNvSpPr>
          <p:nvPr>
            <p:ph idx="1"/>
          </p:nvPr>
        </p:nvSpPr>
        <p:spPr/>
        <p:txBody>
          <a:bodyPr/>
          <a:lstStyle/>
          <a:p>
            <a:pPr algn="ctr"/>
            <a:r>
              <a:rPr lang="en-US" dirty="0"/>
              <a:t>Jordan Romero climbed Mount Everest at age thirteen, and he didn’t stop there. In this inspiring young adult memoir, he tells how he achieved such great heights. On May 22, 2010, at the age of thirteen, American teenager Jordan Romero became the youngest person to climb to the summit of Mount Everest, and at 25</a:t>
            </a:r>
            <a:r>
              <a:rPr lang="en-US" baseline="30000" dirty="0"/>
              <a:t>th</a:t>
            </a:r>
            <a:r>
              <a:rPr lang="en-US" dirty="0"/>
              <a:t> of May 2014, Poorna </a:t>
            </a:r>
            <a:r>
              <a:rPr lang="en-US" dirty="0" err="1"/>
              <a:t>Malavath</a:t>
            </a:r>
            <a:r>
              <a:rPr lang="en-US" dirty="0"/>
              <a:t> broke Jordan Romero’s world record about 1 month younger than Jordan Romero</a:t>
            </a:r>
          </a:p>
        </p:txBody>
      </p:sp>
      <p:pic>
        <p:nvPicPr>
          <p:cNvPr id="4" name="Recorded Sound">
            <a:hlinkClick r:id="" action="ppaction://media"/>
            <a:extLst>
              <a:ext uri="{FF2B5EF4-FFF2-40B4-BE49-F238E27FC236}">
                <a16:creationId xmlns:a16="http://schemas.microsoft.com/office/drawing/2014/main" id="{8BAD43A7-21FE-5351-E825-24C29B7576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57251" y="1027591"/>
            <a:ext cx="487363" cy="487363"/>
          </a:xfrm>
          <a:prstGeom prst="rect">
            <a:avLst/>
          </a:prstGeom>
        </p:spPr>
      </p:pic>
    </p:spTree>
    <p:extLst>
      <p:ext uri="{BB962C8B-B14F-4D97-AF65-F5344CB8AC3E}">
        <p14:creationId xmlns:p14="http://schemas.microsoft.com/office/powerpoint/2010/main" val="1934130445"/>
      </p:ext>
    </p:extLst>
  </p:cSld>
  <p:clrMapOvr>
    <a:masterClrMapping/>
  </p:clrMapOvr>
  <mc:AlternateContent xmlns:mc="http://schemas.openxmlformats.org/markup-compatibility/2006" xmlns:p14="http://schemas.microsoft.com/office/powerpoint/2010/main">
    <mc:Choice Requires="p14">
      <p:transition spd="slow" p14:dur="1500" advTm="42056">
        <p:random/>
      </p:transition>
    </mc:Choice>
    <mc:Fallback xmlns="">
      <p:transition spd="slow" advTm="4205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87B6-C08B-415C-555E-B1BA6A07787F}"/>
              </a:ext>
            </a:extLst>
          </p:cNvPr>
          <p:cNvSpPr>
            <a:spLocks noGrp="1"/>
          </p:cNvSpPr>
          <p:nvPr>
            <p:ph type="title"/>
          </p:nvPr>
        </p:nvSpPr>
        <p:spPr/>
        <p:txBody>
          <a:bodyPr/>
          <a:lstStyle/>
          <a:p>
            <a:r>
              <a:rPr lang="en-US" dirty="0"/>
              <a:t>RESORSES</a:t>
            </a:r>
          </a:p>
        </p:txBody>
      </p:sp>
      <p:sp>
        <p:nvSpPr>
          <p:cNvPr id="3" name="Content Placeholder 2">
            <a:extLst>
              <a:ext uri="{FF2B5EF4-FFF2-40B4-BE49-F238E27FC236}">
                <a16:creationId xmlns:a16="http://schemas.microsoft.com/office/drawing/2014/main" id="{4AE7F8A0-5760-4123-3018-76D0FECBD561}"/>
              </a:ext>
            </a:extLst>
          </p:cNvPr>
          <p:cNvSpPr>
            <a:spLocks noGrp="1"/>
          </p:cNvSpPr>
          <p:nvPr>
            <p:ph idx="1"/>
          </p:nvPr>
        </p:nvSpPr>
        <p:spPr/>
        <p:txBody>
          <a:bodyPr>
            <a:normAutofit/>
          </a:bodyPr>
          <a:lstStyle/>
          <a:p>
            <a:pPr marL="457200" indent="-457200">
              <a:buFont typeface="+mj-lt"/>
              <a:buAutoNum type="arabicPeriod"/>
            </a:pPr>
            <a:r>
              <a:rPr lang="en-US" sz="3600" dirty="0"/>
              <a:t> ID: </a:t>
            </a:r>
            <a:r>
              <a:rPr lang="en-US" sz="3600" dirty="0">
                <a:hlinkClick r:id="rId4"/>
              </a:rPr>
              <a:t>www.wikapidia.com</a:t>
            </a:r>
            <a:endParaRPr lang="en-US" sz="3600" dirty="0"/>
          </a:p>
          <a:p>
            <a:pPr marL="457200" indent="-457200">
              <a:buFont typeface="+mj-lt"/>
              <a:buAutoNum type="arabicPeriod"/>
            </a:pPr>
            <a:r>
              <a:rPr lang="en-US" sz="3600" dirty="0" err="1"/>
              <a:t>Arctical</a:t>
            </a:r>
            <a:r>
              <a:rPr lang="en-US" sz="3600" dirty="0"/>
              <a:t>: www.google.com</a:t>
            </a:r>
          </a:p>
          <a:p>
            <a:pPr marL="457200" indent="-457200">
              <a:buFont typeface="+mj-lt"/>
              <a:buAutoNum type="arabicPeriod"/>
            </a:pPr>
            <a:endParaRPr lang="en-US" sz="3600" dirty="0"/>
          </a:p>
        </p:txBody>
      </p:sp>
      <p:pic>
        <p:nvPicPr>
          <p:cNvPr id="4" name="Recorded Sound">
            <a:hlinkClick r:id="" action="ppaction://media"/>
            <a:extLst>
              <a:ext uri="{FF2B5EF4-FFF2-40B4-BE49-F238E27FC236}">
                <a16:creationId xmlns:a16="http://schemas.microsoft.com/office/drawing/2014/main" id="{2026C1AC-3B39-0808-768F-8F65A284EB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5756" y="131155"/>
            <a:ext cx="487363" cy="487363"/>
          </a:xfrm>
          <a:prstGeom prst="rect">
            <a:avLst/>
          </a:prstGeom>
        </p:spPr>
      </p:pic>
    </p:spTree>
    <p:extLst>
      <p:ext uri="{BB962C8B-B14F-4D97-AF65-F5344CB8AC3E}">
        <p14:creationId xmlns:p14="http://schemas.microsoft.com/office/powerpoint/2010/main" val="4013595290"/>
      </p:ext>
    </p:extLst>
  </p:cSld>
  <p:clrMapOvr>
    <a:masterClrMapping/>
  </p:clrMapOvr>
  <p:transition spd="slow" advTm="1611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7C88-2068-B5A0-EE83-31F8D12C93B4}"/>
              </a:ext>
            </a:extLst>
          </p:cNvPr>
          <p:cNvSpPr>
            <a:spLocks noGrp="1"/>
          </p:cNvSpPr>
          <p:nvPr>
            <p:ph type="title"/>
          </p:nvPr>
        </p:nvSpPr>
        <p:spPr/>
        <p:txBody>
          <a:bodyPr/>
          <a:lstStyle/>
          <a:p>
            <a:r>
              <a:rPr lang="en-US" dirty="0"/>
              <a:t>Thanks for listening</a:t>
            </a:r>
          </a:p>
        </p:txBody>
      </p:sp>
      <mc:AlternateContent xmlns:mc="http://schemas.openxmlformats.org/markup-compatibility/2006">
        <mc:Choice xmlns:am3d="http://schemas.microsoft.com/office/drawing/2017/model3d" xmlns="" Requires="am3d">
          <p:graphicFrame>
            <p:nvGraphicFramePr>
              <p:cNvPr id="5" name="3D Model 4" descr="Star Struck Emoji">
                <a:extLst>
                  <a:ext uri="{FF2B5EF4-FFF2-40B4-BE49-F238E27FC236}">
                    <a16:creationId xmlns:a16="http://schemas.microsoft.com/office/drawing/2014/main" id="{79FCD469-AB72-46E8-0E45-C83C73BE243C}"/>
                  </a:ext>
                </a:extLst>
              </p:cNvPr>
              <p:cNvGraphicFramePr>
                <a:graphicFrameLocks noChangeAspect="1"/>
              </p:cNvGraphicFramePr>
              <p:nvPr>
                <p:extLst>
                  <p:ext uri="{D42A27DB-BD31-4B8C-83A1-F6EECF244321}">
                    <p14:modId xmlns:p14="http://schemas.microsoft.com/office/powerpoint/2010/main" val="611004225"/>
                  </p:ext>
                </p:extLst>
              </p:nvPr>
            </p:nvGraphicFramePr>
            <p:xfrm>
              <a:off x="7602369" y="3120830"/>
              <a:ext cx="2939453" cy="2958478"/>
            </p:xfrm>
            <a:graphic>
              <a:graphicData uri="http://schemas.microsoft.com/office/drawing/2017/model3d">
                <am3d:model3d r:embed="rId4">
                  <am3d:spPr>
                    <a:xfrm>
                      <a:off x="0" y="0"/>
                      <a:ext cx="2939453" cy="2958478"/>
                    </a:xfrm>
                    <a:prstGeom prst="rect">
                      <a:avLst/>
                    </a:prstGeom>
                  </am3d:spPr>
                  <am3d:camera>
                    <am3d:pos x="0" y="0" z="80526480"/>
                    <am3d:up dx="0" dy="36000000" dz="0"/>
                    <am3d:lookAt x="0" y="0" z="0"/>
                    <am3d:perspective fov="2700000"/>
                  </am3d:camera>
                  <am3d:trans>
                    <am3d:meterPerModelUnit n="93610" d="1000000"/>
                    <am3d:preTrans dx="1" dy="-17693233" dz="-355396"/>
                    <am3d:scale>
                      <am3d:sx n="1000000" d="1000000"/>
                      <am3d:sy n="1000000" d="1000000"/>
                      <am3d:sz n="1000000" d="1000000"/>
                    </am3d:scale>
                    <am3d:rot ax="104740" ay="156877" az="4774"/>
                    <am3d:postTrans dx="0" dy="0" dz="0"/>
                  </am3d:trans>
                  <am3d:raster rName="Office3DRenderer" rVer="16.0.8326">
                    <am3d:blip r:embed="rId5"/>
                  </am3d:raster>
                  <am3d:objViewport viewportSz="52986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tar Struck Emoji">
                <a:extLst>
                  <a:ext uri="{FF2B5EF4-FFF2-40B4-BE49-F238E27FC236}">
                    <a16:creationId xmlns:a16="http://schemas.microsoft.com/office/drawing/2014/main" id="{79FCD469-AB72-46E8-0E45-C83C73BE243C}"/>
                  </a:ext>
                </a:extLst>
              </p:cNvPr>
              <p:cNvPicPr>
                <a:picLocks noGrp="1" noRot="1" noChangeAspect="1" noMove="1" noResize="1" noEditPoints="1" noAdjustHandles="1" noChangeArrowheads="1" noChangeShapeType="1" noCrop="1"/>
              </p:cNvPicPr>
              <p:nvPr/>
            </p:nvPicPr>
            <p:blipFill>
              <a:blip r:embed="rId6"/>
              <a:stretch>
                <a:fillRect/>
              </a:stretch>
            </p:blipFill>
            <p:spPr>
              <a:xfrm>
                <a:off x="7602369" y="3120830"/>
                <a:ext cx="2939453" cy="2958478"/>
              </a:xfrm>
              <a:prstGeom prst="rect">
                <a:avLst/>
              </a:prstGeom>
            </p:spPr>
          </p:pic>
        </mc:Fallback>
      </mc:AlternateContent>
      <p:pic>
        <p:nvPicPr>
          <p:cNvPr id="6" name="Recorded Sound">
            <a:hlinkClick r:id="" action="ppaction://media"/>
            <a:extLst>
              <a:ext uri="{FF2B5EF4-FFF2-40B4-BE49-F238E27FC236}">
                <a16:creationId xmlns:a16="http://schemas.microsoft.com/office/drawing/2014/main" id="{44F62C58-A040-0472-CE4C-6E81C3F9A9A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4734" y="1114121"/>
            <a:ext cx="487363" cy="487363"/>
          </a:xfrm>
          <a:prstGeom prst="rect">
            <a:avLst/>
          </a:prstGeom>
        </p:spPr>
      </p:pic>
    </p:spTree>
    <p:extLst>
      <p:ext uri="{BB962C8B-B14F-4D97-AF65-F5344CB8AC3E}">
        <p14:creationId xmlns:p14="http://schemas.microsoft.com/office/powerpoint/2010/main" val="3555502187"/>
      </p:ext>
    </p:extLst>
  </p:cSld>
  <p:clrMapOvr>
    <a:masterClrMapping/>
  </p:clrMapOvr>
  <mc:AlternateContent xmlns:mc="http://schemas.openxmlformats.org/markup-compatibility/2006" xmlns:p14="http://schemas.microsoft.com/office/powerpoint/2010/main">
    <mc:Choice Requires="p14">
      <p:transition spd="slow" p14:dur="1500" advTm="6731">
        <p:random/>
      </p:transition>
    </mc:Choice>
    <mc:Fallback xmlns="">
      <p:transition spd="slow" advTm="673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192</TotalTime>
  <Words>228</Words>
  <Application>Microsoft Office PowerPoint</Application>
  <PresentationFormat>Widescreen</PresentationFormat>
  <Paragraphs>9</Paragraphs>
  <Slides>5</Slides>
  <Notes>0</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Circuit</vt:lpstr>
      <vt:lpstr>Jordan Romeo’s mount Everest expadition</vt:lpstr>
      <vt:lpstr>Jordan Romero is an American mountaineer who was 13 years old when he reached the summit of Mount Everest. Romero was accompanied by his father, Paul Romero, his step-mother, Karen Lundgren, and three Sherpas, Ang Pasang Sherpa, Lama Dawa Sherpa, and Lama Karma Sherpa.  Born: July 12, 1996 (age 29 years), Big Bear Lake, California, United States Books: No Summit Out of Sight: The True Story of the Youngest Person to Climb the Seven Summits Parents: Paul Romero, Leigh Anne-Drake Education: Westminster University, Big Bear High School Nationality: American</vt:lpstr>
      <vt:lpstr>Article about Jordan Romero</vt:lpstr>
      <vt:lpstr>RESORSES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 Romeo’s mount Everest expadition</dc:title>
  <dc:creator>Diana AlHaddadin</dc:creator>
  <cp:lastModifiedBy>Diana AlHaddadin</cp:lastModifiedBy>
  <cp:revision>2</cp:revision>
  <dcterms:created xsi:type="dcterms:W3CDTF">2025-10-12T08:36:53Z</dcterms:created>
  <dcterms:modified xsi:type="dcterms:W3CDTF">2025-10-13T17:27:32Z</dcterms:modified>
</cp:coreProperties>
</file>