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nva Sans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612" b="-146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17627" y="7392666"/>
            <a:ext cx="8052746" cy="292827"/>
          </a:xfrm>
          <a:custGeom>
            <a:avLst/>
            <a:gdLst/>
            <a:ahLst/>
            <a:cxnLst/>
            <a:rect l="l" t="t" r="r" b="b"/>
            <a:pathLst>
              <a:path w="8052746" h="292827">
                <a:moveTo>
                  <a:pt x="0" y="0"/>
                </a:moveTo>
                <a:lnTo>
                  <a:pt x="8052746" y="0"/>
                </a:lnTo>
                <a:lnTo>
                  <a:pt x="8052746" y="292827"/>
                </a:lnTo>
                <a:lnTo>
                  <a:pt x="0" y="2928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6309588" y="1758902"/>
            <a:ext cx="5668823" cy="1041002"/>
          </a:xfrm>
          <a:custGeom>
            <a:avLst/>
            <a:gdLst/>
            <a:ahLst/>
            <a:cxnLst/>
            <a:rect l="l" t="t" r="r" b="b"/>
            <a:pathLst>
              <a:path w="5668823" h="1041002">
                <a:moveTo>
                  <a:pt x="0" y="0"/>
                </a:moveTo>
                <a:lnTo>
                  <a:pt x="5668824" y="0"/>
                </a:lnTo>
                <a:lnTo>
                  <a:pt x="5668824" y="1041003"/>
                </a:lnTo>
                <a:lnTo>
                  <a:pt x="0" y="10410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699049">
            <a:off x="1916349" y="287812"/>
            <a:ext cx="3107144" cy="2516787"/>
          </a:xfrm>
          <a:custGeom>
            <a:avLst/>
            <a:gdLst/>
            <a:ahLst/>
            <a:cxnLst/>
            <a:rect l="l" t="t" r="r" b="b"/>
            <a:pathLst>
              <a:path w="3107144" h="2516787">
                <a:moveTo>
                  <a:pt x="0" y="0"/>
                </a:moveTo>
                <a:lnTo>
                  <a:pt x="3107145" y="0"/>
                </a:lnTo>
                <a:lnTo>
                  <a:pt x="3107145" y="2516787"/>
                </a:lnTo>
                <a:lnTo>
                  <a:pt x="0" y="25167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53340" y="1388621"/>
            <a:ext cx="2811390" cy="2502137"/>
          </a:xfrm>
          <a:custGeom>
            <a:avLst/>
            <a:gdLst/>
            <a:ahLst/>
            <a:cxnLst/>
            <a:rect l="l" t="t" r="r" b="b"/>
            <a:pathLst>
              <a:path w="2811390" h="2502137">
                <a:moveTo>
                  <a:pt x="0" y="0"/>
                </a:moveTo>
                <a:lnTo>
                  <a:pt x="2811390" y="0"/>
                </a:lnTo>
                <a:lnTo>
                  <a:pt x="2811390" y="2502137"/>
                </a:lnTo>
                <a:lnTo>
                  <a:pt x="0" y="25021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332365" y="7392666"/>
            <a:ext cx="3234768" cy="2570170"/>
          </a:xfrm>
          <a:custGeom>
            <a:avLst/>
            <a:gdLst/>
            <a:ahLst/>
            <a:cxnLst/>
            <a:rect l="l" t="t" r="r" b="b"/>
            <a:pathLst>
              <a:path w="3234768" h="2570170">
                <a:moveTo>
                  <a:pt x="0" y="0"/>
                </a:moveTo>
                <a:lnTo>
                  <a:pt x="3234767" y="0"/>
                </a:lnTo>
                <a:lnTo>
                  <a:pt x="3234767" y="2570170"/>
                </a:lnTo>
                <a:lnTo>
                  <a:pt x="0" y="25701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908077">
            <a:off x="873921" y="6424316"/>
            <a:ext cx="2668820" cy="3576308"/>
          </a:xfrm>
          <a:custGeom>
            <a:avLst/>
            <a:gdLst/>
            <a:ahLst/>
            <a:cxnLst/>
            <a:rect l="l" t="t" r="r" b="b"/>
            <a:pathLst>
              <a:path w="2668820" h="3576308">
                <a:moveTo>
                  <a:pt x="0" y="0"/>
                </a:moveTo>
                <a:lnTo>
                  <a:pt x="2668819" y="0"/>
                </a:lnTo>
                <a:lnTo>
                  <a:pt x="2668819" y="3576308"/>
                </a:lnTo>
                <a:lnTo>
                  <a:pt x="0" y="357630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54273">
            <a:off x="15414109" y="301595"/>
            <a:ext cx="2008435" cy="2914616"/>
          </a:xfrm>
          <a:custGeom>
            <a:avLst/>
            <a:gdLst/>
            <a:ahLst/>
            <a:cxnLst/>
            <a:rect l="l" t="t" r="r" b="b"/>
            <a:pathLst>
              <a:path w="2008435" h="2914616">
                <a:moveTo>
                  <a:pt x="0" y="0"/>
                </a:moveTo>
                <a:lnTo>
                  <a:pt x="2008435" y="0"/>
                </a:lnTo>
                <a:lnTo>
                  <a:pt x="2008435" y="2914615"/>
                </a:lnTo>
                <a:lnTo>
                  <a:pt x="0" y="29146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245613" y="3066605"/>
            <a:ext cx="7796774" cy="4026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 rtl="1">
              <a:lnSpc>
                <a:spcPts val="15593"/>
              </a:lnSpc>
              <a:spcBef>
                <a:spcPct val="0"/>
              </a:spcBef>
            </a:pPr>
            <a:r>
              <a:rPr lang="ar-EG" sz="15288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الحضارة الآشورية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68178" y="8004752"/>
            <a:ext cx="4151643" cy="1021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912"/>
              </a:lnSpc>
            </a:pPr>
            <a:r>
              <a:rPr lang="ar-EG" sz="383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من عمل الطالب: أحمد يحيى الطلاق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612" b="-146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872589" y="335288"/>
            <a:ext cx="3164784" cy="3164784"/>
          </a:xfrm>
          <a:custGeom>
            <a:avLst/>
            <a:gdLst/>
            <a:ahLst/>
            <a:cxnLst/>
            <a:rect l="l" t="t" r="r" b="b"/>
            <a:pathLst>
              <a:path w="3164784" h="3164784">
                <a:moveTo>
                  <a:pt x="0" y="0"/>
                </a:moveTo>
                <a:lnTo>
                  <a:pt x="3164784" y="0"/>
                </a:lnTo>
                <a:lnTo>
                  <a:pt x="3164784" y="3164784"/>
                </a:lnTo>
                <a:lnTo>
                  <a:pt x="0" y="31647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4872589" y="6758878"/>
            <a:ext cx="3164784" cy="3164784"/>
          </a:xfrm>
          <a:custGeom>
            <a:avLst/>
            <a:gdLst/>
            <a:ahLst/>
            <a:cxnLst/>
            <a:rect l="l" t="t" r="r" b="b"/>
            <a:pathLst>
              <a:path w="3164784" h="3164784">
                <a:moveTo>
                  <a:pt x="0" y="3164784"/>
                </a:moveTo>
                <a:lnTo>
                  <a:pt x="3164784" y="3164784"/>
                </a:lnTo>
                <a:lnTo>
                  <a:pt x="3164784" y="0"/>
                </a:lnTo>
                <a:lnTo>
                  <a:pt x="0" y="0"/>
                </a:lnTo>
                <a:lnTo>
                  <a:pt x="0" y="316478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349722" y="335288"/>
            <a:ext cx="3164784" cy="3164784"/>
          </a:xfrm>
          <a:custGeom>
            <a:avLst/>
            <a:gdLst/>
            <a:ahLst/>
            <a:cxnLst/>
            <a:rect l="l" t="t" r="r" b="b"/>
            <a:pathLst>
              <a:path w="3164784" h="3164784">
                <a:moveTo>
                  <a:pt x="3164784" y="0"/>
                </a:moveTo>
                <a:lnTo>
                  <a:pt x="0" y="0"/>
                </a:lnTo>
                <a:lnTo>
                  <a:pt x="0" y="3164784"/>
                </a:lnTo>
                <a:lnTo>
                  <a:pt x="3164784" y="3164784"/>
                </a:lnTo>
                <a:lnTo>
                  <a:pt x="316478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75224" y="6200199"/>
            <a:ext cx="5347010" cy="3723463"/>
          </a:xfrm>
          <a:custGeom>
            <a:avLst/>
            <a:gdLst/>
            <a:ahLst/>
            <a:cxnLst/>
            <a:rect l="l" t="t" r="r" b="b"/>
            <a:pathLst>
              <a:path w="5347010" h="3723463">
                <a:moveTo>
                  <a:pt x="0" y="0"/>
                </a:moveTo>
                <a:lnTo>
                  <a:pt x="5347009" y="0"/>
                </a:lnTo>
                <a:lnTo>
                  <a:pt x="5347009" y="3723463"/>
                </a:lnTo>
                <a:lnTo>
                  <a:pt x="0" y="37234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736521" y="792666"/>
            <a:ext cx="11136068" cy="1126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 rtl="1">
              <a:lnSpc>
                <a:spcPts val="8431"/>
              </a:lnSpc>
              <a:spcBef>
                <a:spcPct val="0"/>
              </a:spcBef>
            </a:pPr>
            <a:r>
              <a:rPr lang="ar-EG" sz="8603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مقدمة عن الحضارة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58775" y="1797564"/>
            <a:ext cx="14136447" cy="602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510"/>
              </a:lnSpc>
            </a:pPr>
            <a:r>
              <a:rPr lang="ar-EG" sz="395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الحضارة الآشورية (</a:t>
            </a:r>
            <a:r>
              <a:rPr lang="en-US" sz="395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</a:rPr>
              <a:t>1150</a:t>
            </a:r>
            <a:r>
              <a:rPr lang="ar-EG" sz="395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 – </a:t>
            </a:r>
            <a:r>
              <a:rPr lang="en-US" sz="395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</a:rPr>
              <a:t>612</a:t>
            </a:r>
            <a:r>
              <a:rPr lang="ar-EG" sz="395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 ق.م)</a:t>
            </a:r>
          </a:p>
          <a:p>
            <a:pPr marL="767066" lvl="1" indent="-383533" algn="r" rtl="1">
              <a:lnSpc>
                <a:spcPts val="6750"/>
              </a:lnSpc>
              <a:buFont typeface="Arial"/>
              <a:buChar char="•"/>
            </a:pPr>
            <a:r>
              <a:rPr lang="ar-EG" sz="355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حضارة قديمة قامت في شمال بلاد الرافدين.</a:t>
            </a:r>
          </a:p>
          <a:p>
            <a:pPr marL="767066" lvl="1" indent="-383533" algn="r" rtl="1">
              <a:lnSpc>
                <a:spcPts val="6750"/>
              </a:lnSpc>
              <a:buFont typeface="Arial"/>
              <a:buChar char="•"/>
            </a:pPr>
            <a:r>
              <a:rPr lang="ar-EG" sz="355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تميزت بطابعها العسكري القوي وتنظيمها الصارم.</a:t>
            </a:r>
          </a:p>
          <a:p>
            <a:pPr marL="767066" lvl="1" indent="-383533" algn="r" rtl="1">
              <a:lnSpc>
                <a:spcPts val="6750"/>
              </a:lnSpc>
              <a:buFont typeface="Arial"/>
              <a:buChar char="•"/>
            </a:pPr>
            <a:r>
              <a:rPr lang="ar-EG" sz="355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كانت إحدى أهم الحضارات التي أثّرت في التاريخ القديم.</a:t>
            </a:r>
          </a:p>
          <a:p>
            <a:pPr marL="767066" lvl="1" indent="-383533" algn="r" rtl="1">
              <a:lnSpc>
                <a:spcPts val="6750"/>
              </a:lnSpc>
              <a:buFont typeface="Arial"/>
              <a:buChar char="•"/>
            </a:pPr>
            <a:r>
              <a:rPr lang="ar-EG" sz="355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امتلك الآشوريون رغبة كبيرة في التوسع والسيطرة على المناطق المجاورة.</a:t>
            </a:r>
          </a:p>
          <a:p>
            <a:pPr marL="767066" lvl="1" indent="-383533" algn="r" rtl="1">
              <a:lnSpc>
                <a:spcPts val="6750"/>
              </a:lnSpc>
              <a:buFont typeface="Arial"/>
              <a:buChar char="•"/>
            </a:pPr>
            <a:r>
              <a:rPr lang="ar-EG" sz="355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اعتمدوا على القوة والخبرة القتالية في بناء دولتهم.</a:t>
            </a:r>
          </a:p>
          <a:p>
            <a:pPr algn="r" rtl="1">
              <a:lnSpc>
                <a:spcPts val="6750"/>
              </a:lnSpc>
            </a:pPr>
            <a:endParaRPr lang="ar-EG" sz="3552">
              <a:solidFill>
                <a:srgbClr val="724025"/>
              </a:solidFill>
              <a:latin typeface="Canva Sans"/>
              <a:ea typeface="Canva Sans"/>
              <a:cs typeface="Canva Sans"/>
              <a:sym typeface="Canva Sans"/>
              <a:rtl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612" b="-146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872589" y="335288"/>
            <a:ext cx="3164784" cy="3164784"/>
          </a:xfrm>
          <a:custGeom>
            <a:avLst/>
            <a:gdLst/>
            <a:ahLst/>
            <a:cxnLst/>
            <a:rect l="l" t="t" r="r" b="b"/>
            <a:pathLst>
              <a:path w="3164784" h="3164784">
                <a:moveTo>
                  <a:pt x="0" y="0"/>
                </a:moveTo>
                <a:lnTo>
                  <a:pt x="3164784" y="0"/>
                </a:lnTo>
                <a:lnTo>
                  <a:pt x="3164784" y="3164784"/>
                </a:lnTo>
                <a:lnTo>
                  <a:pt x="0" y="31647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4872589" y="6758878"/>
            <a:ext cx="3164784" cy="3164784"/>
          </a:xfrm>
          <a:custGeom>
            <a:avLst/>
            <a:gdLst/>
            <a:ahLst/>
            <a:cxnLst/>
            <a:rect l="l" t="t" r="r" b="b"/>
            <a:pathLst>
              <a:path w="3164784" h="3164784">
                <a:moveTo>
                  <a:pt x="0" y="3164784"/>
                </a:moveTo>
                <a:lnTo>
                  <a:pt x="3164784" y="3164784"/>
                </a:lnTo>
                <a:lnTo>
                  <a:pt x="3164784" y="0"/>
                </a:lnTo>
                <a:lnTo>
                  <a:pt x="0" y="0"/>
                </a:lnTo>
                <a:lnTo>
                  <a:pt x="0" y="316478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349722" y="335288"/>
            <a:ext cx="3164784" cy="3164784"/>
          </a:xfrm>
          <a:custGeom>
            <a:avLst/>
            <a:gdLst/>
            <a:ahLst/>
            <a:cxnLst/>
            <a:rect l="l" t="t" r="r" b="b"/>
            <a:pathLst>
              <a:path w="3164784" h="3164784">
                <a:moveTo>
                  <a:pt x="3164784" y="0"/>
                </a:moveTo>
                <a:lnTo>
                  <a:pt x="0" y="0"/>
                </a:lnTo>
                <a:lnTo>
                  <a:pt x="0" y="3164784"/>
                </a:lnTo>
                <a:lnTo>
                  <a:pt x="3164784" y="3164784"/>
                </a:lnTo>
                <a:lnTo>
                  <a:pt x="316478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349722" y="6758878"/>
            <a:ext cx="3164784" cy="3164784"/>
          </a:xfrm>
          <a:custGeom>
            <a:avLst/>
            <a:gdLst/>
            <a:ahLst/>
            <a:cxnLst/>
            <a:rect l="l" t="t" r="r" b="b"/>
            <a:pathLst>
              <a:path w="3164784" h="3164784">
                <a:moveTo>
                  <a:pt x="3164784" y="3164784"/>
                </a:moveTo>
                <a:lnTo>
                  <a:pt x="0" y="3164784"/>
                </a:lnTo>
                <a:lnTo>
                  <a:pt x="0" y="0"/>
                </a:lnTo>
                <a:lnTo>
                  <a:pt x="3164784" y="0"/>
                </a:lnTo>
                <a:lnTo>
                  <a:pt x="3164784" y="316478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291295" y="2164335"/>
            <a:ext cx="10968005" cy="5154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168"/>
              </a:lnSpc>
            </a:pPr>
            <a:r>
              <a:rPr lang="ar-EG" sz="369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مكان</a:t>
            </a:r>
            <a:r>
              <a:rPr lang="ar-EG" sz="3691" u="none" strike="noStrik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 النشأة</a:t>
            </a:r>
          </a:p>
          <a:p>
            <a:pPr marL="796987" lvl="1" indent="-398493" algn="r" rtl="1">
              <a:lnSpc>
                <a:spcPts val="5168"/>
              </a:lnSpc>
              <a:buFont typeface="Arial"/>
              <a:buChar char="•"/>
            </a:pPr>
            <a:r>
              <a:rPr lang="ar-EG" sz="3691" u="none" strike="noStrik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قامت الحضارة الآشورية في شمال العراق الحالي عند نهر دجلة.</a:t>
            </a:r>
          </a:p>
          <a:p>
            <a:pPr marL="796987" lvl="1" indent="-398493" algn="r" rtl="1">
              <a:lnSpc>
                <a:spcPts val="5168"/>
              </a:lnSpc>
              <a:buFont typeface="Arial"/>
              <a:buChar char="•"/>
            </a:pPr>
            <a:r>
              <a:rPr lang="ar-EG" sz="3691" u="none" strike="noStrik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الموقع بين طرق التجارة ساعد على نمو السكان وثراء الدولة.</a:t>
            </a:r>
          </a:p>
          <a:p>
            <a:pPr marL="796987" lvl="1" indent="-398493" algn="r" rtl="1">
              <a:lnSpc>
                <a:spcPts val="5168"/>
              </a:lnSpc>
              <a:buFont typeface="Arial"/>
              <a:buChar char="•"/>
            </a:pPr>
            <a:r>
              <a:rPr lang="ar-EG" sz="3691" u="none" strike="noStrik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أرضها الخصبة دعمت الزراعة وتربية المواشي.</a:t>
            </a:r>
          </a:p>
          <a:p>
            <a:pPr algn="r" rtl="1">
              <a:lnSpc>
                <a:spcPts val="5168"/>
              </a:lnSpc>
            </a:pPr>
            <a:r>
              <a:rPr lang="ar-EG" sz="3691" u="none" strike="noStrik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.</a:t>
            </a:r>
          </a:p>
          <a:p>
            <a:pPr algn="r" rtl="1">
              <a:lnSpc>
                <a:spcPts val="5168"/>
              </a:lnSpc>
            </a:pPr>
            <a:endParaRPr lang="ar-EG" sz="3691" u="none" strike="noStrike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  <a:rtl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762135" y="2231010"/>
            <a:ext cx="4311709" cy="3474624"/>
          </a:xfrm>
          <a:custGeom>
            <a:avLst/>
            <a:gdLst/>
            <a:ahLst/>
            <a:cxnLst/>
            <a:rect l="l" t="t" r="r" b="b"/>
            <a:pathLst>
              <a:path w="4311709" h="3474624">
                <a:moveTo>
                  <a:pt x="0" y="0"/>
                </a:moveTo>
                <a:lnTo>
                  <a:pt x="4311709" y="0"/>
                </a:lnTo>
                <a:lnTo>
                  <a:pt x="4311709" y="3474623"/>
                </a:lnTo>
                <a:lnTo>
                  <a:pt x="0" y="34746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766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695680" y="6298053"/>
            <a:ext cx="4300308" cy="3625609"/>
          </a:xfrm>
          <a:custGeom>
            <a:avLst/>
            <a:gdLst/>
            <a:ahLst/>
            <a:cxnLst/>
            <a:rect l="l" t="t" r="r" b="b"/>
            <a:pathLst>
              <a:path w="4300308" h="3625609">
                <a:moveTo>
                  <a:pt x="0" y="0"/>
                </a:moveTo>
                <a:lnTo>
                  <a:pt x="4300308" y="0"/>
                </a:lnTo>
                <a:lnTo>
                  <a:pt x="4300308" y="3625609"/>
                </a:lnTo>
                <a:lnTo>
                  <a:pt x="0" y="36256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2669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805459" y="6298053"/>
            <a:ext cx="4300308" cy="3851361"/>
          </a:xfrm>
          <a:custGeom>
            <a:avLst/>
            <a:gdLst/>
            <a:ahLst/>
            <a:cxnLst/>
            <a:rect l="l" t="t" r="r" b="b"/>
            <a:pathLst>
              <a:path w="4300308" h="3851361">
                <a:moveTo>
                  <a:pt x="0" y="0"/>
                </a:moveTo>
                <a:lnTo>
                  <a:pt x="4300308" y="0"/>
                </a:lnTo>
                <a:lnTo>
                  <a:pt x="4300308" y="3851361"/>
                </a:lnTo>
                <a:lnTo>
                  <a:pt x="0" y="385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783" r="-978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582307" y="791468"/>
            <a:ext cx="11356332" cy="1126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 rtl="1">
              <a:lnSpc>
                <a:spcPts val="8431"/>
              </a:lnSpc>
              <a:spcBef>
                <a:spcPct val="0"/>
              </a:spcBef>
            </a:pPr>
            <a:r>
              <a:rPr lang="ar-EG" sz="8603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الموقع وقيام الحضارة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612" b="-1460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729244" y="2109789"/>
            <a:ext cx="11530056" cy="4426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914"/>
              </a:lnSpc>
            </a:pPr>
            <a:r>
              <a:rPr lang="ar-EG" sz="4224" u="none" strike="noStrik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تطور المدن</a:t>
            </a:r>
          </a:p>
          <a:p>
            <a:pPr marL="912085" lvl="1" indent="-456042" algn="r" rtl="1">
              <a:lnSpc>
                <a:spcPts val="5914"/>
              </a:lnSpc>
              <a:buFont typeface="Arial"/>
              <a:buChar char="•"/>
            </a:pPr>
            <a:r>
              <a:rPr lang="ar-EG" sz="4224" u="none" strike="noStrik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مدينة آشور كانت البداية.</a:t>
            </a:r>
          </a:p>
          <a:p>
            <a:pPr marL="912085" lvl="1" indent="-456042" algn="r" rtl="1">
              <a:lnSpc>
                <a:spcPts val="5914"/>
              </a:lnSpc>
              <a:buFont typeface="Arial"/>
              <a:buChar char="•"/>
            </a:pPr>
            <a:r>
              <a:rPr lang="ar-EG" sz="4224" u="none" strike="noStrik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نينوى أصبحت العاصمة لاحقًا في عهد آشور بانيبال.</a:t>
            </a:r>
          </a:p>
          <a:p>
            <a:pPr marL="912085" lvl="1" indent="-456042" algn="r" rtl="1">
              <a:lnSpc>
                <a:spcPts val="5914"/>
              </a:lnSpc>
              <a:buFont typeface="Arial"/>
              <a:buChar char="•"/>
            </a:pPr>
            <a:r>
              <a:rPr lang="ar-EG" sz="4224" u="none" strike="noStrik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بنوا قصورًا ومعابد ضخمة وزينوها بالنقوش العسكرية.</a:t>
            </a:r>
          </a:p>
          <a:p>
            <a:pPr algn="r" rtl="1">
              <a:lnSpc>
                <a:spcPts val="5914"/>
              </a:lnSpc>
            </a:pPr>
            <a:endParaRPr lang="ar-EG" sz="4224" u="none" strike="noStrike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  <a:rtl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184751" y="2185989"/>
            <a:ext cx="5020060" cy="3340622"/>
          </a:xfrm>
          <a:custGeom>
            <a:avLst/>
            <a:gdLst/>
            <a:ahLst/>
            <a:cxnLst/>
            <a:rect l="l" t="t" r="r" b="b"/>
            <a:pathLst>
              <a:path w="5020060" h="3340622">
                <a:moveTo>
                  <a:pt x="0" y="0"/>
                </a:moveTo>
                <a:lnTo>
                  <a:pt x="5020061" y="0"/>
                </a:lnTo>
                <a:lnTo>
                  <a:pt x="5020061" y="3340623"/>
                </a:lnTo>
                <a:lnTo>
                  <a:pt x="0" y="33406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820082" y="6730875"/>
            <a:ext cx="6499339" cy="3090176"/>
          </a:xfrm>
          <a:custGeom>
            <a:avLst/>
            <a:gdLst/>
            <a:ahLst/>
            <a:cxnLst/>
            <a:rect l="l" t="t" r="r" b="b"/>
            <a:pathLst>
              <a:path w="6499339" h="3090176">
                <a:moveTo>
                  <a:pt x="0" y="0"/>
                </a:moveTo>
                <a:lnTo>
                  <a:pt x="6499339" y="0"/>
                </a:lnTo>
                <a:lnTo>
                  <a:pt x="6499339" y="3090176"/>
                </a:lnTo>
                <a:lnTo>
                  <a:pt x="0" y="30901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833656" y="6730875"/>
            <a:ext cx="5305330" cy="3114392"/>
          </a:xfrm>
          <a:custGeom>
            <a:avLst/>
            <a:gdLst/>
            <a:ahLst/>
            <a:cxnLst/>
            <a:rect l="l" t="t" r="r" b="b"/>
            <a:pathLst>
              <a:path w="5305330" h="3114392">
                <a:moveTo>
                  <a:pt x="0" y="0"/>
                </a:moveTo>
                <a:lnTo>
                  <a:pt x="5305330" y="0"/>
                </a:lnTo>
                <a:lnTo>
                  <a:pt x="5305330" y="3114391"/>
                </a:lnTo>
                <a:lnTo>
                  <a:pt x="0" y="31143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82307" y="791468"/>
            <a:ext cx="11356332" cy="1126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 rtl="1">
              <a:lnSpc>
                <a:spcPts val="8431"/>
              </a:lnSpc>
              <a:spcBef>
                <a:spcPct val="0"/>
              </a:spcBef>
            </a:pPr>
            <a:r>
              <a:rPr lang="ar-EG" sz="8603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الموقع وقيام الحضارة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612" b="-146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54609" y="5653331"/>
            <a:ext cx="3096011" cy="4510855"/>
          </a:xfrm>
          <a:custGeom>
            <a:avLst/>
            <a:gdLst/>
            <a:ahLst/>
            <a:cxnLst/>
            <a:rect l="l" t="t" r="r" b="b"/>
            <a:pathLst>
              <a:path w="3096011" h="4510855">
                <a:moveTo>
                  <a:pt x="0" y="0"/>
                </a:moveTo>
                <a:lnTo>
                  <a:pt x="3096011" y="0"/>
                </a:lnTo>
                <a:lnTo>
                  <a:pt x="3096011" y="4510855"/>
                </a:lnTo>
                <a:lnTo>
                  <a:pt x="0" y="45108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22037" y="6702895"/>
            <a:ext cx="6184489" cy="3151332"/>
          </a:xfrm>
          <a:custGeom>
            <a:avLst/>
            <a:gdLst/>
            <a:ahLst/>
            <a:cxnLst/>
            <a:rect l="l" t="t" r="r" b="b"/>
            <a:pathLst>
              <a:path w="6184489" h="3151332">
                <a:moveTo>
                  <a:pt x="0" y="0"/>
                </a:moveTo>
                <a:lnTo>
                  <a:pt x="6184489" y="0"/>
                </a:lnTo>
                <a:lnTo>
                  <a:pt x="6184489" y="3151332"/>
                </a:lnTo>
                <a:lnTo>
                  <a:pt x="0" y="31513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22037" y="180975"/>
            <a:ext cx="17043927" cy="1126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 rtl="1">
              <a:lnSpc>
                <a:spcPts val="8431"/>
              </a:lnSpc>
              <a:spcBef>
                <a:spcPct val="0"/>
              </a:spcBef>
            </a:pPr>
            <a:r>
              <a:rPr lang="ar-EG" sz="8603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الحياة الاقتصادية في الحضارة الآشورية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8562" y="2248953"/>
            <a:ext cx="6272927" cy="2673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1214" lvl="1" indent="-415607" algn="r" rtl="1">
              <a:lnSpc>
                <a:spcPts val="5389"/>
              </a:lnSpc>
              <a:buFont typeface="Arial"/>
              <a:buChar char="•"/>
            </a:pPr>
            <a:r>
              <a:rPr lang="ar-EG" sz="3849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الزراعة</a:t>
            </a:r>
          </a:p>
          <a:p>
            <a:pPr algn="r" rtl="1">
              <a:lnSpc>
                <a:spcPts val="5389"/>
              </a:lnSpc>
            </a:pPr>
            <a:r>
              <a:rPr lang="ar-EG" sz="3849" spc="123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استخدموا شبكات ري متطورة.</a:t>
            </a:r>
          </a:p>
          <a:p>
            <a:pPr algn="r" rtl="1">
              <a:lnSpc>
                <a:spcPts val="5389"/>
              </a:lnSpc>
            </a:pPr>
            <a:r>
              <a:rPr lang="ar-EG" sz="3849" spc="123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زرعوا الشعير والقمح والخضروات.</a:t>
            </a:r>
          </a:p>
          <a:p>
            <a:pPr algn="r" rtl="1">
              <a:lnSpc>
                <a:spcPts val="5389"/>
              </a:lnSpc>
            </a:pPr>
            <a:r>
              <a:rPr lang="ar-EG" sz="3849" spc="123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حققوا الاكتفاء الذاتي من الطعام.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37869" y="5586656"/>
            <a:ext cx="5923619" cy="402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0308" lvl="1" indent="-415154" algn="r" rtl="1">
              <a:lnSpc>
                <a:spcPts val="5384"/>
              </a:lnSpc>
              <a:buFont typeface="Arial"/>
              <a:buChar char="•"/>
            </a:pPr>
            <a:r>
              <a:rPr lang="ar-EG" sz="3845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الصناعة</a:t>
            </a:r>
          </a:p>
          <a:p>
            <a:pPr algn="r" rtl="1">
              <a:lnSpc>
                <a:spcPts val="5384"/>
              </a:lnSpc>
            </a:pPr>
            <a:r>
              <a:rPr lang="ar-EG" sz="3845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اشتهروا بصناعة الأسلحة: السيوف، الأقواس، الدروع، الرماح.</a:t>
            </a:r>
          </a:p>
          <a:p>
            <a:pPr algn="r" rtl="1">
              <a:lnSpc>
                <a:spcPts val="5384"/>
              </a:lnSpc>
            </a:pPr>
            <a:r>
              <a:rPr lang="ar-EG" sz="3845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صنعوا الأدوات المعدنية والتماثيل والسبائك.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2021" y="2001343"/>
            <a:ext cx="6815729" cy="4702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0989" lvl="1" indent="-415495" algn="r" rtl="1">
              <a:lnSpc>
                <a:spcPts val="5388"/>
              </a:lnSpc>
              <a:buFont typeface="Arial"/>
              <a:buChar char="•"/>
            </a:pPr>
            <a:r>
              <a:rPr lang="ar-EG" sz="3848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التجارة</a:t>
            </a:r>
          </a:p>
          <a:p>
            <a:pPr algn="r" rtl="1">
              <a:lnSpc>
                <a:spcPts val="5388"/>
              </a:lnSpc>
            </a:pPr>
            <a:r>
              <a:rPr lang="ar-EG" sz="3848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تبادلوا المعادن والأقمشة والمنتجات الزراعية.</a:t>
            </a:r>
          </a:p>
          <a:p>
            <a:pPr algn="r" rtl="1">
              <a:lnSpc>
                <a:spcPts val="5388"/>
              </a:lnSpc>
            </a:pPr>
            <a:r>
              <a:rPr lang="ar-EG" sz="3848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انتشرت تجارتهم مع بلاد الأناضول وبلاد الشام ومصر.</a:t>
            </a:r>
          </a:p>
          <a:p>
            <a:pPr algn="r" rtl="1">
              <a:lnSpc>
                <a:spcPts val="5388"/>
              </a:lnSpc>
            </a:pPr>
            <a:r>
              <a:rPr lang="ar-EG" sz="3848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استخدموا العملة الفضية في البيع والشراء.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612" b="-146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48243" y="5943458"/>
            <a:ext cx="2957004" cy="3947753"/>
          </a:xfrm>
          <a:custGeom>
            <a:avLst/>
            <a:gdLst/>
            <a:ahLst/>
            <a:cxnLst/>
            <a:rect l="l" t="t" r="r" b="b"/>
            <a:pathLst>
              <a:path w="2957004" h="3947753">
                <a:moveTo>
                  <a:pt x="0" y="0"/>
                </a:moveTo>
                <a:lnTo>
                  <a:pt x="2957004" y="0"/>
                </a:lnTo>
                <a:lnTo>
                  <a:pt x="2957004" y="3947753"/>
                </a:lnTo>
                <a:lnTo>
                  <a:pt x="0" y="39477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21704" y="6027905"/>
            <a:ext cx="6586046" cy="3688186"/>
          </a:xfrm>
          <a:custGeom>
            <a:avLst/>
            <a:gdLst/>
            <a:ahLst/>
            <a:cxnLst/>
            <a:rect l="l" t="t" r="r" b="b"/>
            <a:pathLst>
              <a:path w="6586046" h="3688186">
                <a:moveTo>
                  <a:pt x="0" y="0"/>
                </a:moveTo>
                <a:lnTo>
                  <a:pt x="6586046" y="0"/>
                </a:lnTo>
                <a:lnTo>
                  <a:pt x="6586046" y="3688185"/>
                </a:lnTo>
                <a:lnTo>
                  <a:pt x="0" y="36881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22037" y="180975"/>
            <a:ext cx="17043927" cy="1126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 rtl="1">
              <a:lnSpc>
                <a:spcPts val="8431"/>
              </a:lnSpc>
              <a:spcBef>
                <a:spcPct val="0"/>
              </a:spcBef>
            </a:pPr>
            <a:r>
              <a:rPr lang="ar-EG" sz="8603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 مظاهر الحضارة والمجتمع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002505" y="2248953"/>
            <a:ext cx="8663458" cy="3350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1214" lvl="1" indent="-415607" algn="r" rtl="1">
              <a:lnSpc>
                <a:spcPts val="5389"/>
              </a:lnSpc>
              <a:buFont typeface="Arial"/>
              <a:buChar char="•"/>
            </a:pPr>
            <a:r>
              <a:rPr lang="ar-EG" sz="3849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الحياة الاجتماعية</a:t>
            </a:r>
          </a:p>
          <a:p>
            <a:pPr algn="r" rtl="1">
              <a:lnSpc>
                <a:spcPts val="5389"/>
              </a:lnSpc>
            </a:pPr>
            <a:r>
              <a:rPr lang="ar-EG" sz="3849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المجتمع كان منظمًا وهرميًا: الملك، المسؤولون، الجنود، العمال.</a:t>
            </a:r>
          </a:p>
          <a:p>
            <a:pPr algn="r" rtl="1">
              <a:lnSpc>
                <a:spcPts val="5389"/>
              </a:lnSpc>
            </a:pPr>
            <a:r>
              <a:rPr lang="ar-EG" sz="3849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اهتمام كبير بالأسرة والزراعة والحِرَف.</a:t>
            </a:r>
          </a:p>
          <a:p>
            <a:pPr algn="r" rtl="1">
              <a:lnSpc>
                <a:spcPts val="5389"/>
              </a:lnSpc>
            </a:pPr>
            <a:endParaRPr lang="ar-EG" sz="3849">
              <a:solidFill>
                <a:srgbClr val="724025"/>
              </a:solidFill>
              <a:latin typeface="Canva Sans"/>
              <a:ea typeface="Canva Sans"/>
              <a:cs typeface="Canva Sans"/>
              <a:sym typeface="Canva Sans"/>
              <a:rtl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742344" y="5532539"/>
            <a:ext cx="5923619" cy="4702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0308" lvl="1" indent="-415154" algn="r" rtl="1">
              <a:lnSpc>
                <a:spcPts val="5384"/>
              </a:lnSpc>
              <a:buFont typeface="Arial"/>
              <a:buChar char="•"/>
            </a:pPr>
            <a:r>
              <a:rPr lang="ar-EG" sz="3845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الفنون</a:t>
            </a:r>
          </a:p>
          <a:p>
            <a:pPr algn="r" rtl="1">
              <a:lnSpc>
                <a:spcPts val="5384"/>
              </a:lnSpc>
            </a:pPr>
            <a:r>
              <a:rPr lang="ar-EG" sz="3845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برعوا في صناعة التماثيل الضخمة والجداريات.</a:t>
            </a:r>
          </a:p>
          <a:p>
            <a:pPr algn="r" rtl="1">
              <a:lnSpc>
                <a:spcPts val="5384"/>
              </a:lnSpc>
            </a:pPr>
            <a:r>
              <a:rPr lang="ar-EG" sz="3845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النقوش على جدران القصور تُظهر الحروب والانتصارات والصيد.</a:t>
            </a:r>
          </a:p>
          <a:p>
            <a:pPr algn="r" rtl="1">
              <a:lnSpc>
                <a:spcPts val="5384"/>
              </a:lnSpc>
            </a:pPr>
            <a:endParaRPr lang="ar-EG" sz="3845">
              <a:solidFill>
                <a:srgbClr val="724025"/>
              </a:solidFill>
              <a:latin typeface="Canva Sans"/>
              <a:ea typeface="Canva Sans"/>
              <a:cs typeface="Canva Sans"/>
              <a:sym typeface="Canva Sans"/>
              <a:rtl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92021" y="2001343"/>
            <a:ext cx="6815729" cy="3350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0989" lvl="1" indent="-415495" algn="r" rtl="1">
              <a:lnSpc>
                <a:spcPts val="5388"/>
              </a:lnSpc>
              <a:buFont typeface="Arial"/>
              <a:buChar char="•"/>
            </a:pPr>
            <a:r>
              <a:rPr lang="ar-EG" sz="3848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العمارة</a:t>
            </a:r>
          </a:p>
          <a:p>
            <a:pPr algn="r" rtl="1">
              <a:lnSpc>
                <a:spcPts val="5388"/>
              </a:lnSpc>
            </a:pPr>
            <a:r>
              <a:rPr lang="ar-EG" sz="3848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بنوا قصورًا واسعة مثل قصر نينوى.</a:t>
            </a:r>
          </a:p>
          <a:p>
            <a:pPr algn="r" rtl="1">
              <a:lnSpc>
                <a:spcPts val="5388"/>
              </a:lnSpc>
            </a:pPr>
            <a:r>
              <a:rPr lang="ar-EG" sz="3848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استخدموا الطوب المشوي والطين في البناء.</a:t>
            </a:r>
          </a:p>
          <a:p>
            <a:pPr algn="r" rtl="1">
              <a:lnSpc>
                <a:spcPts val="5388"/>
              </a:lnSpc>
            </a:pPr>
            <a:endParaRPr lang="ar-EG" sz="3848">
              <a:solidFill>
                <a:srgbClr val="724025"/>
              </a:solidFill>
              <a:latin typeface="Canva Sans"/>
              <a:ea typeface="Canva Sans"/>
              <a:cs typeface="Canva Sans"/>
              <a:sym typeface="Canva Sans"/>
              <a:rtl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612" b="-146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22037" y="4856430"/>
            <a:ext cx="4414840" cy="2927231"/>
          </a:xfrm>
          <a:custGeom>
            <a:avLst/>
            <a:gdLst/>
            <a:ahLst/>
            <a:cxnLst/>
            <a:rect l="l" t="t" r="r" b="b"/>
            <a:pathLst>
              <a:path w="4414840" h="2927231">
                <a:moveTo>
                  <a:pt x="0" y="0"/>
                </a:moveTo>
                <a:lnTo>
                  <a:pt x="4414839" y="0"/>
                </a:lnTo>
                <a:lnTo>
                  <a:pt x="4414839" y="2927231"/>
                </a:lnTo>
                <a:lnTo>
                  <a:pt x="0" y="29272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896802" y="5960348"/>
            <a:ext cx="3580114" cy="4019184"/>
          </a:xfrm>
          <a:custGeom>
            <a:avLst/>
            <a:gdLst/>
            <a:ahLst/>
            <a:cxnLst/>
            <a:rect l="l" t="t" r="r" b="b"/>
            <a:pathLst>
              <a:path w="3580114" h="4019184">
                <a:moveTo>
                  <a:pt x="0" y="0"/>
                </a:moveTo>
                <a:lnTo>
                  <a:pt x="3580114" y="0"/>
                </a:lnTo>
                <a:lnTo>
                  <a:pt x="3580114" y="4019184"/>
                </a:lnTo>
                <a:lnTo>
                  <a:pt x="0" y="40191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282127" y="4443266"/>
            <a:ext cx="4761840" cy="3340395"/>
          </a:xfrm>
          <a:custGeom>
            <a:avLst/>
            <a:gdLst/>
            <a:ahLst/>
            <a:cxnLst/>
            <a:rect l="l" t="t" r="r" b="b"/>
            <a:pathLst>
              <a:path w="4761840" h="3340395">
                <a:moveTo>
                  <a:pt x="0" y="0"/>
                </a:moveTo>
                <a:lnTo>
                  <a:pt x="4761840" y="0"/>
                </a:lnTo>
                <a:lnTo>
                  <a:pt x="4761840" y="3340395"/>
                </a:lnTo>
                <a:lnTo>
                  <a:pt x="0" y="33403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44073" y="180975"/>
            <a:ext cx="17043927" cy="1126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 rtl="1">
              <a:lnSpc>
                <a:spcPts val="8431"/>
              </a:lnSpc>
              <a:spcBef>
                <a:spcPct val="0"/>
              </a:spcBef>
            </a:pPr>
            <a:r>
              <a:rPr lang="ar-EG" sz="8603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 الإنجازات العلمية والثقافية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76210" y="1528632"/>
            <a:ext cx="7431248" cy="3468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990" lvl="1" indent="-356495" algn="r" rtl="1">
              <a:lnSpc>
                <a:spcPts val="4623"/>
              </a:lnSpc>
              <a:buFont typeface="Arial"/>
              <a:buChar char="•"/>
            </a:pPr>
            <a:r>
              <a:rPr lang="ar-EG" sz="330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مكتبة آشور بانيبال</a:t>
            </a:r>
          </a:p>
          <a:p>
            <a:pPr algn="r" rtl="1">
              <a:lnSpc>
                <a:spcPts val="4623"/>
              </a:lnSpc>
            </a:pPr>
            <a:r>
              <a:rPr lang="ar-EG" sz="330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أول مكتبة منظمة في تاريخ البشرية.</a:t>
            </a:r>
          </a:p>
          <a:p>
            <a:pPr algn="r" rtl="1">
              <a:lnSpc>
                <a:spcPts val="4623"/>
              </a:lnSpc>
            </a:pPr>
            <a:r>
              <a:rPr lang="ar-EG" sz="330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ضمّت أكثر من </a:t>
            </a:r>
            <a:r>
              <a:rPr lang="en-US" sz="330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</a:rPr>
              <a:t>30</a:t>
            </a:r>
            <a:r>
              <a:rPr lang="ar-EG" sz="330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 ألف لوح طيني.</a:t>
            </a:r>
          </a:p>
          <a:p>
            <a:pPr algn="r" rtl="1">
              <a:lnSpc>
                <a:spcPts val="4623"/>
              </a:lnSpc>
            </a:pPr>
            <a:r>
              <a:rPr lang="ar-EG" sz="330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احتوت كتبًا عن الطب، الفلك، الهندسة، الأساطير، اللغة الأكادية.</a:t>
            </a:r>
          </a:p>
          <a:p>
            <a:pPr algn="r" rtl="1">
              <a:lnSpc>
                <a:spcPts val="4623"/>
              </a:lnSpc>
            </a:pPr>
            <a:endParaRPr lang="ar-EG" sz="3302">
              <a:solidFill>
                <a:srgbClr val="724025"/>
              </a:solidFill>
              <a:latin typeface="Canva Sans"/>
              <a:ea typeface="Canva Sans"/>
              <a:cs typeface="Canva Sans"/>
              <a:sym typeface="Canva Sans"/>
              <a:rtl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26983" y="4376591"/>
            <a:ext cx="7499322" cy="2674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0308" lvl="1" indent="-415154" algn="r" rtl="1">
              <a:lnSpc>
                <a:spcPts val="5384"/>
              </a:lnSpc>
              <a:buFont typeface="Arial"/>
              <a:buChar char="•"/>
            </a:pPr>
            <a:r>
              <a:rPr lang="ar-EG" sz="3845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الكتابة</a:t>
            </a:r>
          </a:p>
          <a:p>
            <a:pPr algn="r" rtl="1">
              <a:lnSpc>
                <a:spcPts val="5384"/>
              </a:lnSpc>
            </a:pPr>
            <a:r>
              <a:rPr lang="ar-EG" sz="3845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استخدموا الخط المسماري لتدوين العلوم والقوانين.</a:t>
            </a:r>
          </a:p>
          <a:p>
            <a:pPr algn="r" rtl="1">
              <a:lnSpc>
                <a:spcPts val="5384"/>
              </a:lnSpc>
            </a:pPr>
            <a:endParaRPr lang="ar-EG" sz="3845">
              <a:solidFill>
                <a:srgbClr val="724025"/>
              </a:solidFill>
              <a:latin typeface="Canva Sans"/>
              <a:ea typeface="Canva Sans"/>
              <a:cs typeface="Canva Sans"/>
              <a:sym typeface="Canva Sans"/>
              <a:rtl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71130" y="1240512"/>
            <a:ext cx="6815729" cy="4026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0989" lvl="1" indent="-415495" algn="r" rtl="1">
              <a:lnSpc>
                <a:spcPts val="5388"/>
              </a:lnSpc>
              <a:buFont typeface="Arial"/>
              <a:buChar char="•"/>
            </a:pPr>
            <a:r>
              <a:rPr lang="ar-EG" sz="3848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العلم</a:t>
            </a:r>
          </a:p>
          <a:p>
            <a:pPr algn="r" rtl="1">
              <a:lnSpc>
                <a:spcPts val="5388"/>
              </a:lnSpc>
            </a:pPr>
            <a:r>
              <a:rPr lang="ar-EG" sz="3848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قدموا مساهمات في:</a:t>
            </a:r>
          </a:p>
          <a:p>
            <a:pPr algn="r" rtl="1">
              <a:lnSpc>
                <a:spcPts val="5388"/>
              </a:lnSpc>
            </a:pPr>
            <a:r>
              <a:rPr lang="ar-EG" sz="3848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علم الفلك ومراقبة الكواكب.</a:t>
            </a:r>
          </a:p>
          <a:p>
            <a:pPr algn="r" rtl="1">
              <a:lnSpc>
                <a:spcPts val="5388"/>
              </a:lnSpc>
            </a:pPr>
            <a:r>
              <a:rPr lang="ar-EG" sz="3848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صناعة الأدوات المعدنية.</a:t>
            </a:r>
          </a:p>
          <a:p>
            <a:pPr algn="r" rtl="1">
              <a:lnSpc>
                <a:spcPts val="5388"/>
              </a:lnSpc>
            </a:pPr>
            <a:r>
              <a:rPr lang="ar-EG" sz="3848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كتابة السجلات التاريخية والوثائق</a:t>
            </a:r>
          </a:p>
          <a:p>
            <a:pPr algn="r" rtl="1">
              <a:lnSpc>
                <a:spcPts val="5388"/>
              </a:lnSpc>
            </a:pPr>
            <a:endParaRPr lang="ar-EG" sz="3848">
              <a:solidFill>
                <a:srgbClr val="724025"/>
              </a:solidFill>
              <a:latin typeface="Canva Sans"/>
              <a:ea typeface="Canva Sans"/>
              <a:cs typeface="Canva Sans"/>
              <a:sym typeface="Canva Sans"/>
              <a:rtl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612" b="-1460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44073" y="180975"/>
            <a:ext cx="17043927" cy="3259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 rtl="1">
              <a:lnSpc>
                <a:spcPts val="8431"/>
              </a:lnSpc>
              <a:spcBef>
                <a:spcPct val="0"/>
              </a:spcBef>
            </a:pPr>
            <a:r>
              <a:rPr lang="ar-EG" sz="8603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نهاية الإمبراطورية الآشورية</a:t>
            </a:r>
          </a:p>
          <a:p>
            <a:pPr algn="ctr" rtl="1">
              <a:lnSpc>
                <a:spcPts val="8431"/>
              </a:lnSpc>
              <a:spcBef>
                <a:spcPct val="0"/>
              </a:spcBef>
            </a:pPr>
            <a:endParaRPr lang="ar-EG" sz="8603">
              <a:solidFill>
                <a:srgbClr val="724025"/>
              </a:solidFill>
              <a:latin typeface="Canva Sans"/>
              <a:ea typeface="Canva Sans"/>
              <a:cs typeface="Canva Sans"/>
              <a:sym typeface="Canva Sans"/>
              <a:rtl/>
            </a:endParaRPr>
          </a:p>
          <a:p>
            <a:pPr algn="ctr" rtl="1">
              <a:lnSpc>
                <a:spcPts val="8431"/>
              </a:lnSpc>
              <a:spcBef>
                <a:spcPct val="0"/>
              </a:spcBef>
            </a:pPr>
            <a:endParaRPr lang="ar-EG" sz="8603">
              <a:solidFill>
                <a:srgbClr val="724025"/>
              </a:solidFill>
              <a:latin typeface="Canva Sans"/>
              <a:ea typeface="Canva Sans"/>
              <a:cs typeface="Canva Sans"/>
              <a:sym typeface="Canva Sans"/>
              <a:rtl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628583" y="2445030"/>
            <a:ext cx="13322854" cy="5773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3340" lvl="1" indent="-441670" algn="r" rtl="1">
              <a:lnSpc>
                <a:spcPts val="5728"/>
              </a:lnSpc>
              <a:buFont typeface="Arial"/>
              <a:buChar char="•"/>
            </a:pPr>
            <a:r>
              <a:rPr lang="ar-EG" sz="4091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بدأت آشور تضعف في عهد الملك سرجون الثاني بسبب مشاكل داخلية.</a:t>
            </a:r>
          </a:p>
          <a:p>
            <a:pPr marL="883340" lvl="1" indent="-441670" algn="r" rtl="1">
              <a:lnSpc>
                <a:spcPts val="5728"/>
              </a:lnSpc>
              <a:buFont typeface="Arial"/>
              <a:buChar char="•"/>
            </a:pPr>
            <a:r>
              <a:rPr lang="ar-EG" sz="4091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شهدت الإمبراطورية ثورات وحروب مستمرة أثقلت كاهل الدولة.</a:t>
            </a:r>
          </a:p>
          <a:p>
            <a:pPr marL="883340" lvl="1" indent="-441670" algn="r" rtl="1">
              <a:lnSpc>
                <a:spcPts val="5728"/>
              </a:lnSpc>
              <a:buFont typeface="Arial"/>
              <a:buChar char="•"/>
            </a:pPr>
            <a:r>
              <a:rPr lang="ar-EG" sz="4091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تحالف الكلدانيون والميديون ضد آشور لهدف إسقاطها.</a:t>
            </a:r>
          </a:p>
          <a:p>
            <a:pPr marL="883340" lvl="1" indent="-441670" algn="r" rtl="1">
              <a:lnSpc>
                <a:spcPts val="5728"/>
              </a:lnSpc>
              <a:buFont typeface="Arial"/>
              <a:buChar char="•"/>
            </a:pPr>
            <a:r>
              <a:rPr lang="ar-EG" sz="4091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انتهت الإمبراطورية بسقوط نينوى سنة </a:t>
            </a:r>
            <a:r>
              <a:rPr lang="en-US" sz="4091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</a:rPr>
              <a:t>612</a:t>
            </a:r>
            <a:r>
              <a:rPr lang="ar-EG" sz="4091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 ق.م.، منهية قوة آشور في الشرق الأدنى القديم.</a:t>
            </a:r>
          </a:p>
          <a:p>
            <a:pPr algn="r" rtl="1">
              <a:lnSpc>
                <a:spcPts val="5728"/>
              </a:lnSpc>
            </a:pPr>
            <a:endParaRPr lang="ar-EG" sz="4091">
              <a:solidFill>
                <a:srgbClr val="724025"/>
              </a:solidFill>
              <a:latin typeface="Canva Sans"/>
              <a:ea typeface="Canva Sans"/>
              <a:cs typeface="Canva Sans"/>
              <a:sym typeface="Canva Sans"/>
              <a:rtl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08966" y="2772435"/>
            <a:ext cx="3544124" cy="5163751"/>
          </a:xfrm>
          <a:custGeom>
            <a:avLst/>
            <a:gdLst/>
            <a:ahLst/>
            <a:cxnLst/>
            <a:rect l="l" t="t" r="r" b="b"/>
            <a:pathLst>
              <a:path w="3544124" h="5163751">
                <a:moveTo>
                  <a:pt x="0" y="0"/>
                </a:moveTo>
                <a:lnTo>
                  <a:pt x="3544124" y="0"/>
                </a:lnTo>
                <a:lnTo>
                  <a:pt x="3544124" y="5163751"/>
                </a:lnTo>
                <a:lnTo>
                  <a:pt x="0" y="51637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612" b="-146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17627" y="7392666"/>
            <a:ext cx="8052746" cy="292827"/>
          </a:xfrm>
          <a:custGeom>
            <a:avLst/>
            <a:gdLst/>
            <a:ahLst/>
            <a:cxnLst/>
            <a:rect l="l" t="t" r="r" b="b"/>
            <a:pathLst>
              <a:path w="8052746" h="292827">
                <a:moveTo>
                  <a:pt x="0" y="0"/>
                </a:moveTo>
                <a:lnTo>
                  <a:pt x="8052746" y="0"/>
                </a:lnTo>
                <a:lnTo>
                  <a:pt x="8052746" y="292827"/>
                </a:lnTo>
                <a:lnTo>
                  <a:pt x="0" y="2928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6309588" y="1758902"/>
            <a:ext cx="5668823" cy="1041002"/>
          </a:xfrm>
          <a:custGeom>
            <a:avLst/>
            <a:gdLst/>
            <a:ahLst/>
            <a:cxnLst/>
            <a:rect l="l" t="t" r="r" b="b"/>
            <a:pathLst>
              <a:path w="5668823" h="1041002">
                <a:moveTo>
                  <a:pt x="0" y="0"/>
                </a:moveTo>
                <a:lnTo>
                  <a:pt x="5668824" y="0"/>
                </a:lnTo>
                <a:lnTo>
                  <a:pt x="5668824" y="1041003"/>
                </a:lnTo>
                <a:lnTo>
                  <a:pt x="0" y="10410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872589" y="335288"/>
            <a:ext cx="3164784" cy="3164784"/>
          </a:xfrm>
          <a:custGeom>
            <a:avLst/>
            <a:gdLst/>
            <a:ahLst/>
            <a:cxnLst/>
            <a:rect l="l" t="t" r="r" b="b"/>
            <a:pathLst>
              <a:path w="3164784" h="3164784">
                <a:moveTo>
                  <a:pt x="0" y="0"/>
                </a:moveTo>
                <a:lnTo>
                  <a:pt x="3164784" y="0"/>
                </a:lnTo>
                <a:lnTo>
                  <a:pt x="3164784" y="3164784"/>
                </a:lnTo>
                <a:lnTo>
                  <a:pt x="0" y="31647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14872589" y="6758878"/>
            <a:ext cx="3164784" cy="3164784"/>
          </a:xfrm>
          <a:custGeom>
            <a:avLst/>
            <a:gdLst/>
            <a:ahLst/>
            <a:cxnLst/>
            <a:rect l="l" t="t" r="r" b="b"/>
            <a:pathLst>
              <a:path w="3164784" h="3164784">
                <a:moveTo>
                  <a:pt x="0" y="3164784"/>
                </a:moveTo>
                <a:lnTo>
                  <a:pt x="3164784" y="3164784"/>
                </a:lnTo>
                <a:lnTo>
                  <a:pt x="3164784" y="0"/>
                </a:lnTo>
                <a:lnTo>
                  <a:pt x="0" y="0"/>
                </a:lnTo>
                <a:lnTo>
                  <a:pt x="0" y="3164784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349722" y="335288"/>
            <a:ext cx="3164784" cy="3164784"/>
          </a:xfrm>
          <a:custGeom>
            <a:avLst/>
            <a:gdLst/>
            <a:ahLst/>
            <a:cxnLst/>
            <a:rect l="l" t="t" r="r" b="b"/>
            <a:pathLst>
              <a:path w="3164784" h="3164784">
                <a:moveTo>
                  <a:pt x="3164784" y="0"/>
                </a:moveTo>
                <a:lnTo>
                  <a:pt x="0" y="0"/>
                </a:lnTo>
                <a:lnTo>
                  <a:pt x="0" y="3164784"/>
                </a:lnTo>
                <a:lnTo>
                  <a:pt x="3164784" y="3164784"/>
                </a:lnTo>
                <a:lnTo>
                  <a:pt x="316478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349722" y="6758878"/>
            <a:ext cx="3164784" cy="3164784"/>
          </a:xfrm>
          <a:custGeom>
            <a:avLst/>
            <a:gdLst/>
            <a:ahLst/>
            <a:cxnLst/>
            <a:rect l="l" t="t" r="r" b="b"/>
            <a:pathLst>
              <a:path w="3164784" h="3164784">
                <a:moveTo>
                  <a:pt x="3164784" y="3164784"/>
                </a:moveTo>
                <a:lnTo>
                  <a:pt x="0" y="3164784"/>
                </a:lnTo>
                <a:lnTo>
                  <a:pt x="0" y="0"/>
                </a:lnTo>
                <a:lnTo>
                  <a:pt x="3164784" y="0"/>
                </a:lnTo>
                <a:lnTo>
                  <a:pt x="3164784" y="3164784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536513" y="3473740"/>
            <a:ext cx="13214975" cy="2054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 rtl="1">
              <a:lnSpc>
                <a:spcPts val="15593"/>
              </a:lnSpc>
              <a:spcBef>
                <a:spcPct val="0"/>
              </a:spcBef>
            </a:pPr>
            <a:r>
              <a:rPr lang="ar-EG" sz="15288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/>
              </a:rPr>
              <a:t>شكرا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363</Words>
  <Application>Microsoft Office PowerPoint</Application>
  <PresentationFormat>Custom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Canva Sans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Vintage History Project Presentation</dc:title>
  <dc:creator>Mrs.Ahlam</dc:creator>
  <cp:lastModifiedBy>hamza Altalaq</cp:lastModifiedBy>
  <cp:revision>1</cp:revision>
  <dcterms:created xsi:type="dcterms:W3CDTF">2006-08-16T00:00:00Z</dcterms:created>
  <dcterms:modified xsi:type="dcterms:W3CDTF">2025-12-08T15:46:02Z</dcterms:modified>
  <dc:identifier>DAG67YwIrWI</dc:identifier>
</cp:coreProperties>
</file>