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Cairo"/>
      <p:regular r:id="rId17"/>
      <p:bold r:id="rId18"/>
    </p:embeddedFont>
    <p:embeddedFont>
      <p:font typeface="Tajawal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gTGhm3KHcaeksODDWJPvlQSCfj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jawal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i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jawal-regular.fntdata"/><Relationship Id="rId6" Type="http://schemas.openxmlformats.org/officeDocument/2006/relationships/slide" Target="slides/slide1.xml"/><Relationship Id="rId18" Type="http://schemas.openxmlformats.org/officeDocument/2006/relationships/font" Target="fonts/Cai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5" Type="http://schemas.openxmlformats.org/officeDocument/2006/relationships/image" Target="../media/image47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Relationship Id="rId8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8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31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33.png"/><Relationship Id="rId13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Relationship Id="rId7" Type="http://schemas.openxmlformats.org/officeDocument/2006/relationships/image" Target="../media/image34.png"/><Relationship Id="rId8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325" y="350639"/>
            <a:ext cx="6991350" cy="6156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9750" y="941189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3045618" y="2084189"/>
            <a:ext cx="6100762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العمل التطوعي: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 بناء مجتمع أفضل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7237" y="5322689"/>
            <a:ext cx="30576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95548"/>
              </a:solidFill>
              <a:latin typeface="Tajawal"/>
              <a:ea typeface="Tajawal"/>
              <a:cs typeface="Tajawal"/>
              <a:sym typeface="Tajawal"/>
            </a:endParaRPr>
          </a:p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795548"/>
                </a:solidFill>
                <a:latin typeface="Tajawal"/>
                <a:ea typeface="Tajawal"/>
                <a:cs typeface="Tajawal"/>
                <a:sym typeface="Tajawal"/>
              </a:rPr>
              <a:t>معاً نصنع الفرق ونبني المستقبل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2" name="Google Shape;2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1429940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476250" y="2365176"/>
            <a:ext cx="11239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4" name="Google Shape;2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412801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/>
          <p:nvPr/>
        </p:nvSpPr>
        <p:spPr>
          <a:xfrm>
            <a:off x="476250" y="3348037"/>
            <a:ext cx="11239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6" name="Google Shape;2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3395662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/>
          <p:nvPr/>
        </p:nvSpPr>
        <p:spPr>
          <a:xfrm>
            <a:off x="476250" y="4132808"/>
            <a:ext cx="11239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4180433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476250" y="4917578"/>
            <a:ext cx="11239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30" name="Google Shape;2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4965203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476250" y="5702349"/>
            <a:ext cx="112395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32" name="Google Shape;2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5749974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3" name="Google Shape;23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58500" y="164038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476250" y="1534715"/>
            <a:ext cx="101441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https://media.istockphoto.com/id/1427848297/photo/multiracial-group-of-young-men-and-young-women-gather-as-volunteers-to-plant-flowers-in.jpg?s=612x612&amp;w=0&amp;k=20&amp;c=gT3XygtjaA5SeRx12bgEhI0bCuF8C2p_XduoGWLMcCA=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476250" y="1978521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www.istockphoto.com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36" name="Google Shape;23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58500" y="2623244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476250" y="2517576"/>
            <a:ext cx="101441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https://media.istockphoto.com/id/1319947526/photo/multiracial-group-of-young-people-standing-in-circle-and-smiling-at-camera-happy-diverse.jpg?s=612x612&amp;w=0&amp;k=20&amp;c=6mUtObmgwqoun8XYeMN2RMTFv0dXlk1086hlNnE3vUU=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476250" y="2961382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www.istockphoto.com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39" name="Google Shape;23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58500" y="350698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76250" y="3500437"/>
            <a:ext cx="101441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https://www.norwoodnews.org/wp-content/uploads/2025/11/photo-5-oval-food-give-away.jpg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476250" y="3746152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www.norwoodnews.org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42" name="Google Shape;24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58500" y="429175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 txBox="1"/>
          <p:nvPr/>
        </p:nvSpPr>
        <p:spPr>
          <a:xfrm>
            <a:off x="476250" y="4285208"/>
            <a:ext cx="101441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https://media.istockphoto.com/id/1006632972/photo/volunteers-with-garbage-bags.jpg?s=612x612&amp;w=0&amp;k=20&amp;c=Oc8iDPJ4cMFv6RYYS-47NgVTzQoho6ZPC_N2TT9akNQ=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476250" y="4530923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www.istockphoto.com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45" name="Google Shape;24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58500" y="507652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476250" y="5069978"/>
            <a:ext cx="101441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https://i.ytimg.com/vi/c7YcYX-imxk/hq720.jpg?sqp=-oaymwEhCK4FEIIDSFryq4qpAxMIARUAAAAAGAElAADIQj0AgKJD&amp;rs=AOn4CLA5jdd223deQEIo0oY0KAm6CVlubw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76250" y="5315694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www.youtube.com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48" name="Google Shape;248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858500" y="586129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476250" y="5854749"/>
            <a:ext cx="101441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https://rs.projects-abroad.ie/v1/hero/product-5b55d73b084b6.[1600].jpeg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476250" y="6100464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www.projects-abroad.com.au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0" y="370879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Image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6" name="Google Shape;2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7" name="Google Shape;2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500" y="370135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476250" y="4039492"/>
            <a:ext cx="101441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Tajawal"/>
                <a:ea typeface="Tajawal"/>
                <a:cs typeface="Tajawal"/>
                <a:sym typeface="Tajawal"/>
              </a:rPr>
              <a:t>www.freepik.com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Image 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60" name="Google Shape;2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3490912"/>
            <a:ext cx="148232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476250" y="3595687"/>
            <a:ext cx="101441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https://img.freepik.com/premium-photo/people-hands-fist-bump-with-circle-teamwork-unity-community-together-with-blue-sky-low-angle-group-touching-huddle-union-solidarity-collaboration-outdoor-nature_590464-399712.jpg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0" y="2034480"/>
            <a:ext cx="53816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2034480"/>
            <a:ext cx="53816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334125" y="2838747"/>
            <a:ext cx="50482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ما هو العمل التطوعي؟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هو الجهد الذي يبذله الفرد طواعية دون مقابل مادي، بهدف خدمة المجتمع والمساهمة في تحسين حياة الآخرين.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334125" y="4034730"/>
            <a:ext cx="5048250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أهميته: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يعد ركيزة أساسية في بناء المجتمعات المتحضرة وتعزيز التكافل الاجتماعي بين أفرادها.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مقدمة في العمل التطوعي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4300" y="2876847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44300" y="4072830"/>
            <a:ext cx="1714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0187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7562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50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89343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9597866" y="3723233"/>
            <a:ext cx="164020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خدمة المجتمع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9405937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المساهمة الفعالة في التنمية وحل المشكلات المجتمعية ودعم الفئات الأقل حظاً.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3" name="Google Shape;1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08031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6696551" y="3723233"/>
            <a:ext cx="168021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تنمية المهارات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524625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صقل المهارات الشخصية والاجتماعية واكتساب خبرات عملية جديدة.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6718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3995261" y="3723233"/>
            <a:ext cx="132016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تعزيز الوعي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643312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نشر الوعي بالقضايا المجتمعية المهمة وتشجيع الآخرين على المشاركة.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9" name="Google Shape;11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5406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43940" y="3723233"/>
            <a:ext cx="146018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بناء العلاقات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62000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تكوين شبكة علاقات اجتماعية قوية وتعزيز روح التعاون بين الأفراد.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22" name="Google Shape;12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17931" y="2618333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98531" y="261833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17218" y="261833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73993" y="2618333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أهداف العمل التطوعي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6419850" y="705445"/>
            <a:ext cx="5200650" cy="1279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أهمية العمل التطوعي للفرد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6667500" y="2556867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D84315"/>
                </a:solidFill>
                <a:latin typeface="Tajawal"/>
                <a:ea typeface="Tajawal"/>
                <a:cs typeface="Tajawal"/>
                <a:sym typeface="Tajawal"/>
              </a:rPr>
              <a:t>الشعور بالإنجاز: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يعزز الرضا النفسي والسعادة الداخلية من خلال مساعدة الآخرين.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667500" y="3417689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D84315"/>
                </a:solidFill>
                <a:latin typeface="Tajawal"/>
                <a:ea typeface="Tajawal"/>
                <a:cs typeface="Tajawal"/>
                <a:sym typeface="Tajawal"/>
              </a:rPr>
              <a:t>اكتساب الخبرات: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تعلم مهارات جديدة قد تكون مفيدة في الحياة المهنية والشخصية.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6667500" y="4278510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D84315"/>
                </a:solidFill>
                <a:latin typeface="Tajawal"/>
                <a:ea typeface="Tajawal"/>
                <a:cs typeface="Tajawal"/>
                <a:sym typeface="Tajawal"/>
              </a:rPr>
              <a:t>الثقة بالنفس: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مواجهة التحديات وحلها ينمي الثقة بالقدرات الذاتية.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6667500" y="5139332"/>
            <a:ext cx="46196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D84315"/>
                </a:solidFill>
                <a:latin typeface="Tajawal"/>
                <a:ea typeface="Tajawal"/>
                <a:cs typeface="Tajawal"/>
                <a:sym typeface="Tajawal"/>
              </a:rPr>
              <a:t>توسيع المعارف: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التعرف على أشخاص جدد من خلفيات متنوعة وتبادل الخبرات معهم.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38" name="Google Shape;1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050" y="2594967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050" y="3455789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050" y="4316610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050" y="5177432"/>
            <a:ext cx="1714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34480"/>
            <a:ext cx="53816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8" name="Google Shape;14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34480"/>
            <a:ext cx="53816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476250" y="2294036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حل المشكلات: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يساهم في سد الفجوات وتلبية الاحتياجات التي قد لا تغطيها المؤسسات الرسمية بالكامل.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476250" y="3154858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دعم المحتاجين: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تقديم العون للفئات المستضعفة والأيتام والمسنين وذوي الاحتياجات الخاصة.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476250" y="4015680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التماسك الاجتماعي: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يقلل من الفوارق الطبقية ويعزز الروابط بين أفراد المجتمع الواحد.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76250" y="4876502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ثقافة العطاء:</a:t>
            </a: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 يرسخ قيم الإيثار والتعاون كجزء من هوية المجتمع.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أهمية العمل التطوعي للمجتمع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54" name="Google Shape;15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6425" y="2332136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5" name="Google Shape;15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6425" y="3192958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6" name="Google Shape;15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6425" y="4053780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7" name="Google Shape;15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6425" y="4914602"/>
            <a:ext cx="1714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9799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8099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398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8070900" y="4452044"/>
            <a:ext cx="37337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84315"/>
                </a:solidFill>
                <a:latin typeface="Cairo"/>
                <a:ea typeface="Cairo"/>
                <a:cs typeface="Cairo"/>
                <a:sym typeface="Cairo"/>
              </a:rPr>
              <a:t>البيئة والنظافة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159799" y="5233094"/>
            <a:ext cx="35559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حملات تنظيف الشوارع والحدائق وزراعة الأشجار.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229200" y="4452044"/>
            <a:ext cx="37337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84315"/>
                </a:solidFill>
                <a:latin typeface="Cairo"/>
                <a:ea typeface="Cairo"/>
                <a:cs typeface="Cairo"/>
                <a:sym typeface="Cairo"/>
              </a:rPr>
              <a:t>الرعاية الاجتماعية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318099" y="5233094"/>
            <a:ext cx="35559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زيارة دور الأيتام والمسنين وتقديم الدعم النفسي.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87500" y="4452044"/>
            <a:ext cx="373374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D84315"/>
                </a:solidFill>
                <a:latin typeface="Cairo"/>
                <a:ea typeface="Cairo"/>
                <a:cs typeface="Cairo"/>
                <a:sym typeface="Cairo"/>
              </a:rPr>
              <a:t>التعليم والتوعية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76398" y="5233094"/>
            <a:ext cx="355595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مساعدة الأطفال في الدراسة والمشاركة في حملات صحية.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72" name="Google Shape;17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59799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3" name="Google Shape;17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8099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4" name="Google Shape;17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6398" y="1765994"/>
            <a:ext cx="35559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أمثلة على أنشطة تطوعية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0187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2" name="Google Shape;18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3" name="Google Shape;18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7562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4" name="Google Shape;18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250" y="2094458"/>
            <a:ext cx="2595562" cy="368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08031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89343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/>
        </p:nvSpPr>
        <p:spPr>
          <a:xfrm>
            <a:off x="10142934" y="3723233"/>
            <a:ext cx="5500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ابحث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9405937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ابحث عن فرص تطوعية تناسب اهتماماتك في منطقتك أو عبر الإنترنت.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7166610" y="3723233"/>
            <a:ext cx="74009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تواصل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524625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تواصل مع الجمعيات والمؤسسات الخيرية المحلية لتعرف احتياجاتهم.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91" name="Google Shape;19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26718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>
            <a:off x="4365307" y="3723233"/>
            <a:ext cx="58007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خطط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643312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حدد الوقت والجهد الذي يمكنك تقديمه بانتظام دون التأثير على التزاماتك.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94" name="Google Shape;19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45406" y="2427833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1513998" y="3723233"/>
            <a:ext cx="52006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E2723"/>
                </a:solidFill>
                <a:latin typeface="Cairo"/>
                <a:ea typeface="Cairo"/>
                <a:cs typeface="Cairo"/>
                <a:sym typeface="Cairo"/>
              </a:rPr>
              <a:t>التزم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762000" y="4504283"/>
            <a:ext cx="2024062" cy="822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العمل التطوعي أمانة، التزم بالمسؤوليات والمهام الموكلة إليك.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97" name="Google Shape;19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79843" y="261833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17218" y="2618333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93056" y="2618333"/>
            <a:ext cx="361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0" name="Google Shape;200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269956" y="2608808"/>
            <a:ext cx="5334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0" y="476250"/>
            <a:ext cx="11715750" cy="6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5D4037"/>
                </a:solidFill>
                <a:latin typeface="Cairo"/>
                <a:ea typeface="Cairo"/>
                <a:cs typeface="Cairo"/>
                <a:sym typeface="Cairo"/>
              </a:rPr>
              <a:t>كيف تشارك في العمل التطوعي؟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2710576" y="2511623"/>
            <a:ext cx="6770846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Tajawal"/>
                <a:ea typeface="Tajawal"/>
                <a:cs typeface="Tajawal"/>
                <a:sym typeface="Tajawal"/>
              </a:rPr>
              <a:t>كن جزءاً من التغيير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2871787" y="3635573"/>
            <a:ext cx="6448425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1F8E9"/>
                </a:solidFill>
                <a:latin typeface="Tajawal"/>
                <a:ea typeface="Tajawal"/>
                <a:cs typeface="Tajawal"/>
                <a:sym typeface="Tajawal"/>
              </a:rPr>
              <a:t>ندعوكم للمشاركة في بناء مستقبل أفضل لمجتمعنا.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F1F8E9"/>
                </a:solidFill>
                <a:latin typeface="Tajawal"/>
                <a:ea typeface="Tajawal"/>
                <a:cs typeface="Tajawal"/>
                <a:sym typeface="Tajawal"/>
              </a:rPr>
              <a:t> تطوعك اليوم.. يزهر غداً.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9750" y="1618357"/>
            <a:ext cx="952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 txBox="1"/>
          <p:nvPr/>
        </p:nvSpPr>
        <p:spPr>
          <a:xfrm>
            <a:off x="1710451" y="3361432"/>
            <a:ext cx="877109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3E2723"/>
                </a:solidFill>
                <a:latin typeface="Tajawal"/>
                <a:ea typeface="Tajawal"/>
                <a:cs typeface="Tajawal"/>
                <a:sym typeface="Tajawal"/>
              </a:rPr>
              <a:t>هل لديكم أي أسئلة؟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919287" y="4694932"/>
            <a:ext cx="83534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4E342E"/>
                </a:solidFill>
                <a:latin typeface="Tajawal"/>
                <a:ea typeface="Tajawal"/>
                <a:cs typeface="Tajawal"/>
                <a:sym typeface="Tajawal"/>
              </a:rPr>
              <a:t>شكراً لحسن استماعكم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