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61"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356425139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CC8E8-4E10-4BD4-92A6-A1E5D8BBA954}"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3742382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2598331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1559445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30046088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7CC8E8-4E10-4BD4-92A6-A1E5D8BBA954}"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1551415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7CC8E8-4E10-4BD4-92A6-A1E5D8BBA954}" type="datetimeFigureOut">
              <a:rPr lang="en-US" smtClean="0"/>
              <a:t>11/30/2025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1033270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80697867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342870399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303606519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CC8E8-4E10-4BD4-92A6-A1E5D8BBA954}"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64541290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7CC8E8-4E10-4BD4-92A6-A1E5D8BBA954}"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137061286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7CC8E8-4E10-4BD4-92A6-A1E5D8BBA954}"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162173004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A7CC8E8-4E10-4BD4-92A6-A1E5D8BBA954}" type="datetimeFigureOut">
              <a:rPr lang="en-US" smtClean="0"/>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237674004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CC8E8-4E10-4BD4-92A6-A1E5D8BBA954}" type="datetimeFigureOut">
              <a:rPr lang="en-US" smtClean="0"/>
              <a:t>11/30/2025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479940863"/>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CC8E8-4E10-4BD4-92A6-A1E5D8BBA954}"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97342772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CC8E8-4E10-4BD4-92A6-A1E5D8BBA954}"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66375A2-C95B-4AE8-B054-29534750E096}" type="slidenum">
              <a:rPr lang="en-US" smtClean="0"/>
              <a:t>‹#›</a:t>
            </a:fld>
            <a:endParaRPr lang="en-US"/>
          </a:p>
        </p:txBody>
      </p:sp>
    </p:spTree>
    <p:extLst>
      <p:ext uri="{BB962C8B-B14F-4D97-AF65-F5344CB8AC3E}">
        <p14:creationId xmlns:p14="http://schemas.microsoft.com/office/powerpoint/2010/main" val="324716511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A7CC8E8-4E10-4BD4-92A6-A1E5D8BBA954}" type="datetimeFigureOut">
              <a:rPr lang="en-US" smtClean="0"/>
              <a:t>11/30/2025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66375A2-C95B-4AE8-B054-29534750E096}" type="slidenum">
              <a:rPr lang="en-US" smtClean="0"/>
              <a:t>‹#›</a:t>
            </a:fld>
            <a:endParaRPr lang="en-US"/>
          </a:p>
        </p:txBody>
      </p:sp>
    </p:spTree>
    <p:extLst>
      <p:ext uri="{BB962C8B-B14F-4D97-AF65-F5344CB8AC3E}">
        <p14:creationId xmlns:p14="http://schemas.microsoft.com/office/powerpoint/2010/main" val="4049084831"/>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JO" sz="4400" dirty="0" smtClean="0"/>
              <a:t>ملخص درس الدولة </a:t>
            </a:r>
            <a:r>
              <a:rPr lang="ar-JO" sz="4400" dirty="0" err="1" smtClean="0"/>
              <a:t>الايوبية</a:t>
            </a:r>
            <a:r>
              <a:rPr lang="ar-JO" sz="4400" dirty="0" smtClean="0"/>
              <a:t/>
            </a:r>
            <a:br>
              <a:rPr lang="ar-JO" sz="4400" dirty="0" smtClean="0"/>
            </a:br>
            <a:r>
              <a:rPr lang="ar-JO" sz="4400" dirty="0" smtClean="0"/>
              <a:t> (1174م-1250م)</a:t>
            </a:r>
            <a:endParaRPr lang="en-US" sz="44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49101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smtClean="0"/>
              <a:t>مقدمة ونشأة الدولة </a:t>
            </a:r>
            <a:r>
              <a:rPr lang="ar-JO" dirty="0" err="1" smtClean="0"/>
              <a:t>الايوبية</a:t>
            </a:r>
            <a:endParaRPr lang="en-US" dirty="0"/>
          </a:p>
        </p:txBody>
      </p:sp>
      <p:sp>
        <p:nvSpPr>
          <p:cNvPr id="3" name="Content Placeholder 2"/>
          <p:cNvSpPr>
            <a:spLocks noGrp="1"/>
          </p:cNvSpPr>
          <p:nvPr>
            <p:ph idx="1"/>
          </p:nvPr>
        </p:nvSpPr>
        <p:spPr/>
        <p:txBody>
          <a:bodyPr/>
          <a:lstStyle/>
          <a:p>
            <a:pPr marL="0" indent="0" algn="just" rtl="1">
              <a:lnSpc>
                <a:spcPct val="150000"/>
              </a:lnSpc>
              <a:buNone/>
            </a:pPr>
            <a:r>
              <a:rPr lang="ar-JO" dirty="0" smtClean="0"/>
              <a:t>الدولة </a:t>
            </a:r>
            <a:r>
              <a:rPr lang="ar-JO" dirty="0" err="1" smtClean="0"/>
              <a:t>الايوبية</a:t>
            </a:r>
            <a:r>
              <a:rPr lang="ar-JO" dirty="0" smtClean="0"/>
              <a:t> هي دولة إسلامية مهمة أسسها صلاح الدين الايوبي في مصر، بعدما انهى حكم الدولة </a:t>
            </a:r>
            <a:r>
              <a:rPr lang="ar-JO" dirty="0" err="1" smtClean="0"/>
              <a:t>الزنكية</a:t>
            </a:r>
            <a:r>
              <a:rPr lang="ar-JO" dirty="0" smtClean="0"/>
              <a:t>. توسعت هذه الدولة بشكل كبير وشملت الشام والحجاز واليمن، وكانت لها بصمة قوية جدا في تاريخ المنطقة. </a:t>
            </a:r>
          </a:p>
          <a:p>
            <a:pPr marL="0" indent="0" algn="just" rtl="1">
              <a:buNone/>
            </a:pPr>
            <a:endParaRPr lang="en-US" dirty="0"/>
          </a:p>
        </p:txBody>
      </p:sp>
    </p:spTree>
    <p:extLst>
      <p:ext uri="{BB962C8B-B14F-4D97-AF65-F5344CB8AC3E}">
        <p14:creationId xmlns:p14="http://schemas.microsoft.com/office/powerpoint/2010/main" val="297965474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smtClean="0"/>
              <a:t>نقاط سريعة ومهمة عن الدولة </a:t>
            </a:r>
            <a:r>
              <a:rPr lang="ar-JO" dirty="0" err="1" smtClean="0"/>
              <a:t>الايوبية</a:t>
            </a:r>
            <a:endParaRPr lang="en-US"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endParaRPr lang="ar-JO" dirty="0" smtClean="0"/>
          </a:p>
          <a:p>
            <a:pPr algn="just" rtl="1">
              <a:buFont typeface="Wingdings" panose="05000000000000000000" pitchFamily="2" charset="2"/>
              <a:buChar char="v"/>
            </a:pPr>
            <a:r>
              <a:rPr lang="ar-JO" dirty="0" smtClean="0"/>
              <a:t>التأسيس: مؤسسها هو صلاح الدين الايوبي، ونسبت الدولة اليه .</a:t>
            </a:r>
          </a:p>
          <a:p>
            <a:pPr algn="just" rtl="1">
              <a:buFont typeface="Wingdings" panose="05000000000000000000" pitchFamily="2" charset="2"/>
              <a:buChar char="v"/>
            </a:pPr>
            <a:r>
              <a:rPr lang="ar-JO" dirty="0" smtClean="0"/>
              <a:t>عاصمتها الأولى: اتخذت القاهرة عاصمة لها، ثم أصبحت دمشق هي العاصمة الرئيسية .</a:t>
            </a:r>
          </a:p>
          <a:p>
            <a:pPr algn="just" rtl="1">
              <a:buFont typeface="Wingdings" panose="05000000000000000000" pitchFamily="2" charset="2"/>
              <a:buChar char="v"/>
            </a:pPr>
            <a:r>
              <a:rPr lang="ar-JO" dirty="0" smtClean="0"/>
              <a:t>سبب تسميتها بهذا الاسم: سميت الدولة بهذا الاسم نسبة الى آل </a:t>
            </a:r>
            <a:r>
              <a:rPr lang="ar-JO" dirty="0" err="1" smtClean="0"/>
              <a:t>آيوب</a:t>
            </a:r>
            <a:r>
              <a:rPr lang="ar-JO" dirty="0" smtClean="0"/>
              <a:t> الذين كانوا وقتها يعيشون في الموصل.</a:t>
            </a:r>
          </a:p>
          <a:p>
            <a:pPr algn="just" rtl="1">
              <a:buFont typeface="Wingdings" panose="05000000000000000000" pitchFamily="2" charset="2"/>
              <a:buChar char="v"/>
            </a:pPr>
            <a:r>
              <a:rPr lang="ar-JO" dirty="0" smtClean="0"/>
              <a:t>أهميتها: صلاح الدين الايوبي كان له دور كبير في مقاومة الحملات الفرنجية (الصليبية) .</a:t>
            </a:r>
          </a:p>
          <a:p>
            <a:pPr algn="just" rtl="1">
              <a:buFont typeface="Wingdings" panose="05000000000000000000" pitchFamily="2" charset="2"/>
              <a:buChar char="v"/>
            </a:pPr>
            <a:r>
              <a:rPr lang="ar-JO" dirty="0" smtClean="0"/>
              <a:t>استمرار الحكم: استمرت الدولة </a:t>
            </a:r>
            <a:r>
              <a:rPr lang="ar-JO" dirty="0" err="1" smtClean="0"/>
              <a:t>الأيوبية</a:t>
            </a:r>
            <a:r>
              <a:rPr lang="ar-JO" dirty="0" smtClean="0"/>
              <a:t> بالحكم بما يقارب 81 سنة .</a:t>
            </a:r>
          </a:p>
          <a:p>
            <a:pPr algn="just" rtl="1">
              <a:buFont typeface="Wingdings" panose="05000000000000000000" pitchFamily="2" charset="2"/>
              <a:buChar char="v"/>
            </a:pPr>
            <a:r>
              <a:rPr lang="ar-JO" dirty="0" smtClean="0"/>
              <a:t>خريطة الدولة: سيطرت على مصر, الشام، الحجاز، واليمن .</a:t>
            </a:r>
          </a:p>
          <a:p>
            <a:pPr marL="0" indent="0" algn="r" rtl="1">
              <a:buNone/>
            </a:pPr>
            <a:endParaRPr lang="en-US" dirty="0"/>
          </a:p>
        </p:txBody>
      </p:sp>
    </p:spTree>
    <p:extLst>
      <p:ext uri="{BB962C8B-B14F-4D97-AF65-F5344CB8AC3E}">
        <p14:creationId xmlns:p14="http://schemas.microsoft.com/office/powerpoint/2010/main" val="287061000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3343"/>
          </a:xfrm>
        </p:spPr>
        <p:txBody>
          <a:bodyPr/>
          <a:lstStyle/>
          <a:p>
            <a:pPr algn="ctr" rtl="1"/>
            <a:r>
              <a:rPr lang="ar-JO" dirty="0" smtClean="0"/>
              <a:t> الجهاد ضد الفرنجة ونتائجه</a:t>
            </a:r>
            <a:endParaRPr lang="en-US" dirty="0"/>
          </a:p>
        </p:txBody>
      </p:sp>
      <p:sp>
        <p:nvSpPr>
          <p:cNvPr id="3" name="Content Placeholder 2"/>
          <p:cNvSpPr>
            <a:spLocks noGrp="1"/>
          </p:cNvSpPr>
          <p:nvPr>
            <p:ph idx="1"/>
          </p:nvPr>
        </p:nvSpPr>
        <p:spPr>
          <a:xfrm>
            <a:off x="838200" y="1268082"/>
            <a:ext cx="10515600" cy="5218981"/>
          </a:xfrm>
        </p:spPr>
        <p:txBody>
          <a:bodyPr>
            <a:normAutofit/>
          </a:bodyPr>
          <a:lstStyle/>
          <a:p>
            <a:pPr marL="514350" indent="-514350" algn="just" rtl="1">
              <a:buAutoNum type="arabicParenR"/>
            </a:pPr>
            <a:endParaRPr lang="ar-JO" dirty="0" smtClean="0"/>
          </a:p>
          <a:p>
            <a:pPr marL="514350" indent="-514350" algn="just" rtl="1">
              <a:buAutoNum type="arabicParenR"/>
            </a:pPr>
            <a:endParaRPr lang="ar-JO" dirty="0"/>
          </a:p>
          <a:p>
            <a:pPr marL="514350" indent="-514350" algn="just" rtl="1">
              <a:buAutoNum type="arabicParenR"/>
            </a:pPr>
            <a:r>
              <a:rPr lang="ar-JO" dirty="0" smtClean="0"/>
              <a:t>معركة حطين ( الانتصار الكبير):</a:t>
            </a:r>
          </a:p>
          <a:p>
            <a:pPr algn="just" rtl="1">
              <a:buFont typeface="Wingdings" panose="05000000000000000000" pitchFamily="2" charset="2"/>
              <a:buChar char="v"/>
            </a:pPr>
            <a:r>
              <a:rPr lang="ar-JO" dirty="0" smtClean="0"/>
              <a:t>متى؟ عام 583هـ ( 1187 م) .</a:t>
            </a:r>
          </a:p>
          <a:p>
            <a:pPr algn="just" rtl="1">
              <a:buFont typeface="Wingdings" panose="05000000000000000000" pitchFamily="2" charset="2"/>
              <a:buChar char="v"/>
            </a:pPr>
            <a:r>
              <a:rPr lang="ar-JO" dirty="0" smtClean="0"/>
              <a:t>أهميتها: تعتبر من أهم المعارك في التاريخ الإسلامي.</a:t>
            </a:r>
          </a:p>
          <a:p>
            <a:pPr algn="just" rtl="1">
              <a:buFont typeface="Wingdings" panose="05000000000000000000" pitchFamily="2" charset="2"/>
              <a:buChar char="v"/>
            </a:pPr>
            <a:r>
              <a:rPr lang="ar-JO" dirty="0" smtClean="0"/>
              <a:t>النتيجة: انتصار المسلمين وتحرير واستعادة القدس من الفرنجة.</a:t>
            </a:r>
          </a:p>
          <a:p>
            <a:pPr marL="0" indent="0" algn="just" rtl="1">
              <a:buNone/>
            </a:pPr>
            <a:r>
              <a:rPr lang="ar-JO" dirty="0" smtClean="0"/>
              <a:t>2) ماذا حدث بعد وفاة صلاح الدين:</a:t>
            </a:r>
          </a:p>
          <a:p>
            <a:pPr marL="0" indent="0" algn="just" rtl="1">
              <a:buNone/>
            </a:pPr>
            <a:r>
              <a:rPr lang="ar-JO" dirty="0"/>
              <a:t> </a:t>
            </a:r>
            <a:r>
              <a:rPr lang="ar-JO" dirty="0" smtClean="0"/>
              <a:t> بعد وفاة صلاح الدين حدثت صراعات بين أبنائه وأخوانه، وهذا أدى الى ضعف الدولة وتقسيمها.</a:t>
            </a:r>
          </a:p>
          <a:p>
            <a:pPr marL="0" indent="0" algn="just" rtl="1">
              <a:buNone/>
            </a:pPr>
            <a:r>
              <a:rPr lang="ar-JO" dirty="0"/>
              <a:t> </a:t>
            </a:r>
            <a:r>
              <a:rPr lang="ar-JO" dirty="0" smtClean="0"/>
              <a:t> حاول الملك العادل ( شقيق صلاح الدين) توحيد مصر والشام لفترة قصيرة جدًا .</a:t>
            </a:r>
          </a:p>
          <a:p>
            <a:pPr marL="0" indent="0" algn="just" rtl="1">
              <a:buNone/>
            </a:pPr>
            <a:r>
              <a:rPr lang="ar-JO" dirty="0" smtClean="0"/>
              <a:t>3)معركة المنصورة (هزيمة لويس التاسع) :</a:t>
            </a:r>
          </a:p>
          <a:p>
            <a:pPr marL="0" indent="0" algn="just" rtl="1">
              <a:buNone/>
            </a:pPr>
            <a:r>
              <a:rPr lang="ar-JO" dirty="0" smtClean="0"/>
              <a:t>متى؟ عام 648هـ (1250 م) .</a:t>
            </a:r>
          </a:p>
          <a:p>
            <a:pPr marL="0" indent="0" algn="just" rtl="1">
              <a:buNone/>
            </a:pPr>
            <a:r>
              <a:rPr lang="ar-JO" dirty="0" smtClean="0"/>
              <a:t>الحدث: الحملة الفرنجية السابعة بقيادة الملك الفرنسي لويس التاسع وبين الجيش العربي الإسلامي في عهد الملك الصالح نجم الدين أيوب .</a:t>
            </a:r>
          </a:p>
          <a:p>
            <a:pPr marL="0" indent="0" algn="just" rtl="1">
              <a:buNone/>
            </a:pPr>
            <a:r>
              <a:rPr lang="ar-JO" dirty="0" smtClean="0"/>
              <a:t>النتيجة: هزيمة الملك لويس وأسره .</a:t>
            </a:r>
          </a:p>
          <a:p>
            <a:pPr marL="0" indent="0" algn="just" rtl="1">
              <a:buNone/>
            </a:pPr>
            <a:endParaRPr lang="ar-JO" dirty="0" smtClean="0"/>
          </a:p>
          <a:p>
            <a:pPr marL="0" indent="0" algn="just" rtl="1">
              <a:buNone/>
            </a:pPr>
            <a:endParaRPr lang="ar-JO" dirty="0" smtClean="0"/>
          </a:p>
          <a:p>
            <a:pPr marL="514350" indent="-514350" algn="just" rtl="1">
              <a:buAutoNum type="arabicParenR"/>
            </a:pPr>
            <a:endParaRPr lang="en-US" dirty="0"/>
          </a:p>
        </p:txBody>
      </p:sp>
    </p:spTree>
    <p:extLst>
      <p:ext uri="{BB962C8B-B14F-4D97-AF65-F5344CB8AC3E}">
        <p14:creationId xmlns:p14="http://schemas.microsoft.com/office/powerpoint/2010/main" val="87198733"/>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smtClean="0"/>
              <a:t>أسباب نهاية الدولة </a:t>
            </a:r>
            <a:r>
              <a:rPr lang="ar-JO" dirty="0" err="1" smtClean="0"/>
              <a:t>الايوبية</a:t>
            </a:r>
            <a:endParaRPr lang="en-US" dirty="0"/>
          </a:p>
        </p:txBody>
      </p:sp>
      <p:sp>
        <p:nvSpPr>
          <p:cNvPr id="3" name="Content Placeholder 2"/>
          <p:cNvSpPr>
            <a:spLocks noGrp="1"/>
          </p:cNvSpPr>
          <p:nvPr>
            <p:ph idx="1"/>
          </p:nvPr>
        </p:nvSpPr>
        <p:spPr/>
        <p:txBody>
          <a:bodyPr/>
          <a:lstStyle/>
          <a:p>
            <a:pPr marL="0" indent="0" algn="just" rtl="1">
              <a:buNone/>
            </a:pPr>
            <a:endParaRPr lang="ar-JO" dirty="0" smtClean="0"/>
          </a:p>
          <a:p>
            <a:pPr marL="0" indent="0" algn="just" rtl="1">
              <a:buNone/>
            </a:pPr>
            <a:r>
              <a:rPr lang="ar-JO" dirty="0" smtClean="0"/>
              <a:t>لم تستمر الدولة الأثيوبية طويًلا بسبب عدة مشاكل داخلية وخارجية أهمها :</a:t>
            </a:r>
          </a:p>
          <a:p>
            <a:pPr marL="514350" indent="-514350" algn="just" rtl="1">
              <a:buAutoNum type="arabicParenR"/>
            </a:pPr>
            <a:r>
              <a:rPr lang="ar-JO" dirty="0" smtClean="0"/>
              <a:t>ضعف نظام الحكم: عدم وجود نظام حكم مركزي قوي .</a:t>
            </a:r>
          </a:p>
          <a:p>
            <a:pPr marL="514350" indent="-514350" algn="just" rtl="1">
              <a:buAutoNum type="arabicParenR"/>
            </a:pPr>
            <a:r>
              <a:rPr lang="ar-JO" dirty="0" smtClean="0"/>
              <a:t>التهديدات الخارجية: استمرار الحملات الفرنجية، والتهديد المغولي في الشرق .</a:t>
            </a:r>
          </a:p>
          <a:p>
            <a:pPr marL="514350" indent="-514350" algn="just" rtl="1">
              <a:buAutoNum type="arabicParenR"/>
            </a:pPr>
            <a:r>
              <a:rPr lang="ar-JO" dirty="0" smtClean="0"/>
              <a:t>مشاكل داخلية: وجود صراعات داخلية قوية بين الامراء الايوبيين نفسهم .</a:t>
            </a:r>
            <a:endParaRPr lang="en-US" dirty="0"/>
          </a:p>
        </p:txBody>
      </p:sp>
    </p:spTree>
    <p:extLst>
      <p:ext uri="{BB962C8B-B14F-4D97-AF65-F5344CB8AC3E}">
        <p14:creationId xmlns:p14="http://schemas.microsoft.com/office/powerpoint/2010/main" val="100299908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smtClean="0"/>
              <a:t>الخاتمة </a:t>
            </a:r>
            <a:endParaRPr lang="en-US" dirty="0"/>
          </a:p>
        </p:txBody>
      </p:sp>
      <p:sp>
        <p:nvSpPr>
          <p:cNvPr id="3" name="Content Placeholder 2"/>
          <p:cNvSpPr>
            <a:spLocks noGrp="1"/>
          </p:cNvSpPr>
          <p:nvPr>
            <p:ph idx="1"/>
          </p:nvPr>
        </p:nvSpPr>
        <p:spPr/>
        <p:txBody>
          <a:bodyPr/>
          <a:lstStyle/>
          <a:p>
            <a:pPr marL="0" indent="0" algn="just" rtl="1">
              <a:lnSpc>
                <a:spcPct val="150000"/>
              </a:lnSpc>
              <a:buNone/>
            </a:pPr>
            <a:r>
              <a:rPr lang="ar-JO" dirty="0" smtClean="0"/>
              <a:t>كانت الدولة </a:t>
            </a:r>
            <a:r>
              <a:rPr lang="ar-JO" dirty="0" err="1" smtClean="0"/>
              <a:t>الايوبية</a:t>
            </a:r>
            <a:r>
              <a:rPr lang="ar-JO" dirty="0" smtClean="0"/>
              <a:t> دولة قوية ظهرت للدفاع عن الإسلام ومقاومة الفرنجة، وهي فترة كانت جيده في تاريخ الإسلام وخصوصًا أنها حققت انجاز تاريخي وهو تحرير القدس في معركة حطين على يد البطل صلاح الدين الايوبي، لكن الخلافات الداخلية وضعف نظام الحكم أدى الى نهايتها السريعة.</a:t>
            </a:r>
          </a:p>
          <a:p>
            <a:pPr marL="0" indent="0" algn="r" rtl="1">
              <a:buNone/>
            </a:pPr>
            <a:endParaRPr lang="en-US" dirty="0"/>
          </a:p>
        </p:txBody>
      </p:sp>
    </p:spTree>
    <p:extLst>
      <p:ext uri="{BB962C8B-B14F-4D97-AF65-F5344CB8AC3E}">
        <p14:creationId xmlns:p14="http://schemas.microsoft.com/office/powerpoint/2010/main" val="121863683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advTm="6000">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38</TotalTime>
  <Words>370</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Century Gothic</vt:lpstr>
      <vt:lpstr>Times New Roman</vt:lpstr>
      <vt:lpstr>Wingdings</vt:lpstr>
      <vt:lpstr>Wingdings 3</vt:lpstr>
      <vt:lpstr>Ion Boardroom</vt:lpstr>
      <vt:lpstr>ملخص درس الدولة الايوبية  (1174م-1250م)</vt:lpstr>
      <vt:lpstr>مقدمة ونشأة الدولة الايوبية</vt:lpstr>
      <vt:lpstr>نقاط سريعة ومهمة عن الدولة الايوبية</vt:lpstr>
      <vt:lpstr> الجهاد ضد الفرنجة ونتائجه</vt:lpstr>
      <vt:lpstr>أسباب نهاية الدولة الايوبية</vt:lpstr>
      <vt:lpstr>الخاتمة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ملخص درس الدولة الايوبية (1174م-1250م)</dc:title>
  <dc:creator>Magic Systems</dc:creator>
  <cp:lastModifiedBy>Magic Systems</cp:lastModifiedBy>
  <cp:revision>14</cp:revision>
  <dcterms:created xsi:type="dcterms:W3CDTF">2025-11-30T20:01:32Z</dcterms:created>
  <dcterms:modified xsi:type="dcterms:W3CDTF">2025-11-30T20:40:16Z</dcterms:modified>
</cp:coreProperties>
</file>