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A3E1"/>
    <a:srgbClr val="73CED1"/>
    <a:srgbClr val="73CDD0"/>
    <a:srgbClr val="AA75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15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4119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C2F3F3-0722-4B0A-43A6-D5102C911F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388" y="1493973"/>
            <a:ext cx="6149902" cy="5898299"/>
          </a:xfrm>
        </p:spPr>
        <p:txBody>
          <a:bodyPr>
            <a:normAutofit/>
          </a:bodyPr>
          <a:lstStyle/>
          <a:p>
            <a:pPr algn="ctr"/>
            <a:r>
              <a:rPr lang="en-US" sz="8000" b="1" i="1" dirty="0" err="1">
                <a:solidFill>
                  <a:srgbClr val="00B0F0"/>
                </a:solidFill>
              </a:rPr>
              <a:t>الملامح</a:t>
            </a:r>
            <a:br>
              <a:rPr lang="en-US" sz="8000" b="1" i="1" dirty="0">
                <a:solidFill>
                  <a:srgbClr val="00B0F0"/>
                </a:solidFill>
              </a:rPr>
            </a:br>
            <a:r>
              <a:rPr lang="en-US" sz="8000" b="1" i="1" dirty="0"/>
              <a:t> </a:t>
            </a:r>
            <a:r>
              <a:rPr lang="en-US" sz="8000" b="1" i="1" dirty="0" err="1">
                <a:solidFill>
                  <a:srgbClr val="00B0F0"/>
                </a:solidFill>
              </a:rPr>
              <a:t>البشرية</a:t>
            </a:r>
            <a:br>
              <a:rPr lang="en-US" sz="8000" dirty="0"/>
            </a:br>
            <a:r>
              <a:rPr lang="en-US" sz="8000" b="1" i="1" dirty="0" err="1">
                <a:solidFill>
                  <a:srgbClr val="00B0F0"/>
                </a:solidFill>
              </a:rPr>
              <a:t>للوطن</a:t>
            </a:r>
            <a:r>
              <a:rPr lang="en-US" sz="8000" b="1" i="1" dirty="0"/>
              <a:t> </a:t>
            </a:r>
            <a:r>
              <a:rPr lang="en-US" sz="8000" b="1" i="1" dirty="0" err="1">
                <a:solidFill>
                  <a:srgbClr val="00B0F0"/>
                </a:solidFill>
              </a:rPr>
              <a:t>العربي</a:t>
            </a:r>
            <a:r>
              <a:rPr lang="en-US" dirty="0"/>
              <a:t>    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49149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7CC41EB-2D81-4303-9171-6401B388B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100"/>
            <a:ext cx="4914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5D520201-1903-5854-5AFE-28A82EE787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984" r="34350"/>
          <a:stretch>
            <a:fillRect/>
          </a:stretch>
        </p:blipFill>
        <p:spPr>
          <a:xfrm>
            <a:off x="6305550" y="616803"/>
            <a:ext cx="567690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E0BE2-A2D7-E3CB-2B02-5DD13101C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922125"/>
          </a:xfrm>
        </p:spPr>
        <p:txBody>
          <a:bodyPr>
            <a:normAutofit/>
          </a:bodyPr>
          <a:lstStyle/>
          <a:p>
            <a:pPr algn="r"/>
            <a:r>
              <a:rPr lang="en-US" sz="4800" b="1" i="1" dirty="0" err="1"/>
              <a:t>التركيب</a:t>
            </a:r>
            <a:r>
              <a:rPr lang="en-US" sz="4800" b="1" i="1" dirty="0"/>
              <a:t> </a:t>
            </a:r>
            <a:r>
              <a:rPr lang="en-US" sz="4800" b="1" i="1" dirty="0" err="1"/>
              <a:t>العمري</a:t>
            </a:r>
            <a:r>
              <a:rPr lang="en-US" sz="4800" b="1" i="1" dirty="0"/>
              <a:t> </a:t>
            </a:r>
            <a:r>
              <a:rPr lang="en-US" sz="4800" b="1" i="1" dirty="0" err="1"/>
              <a:t>للسكان</a:t>
            </a:r>
            <a:r>
              <a:rPr lang="en-US" sz="4800" b="1" i="1" dirty="0"/>
              <a:t> </a:t>
            </a:r>
            <a:r>
              <a:rPr lang="en-US" sz="4800" b="1" i="1" dirty="0" err="1"/>
              <a:t>في</a:t>
            </a:r>
            <a:r>
              <a:rPr lang="en-US" sz="4800" b="1" i="1" dirty="0"/>
              <a:t> </a:t>
            </a:r>
            <a:r>
              <a:rPr lang="en-US" sz="4800" b="1" i="1" dirty="0" err="1"/>
              <a:t>الوطن</a:t>
            </a:r>
            <a:r>
              <a:rPr lang="en-US" sz="4800" b="1" i="1" dirty="0"/>
              <a:t> </a:t>
            </a:r>
            <a:r>
              <a:rPr lang="en-US" sz="4800" b="1" i="1" dirty="0" err="1"/>
              <a:t>العربي</a:t>
            </a:r>
            <a:r>
              <a:rPr lang="en-US" sz="4800" b="1" i="1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B46162-5592-430A-80D2-FDA6D860EA4C}"/>
              </a:ext>
            </a:extLst>
          </p:cNvPr>
          <p:cNvSpPr txBox="1"/>
          <p:nvPr/>
        </p:nvSpPr>
        <p:spPr>
          <a:xfrm>
            <a:off x="1222009" y="2512844"/>
            <a:ext cx="9621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C0EFDC-2547-9EBA-3953-A73CA6B16C5D}"/>
              </a:ext>
            </a:extLst>
          </p:cNvPr>
          <p:cNvSpPr txBox="1"/>
          <p:nvPr/>
        </p:nvSpPr>
        <p:spPr>
          <a:xfrm>
            <a:off x="1516977" y="2512844"/>
            <a:ext cx="932659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err="1"/>
              <a:t>التركيب</a:t>
            </a:r>
            <a:r>
              <a:rPr lang="en-US" sz="2800" b="1" dirty="0"/>
              <a:t> </a:t>
            </a:r>
            <a:r>
              <a:rPr lang="en-US" sz="2800" b="1" dirty="0" err="1"/>
              <a:t>العمري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هو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توزيع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السكان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حسب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الفئات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العمرية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المختلفة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ويساعد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في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معرفة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صغار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السن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والقوى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العاملة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وكبار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السن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</a:p>
          <a:p>
            <a:pPr algn="r"/>
            <a:endParaRPr lang="en-US" sz="2800" b="1" dirty="0">
              <a:solidFill>
                <a:srgbClr val="C6A3E1"/>
              </a:solidFill>
            </a:endParaRPr>
          </a:p>
          <a:p>
            <a:pPr algn="r"/>
            <a:endParaRPr lang="en-US" sz="2800" b="1" dirty="0">
              <a:solidFill>
                <a:srgbClr val="C6A3E1"/>
              </a:solidFill>
            </a:endParaRPr>
          </a:p>
          <a:p>
            <a:pPr algn="r"/>
            <a:endParaRPr lang="en-US" sz="2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AF451A-3C97-AAA6-1B56-25F9E9C0C8A5}"/>
              </a:ext>
            </a:extLst>
          </p:cNvPr>
          <p:cNvSpPr txBox="1"/>
          <p:nvPr/>
        </p:nvSpPr>
        <p:spPr>
          <a:xfrm>
            <a:off x="814673" y="3821937"/>
            <a:ext cx="9749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err="1"/>
              <a:t>النمط</a:t>
            </a:r>
            <a:r>
              <a:rPr lang="en-US" sz="2400" b="1" dirty="0"/>
              <a:t> </a:t>
            </a:r>
            <a:r>
              <a:rPr lang="en-US" sz="2400" b="1" dirty="0" err="1"/>
              <a:t>الغالب</a:t>
            </a:r>
            <a:r>
              <a:rPr lang="en-US" sz="2400" b="1" dirty="0"/>
              <a:t> </a:t>
            </a:r>
            <a:r>
              <a:rPr lang="en-US" sz="2400" b="1" dirty="0" err="1"/>
              <a:t>في</a:t>
            </a:r>
            <a:r>
              <a:rPr lang="en-US" sz="2400" b="1" dirty="0"/>
              <a:t> </a:t>
            </a:r>
            <a:r>
              <a:rPr lang="en-US" sz="2400" b="1" dirty="0" err="1"/>
              <a:t>الوطن</a:t>
            </a:r>
            <a:r>
              <a:rPr lang="en-US" sz="2400" b="1" dirty="0"/>
              <a:t> </a:t>
            </a:r>
            <a:r>
              <a:rPr lang="en-US" sz="2400" b="1" dirty="0" err="1"/>
              <a:t>العربي</a:t>
            </a:r>
            <a:r>
              <a:rPr lang="en-US" sz="2400" b="1" dirty="0"/>
              <a:t> </a:t>
            </a:r>
            <a:r>
              <a:rPr lang="en-US" sz="2400" b="1" dirty="0" err="1"/>
              <a:t>هو</a:t>
            </a:r>
            <a:r>
              <a:rPr lang="en-US" sz="2400" b="1" dirty="0"/>
              <a:t> </a:t>
            </a:r>
            <a:r>
              <a:rPr lang="en-US" sz="2400" b="1" dirty="0" err="1">
                <a:solidFill>
                  <a:srgbClr val="73CED1"/>
                </a:solidFill>
              </a:rPr>
              <a:t>التركيب</a:t>
            </a:r>
            <a:r>
              <a:rPr lang="en-US" sz="2400" b="1" dirty="0">
                <a:solidFill>
                  <a:srgbClr val="73CED1"/>
                </a:solidFill>
              </a:rPr>
              <a:t> </a:t>
            </a:r>
            <a:r>
              <a:rPr lang="en-US" sz="2400" b="1" dirty="0" err="1">
                <a:solidFill>
                  <a:srgbClr val="73CED1"/>
                </a:solidFill>
              </a:rPr>
              <a:t>المنتج</a:t>
            </a:r>
            <a:r>
              <a:rPr lang="en-US" sz="2400" b="1" dirty="0">
                <a:solidFill>
                  <a:srgbClr val="73CED1"/>
                </a:solidFill>
              </a:rPr>
              <a:t> </a:t>
            </a:r>
            <a:r>
              <a:rPr lang="en-US" sz="2400" b="1" dirty="0" err="1">
                <a:solidFill>
                  <a:srgbClr val="73CED1"/>
                </a:solidFill>
              </a:rPr>
              <a:t>حيث</a:t>
            </a:r>
            <a:r>
              <a:rPr lang="en-US" sz="2400" b="1" dirty="0">
                <a:solidFill>
                  <a:srgbClr val="73CED1"/>
                </a:solidFill>
              </a:rPr>
              <a:t> </a:t>
            </a:r>
            <a:r>
              <a:rPr lang="en-US" sz="2400" b="1" dirty="0" err="1">
                <a:solidFill>
                  <a:srgbClr val="73CED1"/>
                </a:solidFill>
              </a:rPr>
              <a:t>تتراوح</a:t>
            </a:r>
            <a:r>
              <a:rPr lang="en-US" sz="2400" b="1" dirty="0">
                <a:solidFill>
                  <a:srgbClr val="73CED1"/>
                </a:solidFill>
              </a:rPr>
              <a:t> </a:t>
            </a:r>
            <a:r>
              <a:rPr lang="en-US" sz="2400" b="1" dirty="0" err="1">
                <a:solidFill>
                  <a:srgbClr val="73CED1"/>
                </a:solidFill>
              </a:rPr>
              <a:t>نسبة</a:t>
            </a:r>
            <a:r>
              <a:rPr lang="en-US" sz="2400" b="1" dirty="0">
                <a:solidFill>
                  <a:srgbClr val="73CED1"/>
                </a:solidFill>
              </a:rPr>
              <a:t> </a:t>
            </a:r>
            <a:r>
              <a:rPr lang="en-US" sz="2400" b="1" dirty="0" err="1">
                <a:solidFill>
                  <a:srgbClr val="73CED1"/>
                </a:solidFill>
              </a:rPr>
              <a:t>السكان</a:t>
            </a:r>
            <a:r>
              <a:rPr lang="en-US" sz="2400" b="1" dirty="0">
                <a:solidFill>
                  <a:srgbClr val="73CED1"/>
                </a:solidFill>
              </a:rPr>
              <a:t> </a:t>
            </a:r>
            <a:r>
              <a:rPr lang="en-US" sz="2400" b="1" dirty="0" err="1">
                <a:solidFill>
                  <a:srgbClr val="73CED1"/>
                </a:solidFill>
              </a:rPr>
              <a:t>في</a:t>
            </a:r>
            <a:r>
              <a:rPr lang="en-US" sz="2400" b="1" dirty="0">
                <a:solidFill>
                  <a:srgbClr val="73CED1"/>
                </a:solidFill>
              </a:rPr>
              <a:t> </a:t>
            </a:r>
            <a:r>
              <a:rPr lang="en-US" sz="2400" b="1" dirty="0" err="1">
                <a:solidFill>
                  <a:srgbClr val="73CED1"/>
                </a:solidFill>
              </a:rPr>
              <a:t>الفئة</a:t>
            </a:r>
            <a:r>
              <a:rPr lang="en-US" sz="2400" b="1" dirty="0">
                <a:solidFill>
                  <a:srgbClr val="73CED1"/>
                </a:solidFill>
              </a:rPr>
              <a:t> </a:t>
            </a:r>
            <a:r>
              <a:rPr lang="en-US" sz="2400" b="1" dirty="0" err="1">
                <a:solidFill>
                  <a:srgbClr val="73CED1"/>
                </a:solidFill>
              </a:rPr>
              <a:t>العمرية</a:t>
            </a:r>
            <a:r>
              <a:rPr lang="en-US" sz="2400" b="1" dirty="0">
                <a:solidFill>
                  <a:srgbClr val="73CED1"/>
                </a:solidFill>
              </a:rPr>
              <a:t> </a:t>
            </a:r>
            <a:r>
              <a:rPr lang="en-US" sz="2400" b="1" dirty="0" err="1">
                <a:solidFill>
                  <a:srgbClr val="73CED1"/>
                </a:solidFill>
              </a:rPr>
              <a:t>بين</a:t>
            </a:r>
            <a:r>
              <a:rPr lang="en-US" sz="2400" b="1" dirty="0">
                <a:solidFill>
                  <a:srgbClr val="73CED1"/>
                </a:solidFill>
              </a:rPr>
              <a:t>  ١٥ </a:t>
            </a:r>
            <a:r>
              <a:rPr lang="en-US" sz="2400" b="1" dirty="0" err="1">
                <a:solidFill>
                  <a:srgbClr val="73CED1"/>
                </a:solidFill>
              </a:rPr>
              <a:t>الى</a:t>
            </a:r>
            <a:r>
              <a:rPr lang="en-US" sz="2400" b="1" dirty="0">
                <a:solidFill>
                  <a:srgbClr val="73CED1"/>
                </a:solidFill>
              </a:rPr>
              <a:t> ٦٤ </a:t>
            </a:r>
            <a:r>
              <a:rPr lang="en-US" sz="2400" b="1" dirty="0" err="1">
                <a:solidFill>
                  <a:srgbClr val="73CED1"/>
                </a:solidFill>
              </a:rPr>
              <a:t>سنة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44045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>
            <a:extLst>
              <a:ext uri="{FF2B5EF4-FFF2-40B4-BE49-F238E27FC236}">
                <a16:creationId xmlns:a16="http://schemas.microsoft.com/office/drawing/2014/main" id="{038A1699-6795-12BE-2C0B-D8AEC353E725}"/>
              </a:ext>
            </a:extLst>
          </p:cNvPr>
          <p:cNvSpPr/>
          <p:nvPr/>
        </p:nvSpPr>
        <p:spPr>
          <a:xfrm>
            <a:off x="2424551" y="715648"/>
            <a:ext cx="6770212" cy="4537586"/>
          </a:xfrm>
          <a:prstGeom prst="cloud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rgbClr val="C6A3E1"/>
                </a:solidFill>
              </a:rPr>
              <a:t>عمل</a:t>
            </a:r>
            <a:r>
              <a:rPr lang="en-US" sz="3600" dirty="0">
                <a:solidFill>
                  <a:srgbClr val="C6A3E1"/>
                </a:solidFill>
              </a:rPr>
              <a:t> </a:t>
            </a:r>
            <a:r>
              <a:rPr lang="en-US" sz="3600" dirty="0" err="1">
                <a:solidFill>
                  <a:srgbClr val="C6A3E1"/>
                </a:solidFill>
              </a:rPr>
              <a:t>الطالبات</a:t>
            </a:r>
            <a:r>
              <a:rPr lang="en-US" sz="3600" dirty="0">
                <a:solidFill>
                  <a:srgbClr val="C6A3E1"/>
                </a:solidFill>
              </a:rPr>
              <a:t> </a:t>
            </a:r>
          </a:p>
          <a:p>
            <a:pPr algn="ctr"/>
            <a:r>
              <a:rPr lang="en-US" sz="3600" dirty="0" err="1">
                <a:solidFill>
                  <a:srgbClr val="C6A3E1"/>
                </a:solidFill>
              </a:rPr>
              <a:t>ادريانا</a:t>
            </a:r>
            <a:r>
              <a:rPr lang="en-US" sz="3600" dirty="0">
                <a:solidFill>
                  <a:srgbClr val="C6A3E1"/>
                </a:solidFill>
              </a:rPr>
              <a:t> </a:t>
            </a:r>
            <a:r>
              <a:rPr lang="en-US" sz="3600" dirty="0" err="1">
                <a:solidFill>
                  <a:srgbClr val="C6A3E1"/>
                </a:solidFill>
              </a:rPr>
              <a:t>ابو</a:t>
            </a:r>
            <a:r>
              <a:rPr lang="en-US" sz="3600" dirty="0">
                <a:solidFill>
                  <a:srgbClr val="C6A3E1"/>
                </a:solidFill>
              </a:rPr>
              <a:t> </a:t>
            </a:r>
            <a:r>
              <a:rPr lang="en-US" sz="3600" dirty="0" err="1">
                <a:solidFill>
                  <a:srgbClr val="C6A3E1"/>
                </a:solidFill>
              </a:rPr>
              <a:t>جريس</a:t>
            </a:r>
            <a:endParaRPr lang="en-US" sz="3600" dirty="0">
              <a:solidFill>
                <a:srgbClr val="C6A3E1"/>
              </a:solidFill>
            </a:endParaRPr>
          </a:p>
          <a:p>
            <a:pPr algn="ctr"/>
            <a:r>
              <a:rPr lang="en-US" sz="3600" dirty="0" err="1">
                <a:solidFill>
                  <a:srgbClr val="C6A3E1"/>
                </a:solidFill>
              </a:rPr>
              <a:t>ليليان</a:t>
            </a:r>
            <a:r>
              <a:rPr lang="en-US" sz="3600" dirty="0">
                <a:solidFill>
                  <a:srgbClr val="C6A3E1"/>
                </a:solidFill>
              </a:rPr>
              <a:t> </a:t>
            </a:r>
            <a:r>
              <a:rPr lang="en-US" sz="3600" dirty="0" err="1">
                <a:solidFill>
                  <a:srgbClr val="C6A3E1"/>
                </a:solidFill>
              </a:rPr>
              <a:t>معايعة</a:t>
            </a:r>
            <a:endParaRPr lang="en-US" sz="3600" dirty="0">
              <a:solidFill>
                <a:srgbClr val="C6A3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446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7D47C-013B-AA9D-A1FB-D913FA7348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1048539"/>
          </a:xfrm>
        </p:spPr>
        <p:txBody>
          <a:bodyPr>
            <a:normAutofit/>
          </a:bodyPr>
          <a:lstStyle/>
          <a:p>
            <a:pPr algn="r"/>
            <a:r>
              <a:rPr lang="en-US" sz="4000" b="1" i="1">
                <a:solidFill>
                  <a:srgbClr val="00B0F0"/>
                </a:solidFill>
              </a:rPr>
              <a:t>دراسة الملامح البشرية لوطن العربي*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84E3DF-EF2F-65D0-FEC9-8ACB3FB22F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938359"/>
            <a:ext cx="11342858" cy="2410659"/>
          </a:xfrm>
        </p:spPr>
        <p:txBody>
          <a:bodyPr anchor="ctr">
            <a:normAutofit fontScale="92500" lnSpcReduction="20000"/>
          </a:bodyPr>
          <a:lstStyle/>
          <a:p>
            <a:pPr algn="r"/>
            <a:r>
              <a:rPr lang="en-US" sz="2800" b="1" dirty="0" err="1"/>
              <a:t>تتضمن</a:t>
            </a:r>
            <a:r>
              <a:rPr lang="en-US" sz="2800" b="1" dirty="0"/>
              <a:t> </a:t>
            </a:r>
            <a:r>
              <a:rPr lang="en-US" sz="2800" b="1" dirty="0" err="1"/>
              <a:t>الدراسة</a:t>
            </a:r>
            <a:r>
              <a:rPr lang="en-US" sz="2800" b="1" dirty="0"/>
              <a:t> </a:t>
            </a:r>
            <a:r>
              <a:rPr lang="en-US" sz="2800" b="1" dirty="0" err="1"/>
              <a:t>للملامح</a:t>
            </a:r>
            <a:r>
              <a:rPr lang="en-US" sz="2800" b="1" dirty="0"/>
              <a:t> </a:t>
            </a:r>
            <a:r>
              <a:rPr lang="en-US" sz="2800" b="1" dirty="0" err="1"/>
              <a:t>البشرية</a:t>
            </a:r>
            <a:r>
              <a:rPr lang="en-US" sz="2800" b="1" dirty="0"/>
              <a:t> </a:t>
            </a:r>
            <a:r>
              <a:rPr lang="en-US" sz="2800" b="1" dirty="0" err="1">
                <a:solidFill>
                  <a:srgbClr val="73CED1"/>
                </a:solidFill>
              </a:rPr>
              <a:t>تحليل</a:t>
            </a:r>
            <a:r>
              <a:rPr lang="en-US" sz="2800" b="1" dirty="0">
                <a:solidFill>
                  <a:srgbClr val="73CED1"/>
                </a:solidFill>
              </a:rPr>
              <a:t> </a:t>
            </a:r>
            <a:r>
              <a:rPr lang="en-US" sz="2800" b="1" dirty="0" err="1">
                <a:solidFill>
                  <a:srgbClr val="73CED1"/>
                </a:solidFill>
              </a:rPr>
              <a:t>السكان</a:t>
            </a:r>
            <a:r>
              <a:rPr lang="en-US" sz="2800" b="1" dirty="0">
                <a:solidFill>
                  <a:srgbClr val="73CED1"/>
                </a:solidFill>
              </a:rPr>
              <a:t>, </a:t>
            </a:r>
            <a:r>
              <a:rPr lang="en-US" sz="2800" b="1" dirty="0" err="1">
                <a:solidFill>
                  <a:srgbClr val="73CED1"/>
                </a:solidFill>
              </a:rPr>
              <a:t>من</a:t>
            </a:r>
            <a:r>
              <a:rPr lang="en-US" sz="2800" b="1" dirty="0">
                <a:solidFill>
                  <a:srgbClr val="73CED1"/>
                </a:solidFill>
              </a:rPr>
              <a:t> </a:t>
            </a:r>
            <a:r>
              <a:rPr lang="en-US" sz="2800" b="1" dirty="0" err="1">
                <a:solidFill>
                  <a:srgbClr val="73CED1"/>
                </a:solidFill>
              </a:rPr>
              <a:t>حيث</a:t>
            </a:r>
            <a:endParaRPr lang="en-US" sz="2800" b="1" dirty="0">
              <a:solidFill>
                <a:srgbClr val="73CED1"/>
              </a:solidFill>
            </a:endParaRPr>
          </a:p>
          <a:p>
            <a:pPr algn="r"/>
            <a:r>
              <a:rPr lang="en-US" sz="2800" b="1" dirty="0" err="1">
                <a:solidFill>
                  <a:srgbClr val="73CED1"/>
                </a:solidFill>
              </a:rPr>
              <a:t>الحجم,معدل</a:t>
            </a:r>
            <a:r>
              <a:rPr lang="en-US" sz="2800" b="1" dirty="0">
                <a:solidFill>
                  <a:srgbClr val="73CED1"/>
                </a:solidFill>
              </a:rPr>
              <a:t> </a:t>
            </a:r>
            <a:r>
              <a:rPr lang="en-US" sz="2800" b="1" dirty="0" err="1">
                <a:solidFill>
                  <a:srgbClr val="73CED1"/>
                </a:solidFill>
              </a:rPr>
              <a:t>النمو</a:t>
            </a:r>
            <a:r>
              <a:rPr lang="en-US" sz="2800" b="1" dirty="0">
                <a:solidFill>
                  <a:srgbClr val="73CED1"/>
                </a:solidFill>
              </a:rPr>
              <a:t> </a:t>
            </a:r>
            <a:r>
              <a:rPr lang="en-US" sz="2800" b="1" dirty="0" err="1">
                <a:solidFill>
                  <a:srgbClr val="73CED1"/>
                </a:solidFill>
              </a:rPr>
              <a:t>السكاني,التوزيع</a:t>
            </a:r>
            <a:r>
              <a:rPr lang="en-US" sz="2800" b="1" dirty="0">
                <a:solidFill>
                  <a:srgbClr val="73CED1"/>
                </a:solidFill>
              </a:rPr>
              <a:t> </a:t>
            </a:r>
            <a:r>
              <a:rPr lang="en-US" sz="2800" b="1" dirty="0" err="1">
                <a:solidFill>
                  <a:srgbClr val="73CED1"/>
                </a:solidFill>
              </a:rPr>
              <a:t>الجغرافي,التركيب</a:t>
            </a:r>
            <a:r>
              <a:rPr lang="en-US" sz="2800" b="1" dirty="0">
                <a:solidFill>
                  <a:srgbClr val="73CED1"/>
                </a:solidFill>
              </a:rPr>
              <a:t> </a:t>
            </a:r>
            <a:r>
              <a:rPr lang="en-US" sz="2800" b="1" dirty="0" err="1">
                <a:solidFill>
                  <a:srgbClr val="73CED1"/>
                </a:solidFill>
              </a:rPr>
              <a:t>العمري</a:t>
            </a:r>
            <a:endParaRPr lang="en-US" sz="2800" b="1" dirty="0">
              <a:solidFill>
                <a:srgbClr val="73CED1"/>
              </a:solidFill>
            </a:endParaRPr>
          </a:p>
          <a:p>
            <a:pPr algn="l" rtl="1"/>
            <a:endParaRPr lang="en-US" sz="2800" b="1" i="1" dirty="0"/>
          </a:p>
          <a:p>
            <a:pPr algn="r"/>
            <a:r>
              <a:rPr lang="en-US" sz="2800" b="1" i="1" dirty="0" err="1"/>
              <a:t>أهمية</a:t>
            </a:r>
            <a:r>
              <a:rPr lang="en-US" sz="2800" b="1" i="1" dirty="0"/>
              <a:t> </a:t>
            </a:r>
            <a:r>
              <a:rPr lang="en-US" sz="2800" b="1" i="1" dirty="0" err="1"/>
              <a:t>هذا</a:t>
            </a:r>
            <a:r>
              <a:rPr lang="en-US" sz="2800" b="1" i="1" dirty="0"/>
              <a:t> </a:t>
            </a:r>
            <a:r>
              <a:rPr lang="en-US" sz="2800" b="1" i="1" dirty="0" err="1"/>
              <a:t>التحليل</a:t>
            </a:r>
            <a:r>
              <a:rPr lang="en-US" sz="2800" b="1" i="1" dirty="0"/>
              <a:t>؟</a:t>
            </a:r>
          </a:p>
          <a:p>
            <a:pPr algn="r"/>
            <a:r>
              <a:rPr lang="en-US" sz="2800" b="1" i="1" dirty="0">
                <a:solidFill>
                  <a:srgbClr val="73CED1"/>
                </a:solidFill>
              </a:rPr>
              <a:t> </a:t>
            </a:r>
            <a:r>
              <a:rPr lang="en-US" sz="2800" b="1" i="1" dirty="0" err="1">
                <a:solidFill>
                  <a:srgbClr val="73CED1"/>
                </a:solidFill>
              </a:rPr>
              <a:t>يساعد</a:t>
            </a:r>
            <a:r>
              <a:rPr lang="en-US" sz="2800" b="1" i="1" dirty="0">
                <a:solidFill>
                  <a:srgbClr val="73CED1"/>
                </a:solidFill>
              </a:rPr>
              <a:t> </a:t>
            </a:r>
            <a:r>
              <a:rPr lang="en-US" sz="2800" b="1" i="1" dirty="0" err="1">
                <a:solidFill>
                  <a:srgbClr val="73CED1"/>
                </a:solidFill>
              </a:rPr>
              <a:t>هذا</a:t>
            </a:r>
            <a:r>
              <a:rPr lang="en-US" sz="2800" b="1" i="1" dirty="0">
                <a:solidFill>
                  <a:srgbClr val="73CED1"/>
                </a:solidFill>
              </a:rPr>
              <a:t>  </a:t>
            </a:r>
            <a:r>
              <a:rPr lang="en-US" sz="2800" b="1" i="1" dirty="0" err="1">
                <a:solidFill>
                  <a:srgbClr val="73CED1"/>
                </a:solidFill>
              </a:rPr>
              <a:t>التحليل</a:t>
            </a:r>
            <a:r>
              <a:rPr lang="en-US" sz="2800" b="1" i="1" dirty="0">
                <a:solidFill>
                  <a:srgbClr val="73CED1"/>
                </a:solidFill>
              </a:rPr>
              <a:t> </a:t>
            </a:r>
            <a:r>
              <a:rPr lang="en-US" sz="2800" b="1" i="1" dirty="0" err="1">
                <a:solidFill>
                  <a:srgbClr val="73CED1"/>
                </a:solidFill>
              </a:rPr>
              <a:t>في</a:t>
            </a:r>
            <a:r>
              <a:rPr lang="en-US" sz="2800" b="1" i="1" dirty="0">
                <a:solidFill>
                  <a:srgbClr val="73CED1"/>
                </a:solidFill>
              </a:rPr>
              <a:t> </a:t>
            </a:r>
            <a:r>
              <a:rPr lang="en-US" sz="2800" b="1" i="1" dirty="0" err="1">
                <a:solidFill>
                  <a:srgbClr val="73CED1"/>
                </a:solidFill>
              </a:rPr>
              <a:t>تقدير</a:t>
            </a:r>
            <a:r>
              <a:rPr lang="en-US" sz="2800" b="1" i="1" dirty="0">
                <a:solidFill>
                  <a:srgbClr val="73CED1"/>
                </a:solidFill>
              </a:rPr>
              <a:t> </a:t>
            </a:r>
            <a:r>
              <a:rPr lang="en-US" sz="2800" b="1" i="1" dirty="0" err="1">
                <a:solidFill>
                  <a:srgbClr val="73CED1"/>
                </a:solidFill>
              </a:rPr>
              <a:t>حجم</a:t>
            </a:r>
            <a:r>
              <a:rPr lang="en-US" sz="2800" b="1" i="1" dirty="0">
                <a:solidFill>
                  <a:srgbClr val="73CED1"/>
                </a:solidFill>
              </a:rPr>
              <a:t> </a:t>
            </a:r>
            <a:r>
              <a:rPr lang="en-US" sz="2800" b="1" i="1" dirty="0" err="1">
                <a:solidFill>
                  <a:srgbClr val="73CED1"/>
                </a:solidFill>
              </a:rPr>
              <a:t>القوى</a:t>
            </a:r>
            <a:r>
              <a:rPr lang="en-US" sz="2800" b="1" i="1" dirty="0">
                <a:solidFill>
                  <a:srgbClr val="73CED1"/>
                </a:solidFill>
              </a:rPr>
              <a:t> </a:t>
            </a:r>
            <a:r>
              <a:rPr lang="en-US" sz="2800" b="1" i="1" dirty="0" err="1">
                <a:solidFill>
                  <a:srgbClr val="73CED1"/>
                </a:solidFill>
              </a:rPr>
              <a:t>لعاملة</a:t>
            </a:r>
            <a:r>
              <a:rPr lang="en-US" sz="2800" b="1" i="1" dirty="0">
                <a:solidFill>
                  <a:srgbClr val="73CED1"/>
                </a:solidFill>
              </a:rPr>
              <a:t>           </a:t>
            </a:r>
            <a:r>
              <a:rPr lang="en-US" sz="2800" b="1" i="1" dirty="0" err="1">
                <a:solidFill>
                  <a:srgbClr val="73CED1"/>
                </a:solidFill>
              </a:rPr>
              <a:t>التخطيط</a:t>
            </a:r>
            <a:r>
              <a:rPr lang="en-US" sz="2800" b="1" i="1" dirty="0">
                <a:solidFill>
                  <a:srgbClr val="73CED1"/>
                </a:solidFill>
              </a:rPr>
              <a:t> </a:t>
            </a:r>
            <a:r>
              <a:rPr lang="en-US" sz="2800" b="1" i="1" dirty="0" err="1">
                <a:solidFill>
                  <a:srgbClr val="73CED1"/>
                </a:solidFill>
              </a:rPr>
              <a:t>للتنمية</a:t>
            </a:r>
            <a:r>
              <a:rPr lang="en-US" sz="2800" b="1" i="1" dirty="0">
                <a:solidFill>
                  <a:srgbClr val="73CED1"/>
                </a:solidFill>
              </a:rPr>
              <a:t> </a:t>
            </a:r>
            <a:r>
              <a:rPr lang="en-US" sz="2800" b="1" i="1" dirty="0" err="1">
                <a:solidFill>
                  <a:srgbClr val="73CED1"/>
                </a:solidFill>
              </a:rPr>
              <a:t>الشاملة</a:t>
            </a:r>
            <a:endParaRPr lang="en-US" sz="2800" b="1" i="1" dirty="0">
              <a:solidFill>
                <a:srgbClr val="73CED1"/>
              </a:solidFill>
            </a:endParaRPr>
          </a:p>
          <a:p>
            <a:pPr algn="r"/>
            <a:endParaRPr lang="en-US" sz="2800" b="1" i="1" dirty="0">
              <a:solidFill>
                <a:srgbClr val="73CE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313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A3E08-0F4E-3E88-72FD-50443697F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4254" y="777451"/>
            <a:ext cx="9989574" cy="1736798"/>
          </a:xfrm>
        </p:spPr>
        <p:txBody>
          <a:bodyPr/>
          <a:lstStyle/>
          <a:p>
            <a:pPr algn="r"/>
            <a:r>
              <a:rPr lang="en-US" b="1" i="1" u="sng" dirty="0" err="1">
                <a:solidFill>
                  <a:srgbClr val="73CDD0"/>
                </a:solidFill>
              </a:rPr>
              <a:t>حجم</a:t>
            </a:r>
            <a:r>
              <a:rPr lang="en-US" b="1" i="1" u="sng" dirty="0">
                <a:solidFill>
                  <a:srgbClr val="73CDD0"/>
                </a:solidFill>
              </a:rPr>
              <a:t> </a:t>
            </a:r>
            <a:r>
              <a:rPr lang="en-US" b="1" i="1" u="sng" dirty="0" err="1">
                <a:solidFill>
                  <a:srgbClr val="73CDD0"/>
                </a:solidFill>
              </a:rPr>
              <a:t>سكان</a:t>
            </a:r>
            <a:r>
              <a:rPr lang="en-US" b="1" i="1" u="sng" dirty="0">
                <a:solidFill>
                  <a:srgbClr val="73CDD0"/>
                </a:solidFill>
              </a:rPr>
              <a:t> </a:t>
            </a:r>
            <a:r>
              <a:rPr lang="en-US" b="1" i="1" u="sng" dirty="0" err="1">
                <a:solidFill>
                  <a:srgbClr val="73CDD0"/>
                </a:solidFill>
              </a:rPr>
              <a:t>الوطن</a:t>
            </a:r>
            <a:r>
              <a:rPr lang="en-US" b="1" i="1" u="sng" dirty="0">
                <a:solidFill>
                  <a:srgbClr val="73CDD0"/>
                </a:solidFill>
              </a:rPr>
              <a:t> </a:t>
            </a:r>
            <a:r>
              <a:rPr lang="en-US" b="1" i="1" u="sng" dirty="0" err="1">
                <a:solidFill>
                  <a:srgbClr val="73CDD0"/>
                </a:solidFill>
              </a:rPr>
              <a:t>العربي</a:t>
            </a:r>
            <a:r>
              <a:rPr lang="en-US" b="1" i="1" u="sng" dirty="0">
                <a:solidFill>
                  <a:srgbClr val="73CDD0"/>
                </a:solidFill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B50AA1-6BCF-9592-45AF-EFBAF1C43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23060" y="547097"/>
            <a:ext cx="11676888" cy="1736798"/>
          </a:xfrm>
        </p:spPr>
        <p:txBody>
          <a:bodyPr>
            <a:normAutofit/>
          </a:bodyPr>
          <a:lstStyle/>
          <a:p>
            <a:pPr algn="r"/>
            <a:r>
              <a:rPr lang="en-US" sz="3200" b="1" dirty="0"/>
              <a:t> </a:t>
            </a:r>
            <a:r>
              <a:rPr lang="en-US" sz="3200" b="1" dirty="0" err="1"/>
              <a:t>بلغ</a:t>
            </a:r>
            <a:r>
              <a:rPr lang="en-US" sz="3200" b="1" dirty="0"/>
              <a:t> </a:t>
            </a:r>
            <a:r>
              <a:rPr lang="en-US" sz="3200" b="1" dirty="0" err="1"/>
              <a:t>عدد</a:t>
            </a:r>
            <a:r>
              <a:rPr lang="en-US" sz="3200" b="1" dirty="0"/>
              <a:t> </a:t>
            </a:r>
            <a:r>
              <a:rPr lang="en-US" sz="3200" b="1" dirty="0" err="1"/>
              <a:t>سكان</a:t>
            </a:r>
            <a:r>
              <a:rPr lang="en-US" sz="3200" b="1" dirty="0"/>
              <a:t> </a:t>
            </a:r>
            <a:r>
              <a:rPr lang="en-US" sz="3200" b="1" dirty="0" err="1"/>
              <a:t>الوطن</a:t>
            </a:r>
            <a:r>
              <a:rPr lang="en-US" sz="3200" b="1" dirty="0"/>
              <a:t> </a:t>
            </a:r>
            <a:r>
              <a:rPr lang="en-US" sz="3200" b="1" dirty="0" err="1"/>
              <a:t>العربي</a:t>
            </a:r>
            <a:r>
              <a:rPr lang="en-US" sz="3200" b="1" dirty="0"/>
              <a:t> </a:t>
            </a:r>
            <a:r>
              <a:rPr lang="en-US" sz="3200" b="1" dirty="0" err="1"/>
              <a:t>عام</a:t>
            </a:r>
            <a:r>
              <a:rPr lang="en-US" sz="3200" b="1" dirty="0"/>
              <a:t>   2024 </a:t>
            </a:r>
            <a:r>
              <a:rPr lang="en-US" sz="3200" b="1" dirty="0" err="1"/>
              <a:t>حوالي</a:t>
            </a:r>
            <a:r>
              <a:rPr lang="en-US" sz="3200" b="1" dirty="0"/>
              <a:t> 492 </a:t>
            </a:r>
            <a:r>
              <a:rPr lang="en-US" sz="3200" b="1" dirty="0" err="1"/>
              <a:t>مليون</a:t>
            </a:r>
            <a:r>
              <a:rPr lang="en-US" sz="3200" b="1" dirty="0"/>
              <a:t> </a:t>
            </a:r>
            <a:r>
              <a:rPr lang="en-US" sz="3200" b="1" dirty="0" err="1"/>
              <a:t>نسمة</a:t>
            </a:r>
            <a:r>
              <a:rPr lang="en-US" sz="3200" b="1" dirty="0"/>
              <a:t>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FCCF7B-DC06-7813-F320-23785BD6917F}"/>
              </a:ext>
            </a:extLst>
          </p:cNvPr>
          <p:cNvSpPr txBox="1"/>
          <p:nvPr/>
        </p:nvSpPr>
        <p:spPr>
          <a:xfrm>
            <a:off x="4955213" y="2322197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D4B362-2688-B43D-C688-C68D97ABED9F}"/>
              </a:ext>
            </a:extLst>
          </p:cNvPr>
          <p:cNvSpPr txBox="1"/>
          <p:nvPr/>
        </p:nvSpPr>
        <p:spPr>
          <a:xfrm rot="10800000" flipV="1">
            <a:off x="640053" y="2641271"/>
            <a:ext cx="10713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/>
              <a:t> </a:t>
            </a:r>
            <a:r>
              <a:rPr lang="en-US" sz="3600" b="1" dirty="0">
                <a:solidFill>
                  <a:srgbClr val="C6A3E1"/>
                </a:solidFill>
              </a:rPr>
              <a:t>يشكل الجناح </a:t>
            </a:r>
            <a:r>
              <a:rPr lang="en-US" sz="3600" b="1" dirty="0" err="1">
                <a:solidFill>
                  <a:srgbClr val="C6A3E1"/>
                </a:solidFill>
              </a:rPr>
              <a:t>الأسيوي</a:t>
            </a:r>
            <a:r>
              <a:rPr lang="en-US" sz="3600" b="1" dirty="0">
                <a:solidFill>
                  <a:srgbClr val="C6A3E1"/>
                </a:solidFill>
              </a:rPr>
              <a:t> نسبة٪39</a:t>
            </a:r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44BBC9-29C7-85FB-1308-B5822F987A4B}"/>
              </a:ext>
            </a:extLst>
          </p:cNvPr>
          <p:cNvSpPr txBox="1"/>
          <p:nvPr/>
        </p:nvSpPr>
        <p:spPr>
          <a:xfrm rot="10800000" flipV="1">
            <a:off x="-812930" y="3237414"/>
            <a:ext cx="6908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solidFill>
                  <a:srgbClr val="C6A3E1"/>
                </a:solidFill>
              </a:rPr>
              <a:t>٪يشكل الجناح </a:t>
            </a:r>
            <a:r>
              <a:rPr lang="en-US" sz="3200" b="1" dirty="0" err="1">
                <a:solidFill>
                  <a:srgbClr val="C6A3E1"/>
                </a:solidFill>
              </a:rPr>
              <a:t>الافريقي</a:t>
            </a:r>
            <a:r>
              <a:rPr lang="en-US" sz="3200" b="1" dirty="0">
                <a:solidFill>
                  <a:srgbClr val="C6A3E1"/>
                </a:solidFill>
              </a:rPr>
              <a:t> </a:t>
            </a:r>
            <a:r>
              <a:rPr lang="en-US" sz="3200" b="1" dirty="0" err="1">
                <a:solidFill>
                  <a:srgbClr val="C6A3E1"/>
                </a:solidFill>
              </a:rPr>
              <a:t>نسبة</a:t>
            </a:r>
            <a:r>
              <a:rPr lang="en-US" sz="3200" b="1" dirty="0">
                <a:solidFill>
                  <a:srgbClr val="C6A3E1"/>
                </a:solidFill>
              </a:rPr>
              <a:t> 61</a:t>
            </a:r>
          </a:p>
        </p:txBody>
      </p:sp>
    </p:spTree>
    <p:extLst>
      <p:ext uri="{BB962C8B-B14F-4D97-AF65-F5344CB8AC3E}">
        <p14:creationId xmlns:p14="http://schemas.microsoft.com/office/powerpoint/2010/main" val="2083111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4FBC8B-F411-D616-C1A3-59F629347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5535" y="1578078"/>
            <a:ext cx="9989574" cy="1302774"/>
          </a:xfrm>
        </p:spPr>
        <p:txBody>
          <a:bodyPr/>
          <a:lstStyle/>
          <a:p>
            <a:pPr algn="r"/>
            <a:r>
              <a:rPr lang="en-US" b="1" i="1" dirty="0" err="1">
                <a:solidFill>
                  <a:srgbClr val="73CDD0"/>
                </a:solidFill>
              </a:rPr>
              <a:t>تتفاوت</a:t>
            </a:r>
            <a:r>
              <a:rPr lang="en-US" b="1" i="1" dirty="0">
                <a:solidFill>
                  <a:srgbClr val="73CDD0"/>
                </a:solidFill>
              </a:rPr>
              <a:t> </a:t>
            </a:r>
            <a:r>
              <a:rPr lang="en-US" b="1" i="1" dirty="0" err="1">
                <a:solidFill>
                  <a:srgbClr val="73CDD0"/>
                </a:solidFill>
              </a:rPr>
              <a:t>اعداد</a:t>
            </a:r>
            <a:r>
              <a:rPr lang="en-US" b="1" i="1" dirty="0">
                <a:solidFill>
                  <a:srgbClr val="73CDD0"/>
                </a:solidFill>
              </a:rPr>
              <a:t> </a:t>
            </a:r>
            <a:r>
              <a:rPr lang="en-US" b="1" i="1" dirty="0" err="1">
                <a:solidFill>
                  <a:srgbClr val="73CDD0"/>
                </a:solidFill>
              </a:rPr>
              <a:t>السكان</a:t>
            </a:r>
            <a:r>
              <a:rPr lang="en-US" b="1" i="1" dirty="0">
                <a:solidFill>
                  <a:srgbClr val="73CDD0"/>
                </a:solidFill>
              </a:rPr>
              <a:t> </a:t>
            </a:r>
            <a:r>
              <a:rPr lang="en-US" b="1" i="1" dirty="0" err="1">
                <a:solidFill>
                  <a:srgbClr val="73CDD0"/>
                </a:solidFill>
              </a:rPr>
              <a:t>في</a:t>
            </a:r>
            <a:r>
              <a:rPr lang="en-US" b="1" i="1" dirty="0">
                <a:solidFill>
                  <a:srgbClr val="73CDD0"/>
                </a:solidFill>
              </a:rPr>
              <a:t> </a:t>
            </a:r>
            <a:r>
              <a:rPr lang="en-US" b="1" i="1" dirty="0" err="1">
                <a:solidFill>
                  <a:srgbClr val="73CDD0"/>
                </a:solidFill>
              </a:rPr>
              <a:t>الوطن</a:t>
            </a:r>
            <a:r>
              <a:rPr lang="en-US" b="1" i="1" dirty="0">
                <a:solidFill>
                  <a:srgbClr val="73CDD0"/>
                </a:solidFill>
              </a:rPr>
              <a:t> </a:t>
            </a:r>
            <a:r>
              <a:rPr lang="en-US" b="1" i="1" dirty="0" err="1">
                <a:solidFill>
                  <a:srgbClr val="73CDD0"/>
                </a:solidFill>
              </a:rPr>
              <a:t>العربي</a:t>
            </a:r>
            <a:r>
              <a:rPr lang="en-US" b="1" i="1" dirty="0">
                <a:solidFill>
                  <a:srgbClr val="73CDD0"/>
                </a:solidFill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2CC91D-37D0-474A-28EB-90B61D50A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2192594"/>
            <a:ext cx="10420410" cy="1302774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sz="5100" b="1" i="1" dirty="0" err="1">
                <a:solidFill>
                  <a:srgbClr val="C6A3E1"/>
                </a:solidFill>
              </a:rPr>
              <a:t>حيث</a:t>
            </a:r>
            <a:r>
              <a:rPr lang="en-US" sz="5100" b="1" i="1" dirty="0">
                <a:solidFill>
                  <a:srgbClr val="C6A3E1"/>
                </a:solidFill>
              </a:rPr>
              <a:t>  </a:t>
            </a:r>
            <a:r>
              <a:rPr lang="en-US" sz="5100" b="1" i="1" dirty="0" err="1">
                <a:solidFill>
                  <a:srgbClr val="C6A3E1"/>
                </a:solidFill>
              </a:rPr>
              <a:t>تأتي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مصر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في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الممقدمة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بعدد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سكان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يبلغ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حوالي</a:t>
            </a:r>
            <a:r>
              <a:rPr lang="en-US" sz="5100" b="1" i="1" dirty="0">
                <a:solidFill>
                  <a:srgbClr val="C6A3E1"/>
                </a:solidFill>
              </a:rPr>
              <a:t> ١١٥.٥ </a:t>
            </a:r>
            <a:r>
              <a:rPr lang="en-US" sz="5100" b="1" i="1" dirty="0" err="1">
                <a:solidFill>
                  <a:srgbClr val="C6A3E1"/>
                </a:solidFill>
              </a:rPr>
              <a:t>مليون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نسمة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ما</a:t>
            </a:r>
            <a:r>
              <a:rPr lang="en-US" sz="5100" b="1" i="1" dirty="0">
                <a:solidFill>
                  <a:srgbClr val="C6A3E1"/>
                </a:solidFill>
              </a:rPr>
              <a:t> يشكل </a:t>
            </a:r>
            <a:r>
              <a:rPr lang="en-US" sz="5100" b="1" i="1" dirty="0" err="1">
                <a:solidFill>
                  <a:srgbClr val="C6A3E1"/>
                </a:solidFill>
              </a:rPr>
              <a:t>نسبة</a:t>
            </a:r>
            <a:r>
              <a:rPr lang="en-US" sz="5100" b="1" i="1" dirty="0">
                <a:solidFill>
                  <a:srgbClr val="C6A3E1"/>
                </a:solidFill>
              </a:rPr>
              <a:t>  ٢٤ </a:t>
            </a:r>
            <a:r>
              <a:rPr lang="en-US" sz="5100" b="1" i="1" dirty="0" err="1">
                <a:solidFill>
                  <a:srgbClr val="C6A3E1"/>
                </a:solidFill>
              </a:rPr>
              <a:t>بالمية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من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اجمالي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السكان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في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الوطن</a:t>
            </a:r>
            <a:r>
              <a:rPr lang="en-US" sz="5100" b="1" i="1" dirty="0">
                <a:solidFill>
                  <a:srgbClr val="C6A3E1"/>
                </a:solidFill>
              </a:rPr>
              <a:t> </a:t>
            </a:r>
            <a:r>
              <a:rPr lang="en-US" sz="5100" b="1" i="1" dirty="0" err="1">
                <a:solidFill>
                  <a:srgbClr val="C6A3E1"/>
                </a:solidFill>
              </a:rPr>
              <a:t>العربي</a:t>
            </a:r>
            <a:r>
              <a:rPr lang="en-US" sz="3200" b="1" i="1" dirty="0">
                <a:solidFill>
                  <a:srgbClr val="C6A3E1"/>
                </a:solidFill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BE066A-6069-3445-E28F-9321A77F969F}"/>
              </a:ext>
            </a:extLst>
          </p:cNvPr>
          <p:cNvSpPr txBox="1"/>
          <p:nvPr/>
        </p:nvSpPr>
        <p:spPr>
          <a:xfrm>
            <a:off x="885795" y="3608439"/>
            <a:ext cx="100569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err="1">
                <a:solidFill>
                  <a:srgbClr val="AA75D2"/>
                </a:solidFill>
              </a:rPr>
              <a:t>ثم</a:t>
            </a:r>
            <a:r>
              <a:rPr lang="en-US" sz="3200" b="1" i="1" dirty="0">
                <a:solidFill>
                  <a:srgbClr val="AA75D2"/>
                </a:solidFill>
              </a:rPr>
              <a:t> </a:t>
            </a:r>
            <a:r>
              <a:rPr lang="en-US" sz="3200" b="1" i="1" dirty="0" err="1">
                <a:solidFill>
                  <a:srgbClr val="AA75D2"/>
                </a:solidFill>
              </a:rPr>
              <a:t>تلي</a:t>
            </a:r>
            <a:r>
              <a:rPr lang="en-US" sz="3200" b="1" i="1" dirty="0">
                <a:solidFill>
                  <a:srgbClr val="AA75D2"/>
                </a:solidFill>
              </a:rPr>
              <a:t> </a:t>
            </a:r>
            <a:r>
              <a:rPr lang="en-US" sz="3200" b="1" i="1" dirty="0" err="1">
                <a:solidFill>
                  <a:srgbClr val="AA75D2"/>
                </a:solidFill>
              </a:rPr>
              <a:t>مصر</a:t>
            </a:r>
            <a:r>
              <a:rPr lang="en-US" sz="3200" b="1" i="1" dirty="0">
                <a:solidFill>
                  <a:srgbClr val="AA75D2"/>
                </a:solidFill>
              </a:rPr>
              <a:t> </a:t>
            </a:r>
            <a:r>
              <a:rPr lang="en-US" sz="3200" b="1" i="1" dirty="0" err="1">
                <a:solidFill>
                  <a:srgbClr val="AA75D2"/>
                </a:solidFill>
              </a:rPr>
              <a:t>السودان</a:t>
            </a:r>
            <a:r>
              <a:rPr lang="en-US" sz="3200" b="1" i="1" dirty="0">
                <a:solidFill>
                  <a:srgbClr val="AA75D2"/>
                </a:solidFill>
              </a:rPr>
              <a:t> </a:t>
            </a:r>
            <a:r>
              <a:rPr lang="en-US" sz="3200" b="1" i="1" dirty="0" err="1">
                <a:solidFill>
                  <a:srgbClr val="AA75D2"/>
                </a:solidFill>
              </a:rPr>
              <a:t>ثم</a:t>
            </a:r>
            <a:r>
              <a:rPr lang="en-US" sz="3200" b="1" i="1" dirty="0">
                <a:solidFill>
                  <a:srgbClr val="AA75D2"/>
                </a:solidFill>
              </a:rPr>
              <a:t> </a:t>
            </a:r>
            <a:r>
              <a:rPr lang="en-US" sz="3200" b="1" i="1" dirty="0" err="1">
                <a:solidFill>
                  <a:srgbClr val="AA75D2"/>
                </a:solidFill>
              </a:rPr>
              <a:t>الجزائر</a:t>
            </a:r>
            <a:r>
              <a:rPr lang="en-US" sz="3200" b="1" i="1" dirty="0">
                <a:solidFill>
                  <a:srgbClr val="AA75D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0482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0B694-2351-0122-18BF-B81747D56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173679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b="1" i="1" dirty="0" err="1">
                <a:solidFill>
                  <a:srgbClr val="73CDD0"/>
                </a:solidFill>
              </a:rPr>
              <a:t>يصنف</a:t>
            </a:r>
            <a:r>
              <a:rPr lang="en-US" b="1" i="1" dirty="0">
                <a:solidFill>
                  <a:srgbClr val="73CDD0"/>
                </a:solidFill>
              </a:rPr>
              <a:t> </a:t>
            </a:r>
            <a:r>
              <a:rPr lang="en-US" b="1" i="1" dirty="0" err="1">
                <a:solidFill>
                  <a:srgbClr val="73CDD0"/>
                </a:solidFill>
              </a:rPr>
              <a:t>الوطن</a:t>
            </a:r>
            <a:r>
              <a:rPr lang="en-US" b="1" i="1" dirty="0">
                <a:solidFill>
                  <a:srgbClr val="73CDD0"/>
                </a:solidFill>
              </a:rPr>
              <a:t> </a:t>
            </a:r>
            <a:r>
              <a:rPr lang="en-US" b="1" i="1" dirty="0" err="1">
                <a:solidFill>
                  <a:srgbClr val="73CDD0"/>
                </a:solidFill>
              </a:rPr>
              <a:t>العربي</a:t>
            </a:r>
            <a:r>
              <a:rPr lang="en-US" b="1" i="1" dirty="0">
                <a:solidFill>
                  <a:srgbClr val="73CDD0"/>
                </a:solidFill>
              </a:rPr>
              <a:t> </a:t>
            </a:r>
            <a:r>
              <a:rPr lang="en-US" b="1" i="1" dirty="0" err="1">
                <a:solidFill>
                  <a:srgbClr val="73CDD0"/>
                </a:solidFill>
              </a:rPr>
              <a:t>الى</a:t>
            </a:r>
            <a:r>
              <a:rPr lang="en-US" b="1" i="1" dirty="0">
                <a:solidFill>
                  <a:srgbClr val="73CDD0"/>
                </a:solidFill>
              </a:rPr>
              <a:t> ٣ </a:t>
            </a:r>
            <a:r>
              <a:rPr lang="en-US" b="1" i="1" dirty="0" err="1">
                <a:solidFill>
                  <a:srgbClr val="73CDD0"/>
                </a:solidFill>
              </a:rPr>
              <a:t>مجموعات</a:t>
            </a:r>
            <a:br>
              <a:rPr lang="en-US" b="1" i="1" dirty="0">
                <a:solidFill>
                  <a:srgbClr val="73CDD0"/>
                </a:solidFill>
              </a:rPr>
            </a:br>
            <a:r>
              <a:rPr lang="en-US" sz="3600" b="1" i="1" dirty="0" err="1">
                <a:solidFill>
                  <a:srgbClr val="C6A3E1"/>
                </a:solidFill>
              </a:rPr>
              <a:t>بحسب</a:t>
            </a:r>
            <a:r>
              <a:rPr lang="en-US" sz="3600" b="1" i="1" dirty="0">
                <a:solidFill>
                  <a:srgbClr val="C6A3E1"/>
                </a:solidFill>
              </a:rPr>
              <a:t> </a:t>
            </a:r>
            <a:r>
              <a:rPr lang="en-US" sz="3600" b="1" i="1" dirty="0" err="1">
                <a:solidFill>
                  <a:srgbClr val="C6A3E1"/>
                </a:solidFill>
              </a:rPr>
              <a:t>مستويات</a:t>
            </a:r>
            <a:r>
              <a:rPr lang="en-US" sz="3600" b="1" i="1" dirty="0">
                <a:solidFill>
                  <a:srgbClr val="C6A3E1"/>
                </a:solidFill>
              </a:rPr>
              <a:t> </a:t>
            </a:r>
            <a:r>
              <a:rPr lang="en-US" sz="3600" b="1" i="1" dirty="0" err="1">
                <a:solidFill>
                  <a:srgbClr val="C6A3E1"/>
                </a:solidFill>
              </a:rPr>
              <a:t>الزيادة</a:t>
            </a:r>
            <a:r>
              <a:rPr lang="en-US" sz="3600" b="1" i="1" dirty="0">
                <a:solidFill>
                  <a:srgbClr val="C6A3E1"/>
                </a:solidFill>
              </a:rPr>
              <a:t> </a:t>
            </a:r>
            <a:r>
              <a:rPr lang="en-US" sz="3600" b="1" i="1" dirty="0" err="1">
                <a:solidFill>
                  <a:srgbClr val="C6A3E1"/>
                </a:solidFill>
              </a:rPr>
              <a:t>الطبيعية</a:t>
            </a:r>
            <a:r>
              <a:rPr lang="en-US" sz="3600" b="1" i="1" dirty="0">
                <a:solidFill>
                  <a:srgbClr val="C6A3E1"/>
                </a:solidFill>
              </a:rPr>
              <a:t> </a:t>
            </a:r>
            <a:r>
              <a:rPr lang="en-US" b="1" i="1" dirty="0">
                <a:solidFill>
                  <a:srgbClr val="73CDD0"/>
                </a:solidFill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D57265-E63F-E24C-5797-A7DF7DA9C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7" y="2753032"/>
            <a:ext cx="10603009" cy="303816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67DC7C89-AB17-A305-D711-88B2E78D64AB}"/>
              </a:ext>
            </a:extLst>
          </p:cNvPr>
          <p:cNvSpPr/>
          <p:nvPr/>
        </p:nvSpPr>
        <p:spPr>
          <a:xfrm>
            <a:off x="7076039" y="2626618"/>
            <a:ext cx="3948354" cy="3038168"/>
          </a:xfrm>
          <a:prstGeom prst="cloud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dirty="0" err="1"/>
              <a:t>المجموعة</a:t>
            </a:r>
            <a:r>
              <a:rPr lang="en-US" sz="2800" dirty="0"/>
              <a:t> </a:t>
            </a:r>
            <a:r>
              <a:rPr lang="en-US" sz="2800" dirty="0" err="1"/>
              <a:t>الاولى</a:t>
            </a:r>
            <a:r>
              <a:rPr lang="en-US" sz="2800" dirty="0"/>
              <a:t> </a:t>
            </a:r>
          </a:p>
          <a:p>
            <a:pPr algn="r"/>
            <a:r>
              <a:rPr lang="en-US" sz="2800" dirty="0" err="1"/>
              <a:t>ذات</a:t>
            </a:r>
            <a:r>
              <a:rPr lang="en-US" sz="2800" dirty="0"/>
              <a:t> </a:t>
            </a:r>
            <a:r>
              <a:rPr lang="en-US" sz="2800" dirty="0" err="1"/>
              <a:t>الزيادة</a:t>
            </a:r>
            <a:r>
              <a:rPr lang="en-US" sz="2800" dirty="0"/>
              <a:t> </a:t>
            </a:r>
            <a:r>
              <a:rPr lang="en-US" sz="2800" dirty="0" err="1"/>
              <a:t>الطبيعية</a:t>
            </a:r>
            <a:r>
              <a:rPr lang="en-US" sz="2800" dirty="0"/>
              <a:t> </a:t>
            </a:r>
            <a:r>
              <a:rPr lang="en-US" sz="2800" dirty="0" err="1"/>
              <a:t>المرتفعةاي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73CED1"/>
                </a:solidFill>
              </a:rPr>
              <a:t>اكثر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73CED1"/>
                </a:solidFill>
              </a:rPr>
              <a:t>من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73CED1"/>
                </a:solidFill>
              </a:rPr>
              <a:t>٣ بالمئة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CFBB45-BA90-0FFC-9835-9B09D670A0AD}"/>
              </a:ext>
            </a:extLst>
          </p:cNvPr>
          <p:cNvSpPr txBox="1"/>
          <p:nvPr/>
        </p:nvSpPr>
        <p:spPr>
          <a:xfrm>
            <a:off x="1854083" y="2569731"/>
            <a:ext cx="47630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err="1"/>
              <a:t>من</a:t>
            </a:r>
            <a:r>
              <a:rPr lang="en-US" sz="3200" dirty="0"/>
              <a:t> </a:t>
            </a:r>
            <a:r>
              <a:rPr lang="en-US" sz="3200" dirty="0" err="1"/>
              <a:t>الدول</a:t>
            </a:r>
            <a:r>
              <a:rPr lang="en-US" sz="3200" dirty="0"/>
              <a:t> </a:t>
            </a:r>
            <a:r>
              <a:rPr lang="en-US" sz="3200" dirty="0" err="1"/>
              <a:t>التي</a:t>
            </a:r>
            <a:r>
              <a:rPr lang="en-US" sz="3200" dirty="0"/>
              <a:t> </a:t>
            </a:r>
            <a:r>
              <a:rPr lang="en-US" sz="3200" dirty="0" err="1"/>
              <a:t>تندرج</a:t>
            </a:r>
            <a:r>
              <a:rPr lang="en-US" sz="3200" dirty="0"/>
              <a:t> </a:t>
            </a:r>
            <a:r>
              <a:rPr lang="en-US" sz="3200" dirty="0" err="1"/>
              <a:t>تحت</a:t>
            </a:r>
            <a:r>
              <a:rPr lang="en-US" sz="3200" dirty="0"/>
              <a:t> </a:t>
            </a:r>
            <a:r>
              <a:rPr lang="en-US" sz="3200" dirty="0" err="1"/>
              <a:t>هذه</a:t>
            </a:r>
            <a:r>
              <a:rPr lang="en-US" sz="3200" dirty="0"/>
              <a:t> </a:t>
            </a:r>
            <a:r>
              <a:rPr lang="en-US" sz="3200" dirty="0" err="1"/>
              <a:t>المجموعة</a:t>
            </a:r>
            <a:endParaRPr lang="en-US" sz="3200" dirty="0"/>
          </a:p>
          <a:p>
            <a:pPr algn="r"/>
            <a:r>
              <a:rPr lang="en-US" sz="32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سوريا</a:t>
            </a:r>
            <a:r>
              <a:rPr lang="en-US" sz="3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,</a:t>
            </a:r>
            <a:r>
              <a:rPr lang="en-US" sz="32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الامارات</a:t>
            </a:r>
            <a:r>
              <a:rPr lang="en-US" sz="3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العربية</a:t>
            </a:r>
            <a:r>
              <a:rPr lang="en-US" sz="3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المتحدة,الصومال</a:t>
            </a:r>
            <a:r>
              <a:rPr lang="en-US" sz="3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اليمن</a:t>
            </a:r>
            <a:r>
              <a:rPr lang="en-US" sz="3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وموريتانيا</a:t>
            </a:r>
            <a:r>
              <a:rPr lang="en-US" sz="3200" dirty="0"/>
              <a:t>* </a:t>
            </a:r>
          </a:p>
        </p:txBody>
      </p:sp>
    </p:spTree>
    <p:extLst>
      <p:ext uri="{BB962C8B-B14F-4D97-AF65-F5344CB8AC3E}">
        <p14:creationId xmlns:p14="http://schemas.microsoft.com/office/powerpoint/2010/main" val="2021785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5526FFB-AC40-AC82-1613-DE7777A4C6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589935"/>
            <a:ext cx="10883930" cy="5552417"/>
          </a:xfrm>
        </p:spPr>
        <p:txBody>
          <a:bodyPr/>
          <a:lstStyle/>
          <a:p>
            <a:endParaRPr lang="en-US"/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295FF79E-84D6-BC5B-25A0-D361C3C3F3C2}"/>
              </a:ext>
            </a:extLst>
          </p:cNvPr>
          <p:cNvSpPr/>
          <p:nvPr/>
        </p:nvSpPr>
        <p:spPr>
          <a:xfrm>
            <a:off x="6306690" y="791497"/>
            <a:ext cx="5281328" cy="4447692"/>
          </a:xfrm>
          <a:prstGeom prst="cloud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err="1"/>
              <a:t>المجموعة</a:t>
            </a:r>
            <a:r>
              <a:rPr lang="en-US" sz="2800" b="1" dirty="0"/>
              <a:t> </a:t>
            </a:r>
            <a:r>
              <a:rPr lang="en-US" sz="2800" b="1" dirty="0" err="1"/>
              <a:t>الثانية</a:t>
            </a:r>
            <a:r>
              <a:rPr lang="en-US" sz="2800" b="1" dirty="0"/>
              <a:t> </a:t>
            </a:r>
          </a:p>
          <a:p>
            <a:pPr algn="r"/>
            <a:r>
              <a:rPr lang="en-US" sz="2800" b="1" dirty="0" err="1"/>
              <a:t>هي</a:t>
            </a:r>
            <a:r>
              <a:rPr lang="en-US" sz="2800" b="1" dirty="0"/>
              <a:t> </a:t>
            </a:r>
            <a:r>
              <a:rPr lang="en-US" sz="2800" b="1" dirty="0" err="1"/>
              <a:t>مجموعة</a:t>
            </a:r>
            <a:r>
              <a:rPr lang="en-US" sz="2800" b="1" dirty="0"/>
              <a:t> </a:t>
            </a:r>
            <a:r>
              <a:rPr lang="en-US" sz="2800" b="1" dirty="0" err="1"/>
              <a:t>الدول</a:t>
            </a:r>
            <a:r>
              <a:rPr lang="en-US" sz="2800" b="1" dirty="0"/>
              <a:t> </a:t>
            </a:r>
            <a:r>
              <a:rPr lang="en-US" sz="2800" b="1" dirty="0" err="1"/>
              <a:t>ذات</a:t>
            </a:r>
            <a:r>
              <a:rPr lang="en-US" sz="2800" b="1" dirty="0"/>
              <a:t> </a:t>
            </a:r>
            <a:r>
              <a:rPr lang="en-US" sz="2800" b="1" dirty="0" err="1"/>
              <a:t>الزيادة</a:t>
            </a:r>
            <a:r>
              <a:rPr lang="en-US" sz="2800" b="1" dirty="0"/>
              <a:t> </a:t>
            </a:r>
            <a:r>
              <a:rPr lang="en-US" sz="2800" b="1" dirty="0" err="1"/>
              <a:t>الطبيعية</a:t>
            </a:r>
            <a:r>
              <a:rPr lang="en-US" sz="2800" b="1" dirty="0"/>
              <a:t> </a:t>
            </a:r>
            <a:r>
              <a:rPr lang="en-US" sz="2800" b="1" dirty="0" err="1"/>
              <a:t>المتوسطة</a:t>
            </a:r>
            <a:r>
              <a:rPr lang="en-US" sz="2800" b="1" dirty="0"/>
              <a:t> </a:t>
            </a:r>
          </a:p>
          <a:p>
            <a:pPr algn="r"/>
            <a:r>
              <a:rPr lang="en-US" sz="2800" b="1" dirty="0" err="1">
                <a:solidFill>
                  <a:srgbClr val="73CED1"/>
                </a:solidFill>
              </a:rPr>
              <a:t>اي</a:t>
            </a:r>
            <a:r>
              <a:rPr lang="en-US" sz="2800" b="1" dirty="0">
                <a:solidFill>
                  <a:srgbClr val="73CED1"/>
                </a:solidFill>
              </a:rPr>
              <a:t> </a:t>
            </a:r>
            <a:r>
              <a:rPr lang="en-US" sz="2800" b="1" dirty="0" err="1">
                <a:solidFill>
                  <a:srgbClr val="73CED1"/>
                </a:solidFill>
              </a:rPr>
              <a:t>من</a:t>
            </a:r>
            <a:r>
              <a:rPr lang="en-US" sz="2800" b="1" dirty="0">
                <a:solidFill>
                  <a:srgbClr val="73CED1"/>
                </a:solidFill>
              </a:rPr>
              <a:t> ٢ -٢.٥ بالمئة</a:t>
            </a:r>
            <a:r>
              <a:rPr lang="en-US" sz="2800" b="1" dirty="0"/>
              <a:t> 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DC7075-7A95-80B1-76A0-54A5A6027CC1}"/>
              </a:ext>
            </a:extLst>
          </p:cNvPr>
          <p:cNvSpPr txBox="1"/>
          <p:nvPr/>
        </p:nvSpPr>
        <p:spPr>
          <a:xfrm>
            <a:off x="1122282" y="2451743"/>
            <a:ext cx="49737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err="1"/>
              <a:t>من</a:t>
            </a:r>
            <a:r>
              <a:rPr lang="en-US" sz="3200" b="1" dirty="0"/>
              <a:t> </a:t>
            </a:r>
            <a:r>
              <a:rPr lang="en-US" sz="3200" b="1" dirty="0" err="1"/>
              <a:t>الامثلة</a:t>
            </a:r>
            <a:r>
              <a:rPr lang="en-US" sz="3200" b="1" dirty="0"/>
              <a:t> </a:t>
            </a:r>
            <a:r>
              <a:rPr lang="en-US" sz="3200" b="1" dirty="0" err="1"/>
              <a:t>على</a:t>
            </a:r>
            <a:r>
              <a:rPr lang="en-US" sz="3200" b="1" dirty="0"/>
              <a:t> </a:t>
            </a:r>
            <a:r>
              <a:rPr lang="en-US" sz="3200" b="1" dirty="0" err="1"/>
              <a:t>هذه</a:t>
            </a:r>
            <a:r>
              <a:rPr lang="en-US" sz="3200" b="1" dirty="0"/>
              <a:t> </a:t>
            </a:r>
            <a:r>
              <a:rPr lang="en-US" sz="3200" b="1" dirty="0" err="1"/>
              <a:t>المجموعة</a:t>
            </a:r>
            <a:endParaRPr lang="en-US" sz="3200" b="1" dirty="0"/>
          </a:p>
          <a:p>
            <a:pPr algn="r"/>
            <a:r>
              <a:rPr lang="en-US" sz="3200" b="1" dirty="0" err="1">
                <a:solidFill>
                  <a:srgbClr val="C6A3E1"/>
                </a:solidFill>
              </a:rPr>
              <a:t>البحرين</a:t>
            </a:r>
            <a:r>
              <a:rPr lang="en-US" sz="3200" b="1" dirty="0">
                <a:solidFill>
                  <a:srgbClr val="C6A3E1"/>
                </a:solidFill>
              </a:rPr>
              <a:t>, </a:t>
            </a:r>
            <a:r>
              <a:rPr lang="en-US" sz="3200" b="1" dirty="0" err="1">
                <a:solidFill>
                  <a:srgbClr val="C6A3E1"/>
                </a:solidFill>
              </a:rPr>
              <a:t>قطر</a:t>
            </a:r>
            <a:r>
              <a:rPr lang="en-US" sz="3200" b="1" dirty="0">
                <a:solidFill>
                  <a:srgbClr val="C6A3E1"/>
                </a:solidFill>
              </a:rPr>
              <a:t>, </a:t>
            </a:r>
            <a:r>
              <a:rPr lang="en-US" sz="3200" b="1" dirty="0" err="1">
                <a:solidFill>
                  <a:srgbClr val="C6A3E1"/>
                </a:solidFill>
              </a:rPr>
              <a:t>العراق</a:t>
            </a:r>
            <a:r>
              <a:rPr lang="en-US" sz="3200" b="1" dirty="0">
                <a:solidFill>
                  <a:srgbClr val="C6A3E1"/>
                </a:solidFill>
              </a:rPr>
              <a:t> </a:t>
            </a:r>
            <a:r>
              <a:rPr lang="en-US" sz="3200" b="1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904276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>
            <a:extLst>
              <a:ext uri="{FF2B5EF4-FFF2-40B4-BE49-F238E27FC236}">
                <a16:creationId xmlns:a16="http://schemas.microsoft.com/office/drawing/2014/main" id="{595B5796-D528-E5A1-27C8-5A31FE8654FA}"/>
              </a:ext>
            </a:extLst>
          </p:cNvPr>
          <p:cNvSpPr/>
          <p:nvPr/>
        </p:nvSpPr>
        <p:spPr>
          <a:xfrm>
            <a:off x="6096000" y="823101"/>
            <a:ext cx="5338916" cy="4163258"/>
          </a:xfrm>
          <a:prstGeom prst="cloud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200" b="1" dirty="0" err="1"/>
              <a:t>المجموعة</a:t>
            </a:r>
            <a:r>
              <a:rPr lang="en-US" sz="3200" b="1" dirty="0"/>
              <a:t> </a:t>
            </a:r>
            <a:r>
              <a:rPr lang="en-US" sz="3200" b="1" dirty="0" err="1"/>
              <a:t>الثالثة</a:t>
            </a:r>
            <a:endParaRPr lang="en-US" sz="3200" b="1" dirty="0"/>
          </a:p>
          <a:p>
            <a:pPr algn="r"/>
            <a:r>
              <a:rPr lang="en-US" sz="3200" b="1" dirty="0" err="1"/>
              <a:t>مجموعة</a:t>
            </a:r>
            <a:r>
              <a:rPr lang="en-US" sz="3200" b="1" dirty="0"/>
              <a:t> </a:t>
            </a:r>
            <a:r>
              <a:rPr lang="en-US" sz="3200" b="1" dirty="0" err="1"/>
              <a:t>الدول</a:t>
            </a:r>
            <a:r>
              <a:rPr lang="en-US" sz="3200" b="1" dirty="0"/>
              <a:t> </a:t>
            </a:r>
            <a:r>
              <a:rPr lang="en-US" sz="3200" b="1" dirty="0" err="1"/>
              <a:t>ذات</a:t>
            </a:r>
            <a:r>
              <a:rPr lang="en-US" sz="3200" b="1" dirty="0"/>
              <a:t> </a:t>
            </a:r>
            <a:r>
              <a:rPr lang="en-US" sz="3200" b="1" dirty="0" err="1"/>
              <a:t>الزيادة</a:t>
            </a:r>
            <a:r>
              <a:rPr lang="en-US" sz="3200" b="1" dirty="0"/>
              <a:t> </a:t>
            </a:r>
            <a:r>
              <a:rPr lang="en-US" sz="3200" b="1" dirty="0" err="1"/>
              <a:t>الطبيعية</a:t>
            </a:r>
            <a:r>
              <a:rPr lang="en-US" sz="3200" b="1" dirty="0"/>
              <a:t> </a:t>
            </a:r>
            <a:r>
              <a:rPr lang="en-US" sz="3200" b="1" dirty="0" err="1"/>
              <a:t>المنخفضة</a:t>
            </a:r>
            <a:r>
              <a:rPr lang="en-US" sz="3200" b="1" dirty="0"/>
              <a:t> </a:t>
            </a:r>
          </a:p>
          <a:p>
            <a:pPr algn="r"/>
            <a:r>
              <a:rPr lang="en-US" sz="3200" b="1" dirty="0" err="1">
                <a:solidFill>
                  <a:srgbClr val="73CED1"/>
                </a:solidFill>
              </a:rPr>
              <a:t>اي</a:t>
            </a:r>
            <a:r>
              <a:rPr lang="en-US" sz="3200" b="1" dirty="0">
                <a:solidFill>
                  <a:srgbClr val="73CED1"/>
                </a:solidFill>
              </a:rPr>
              <a:t> </a:t>
            </a:r>
            <a:r>
              <a:rPr lang="en-US" sz="3200" b="1" dirty="0" err="1">
                <a:solidFill>
                  <a:srgbClr val="73CED1"/>
                </a:solidFill>
              </a:rPr>
              <a:t>اقل</a:t>
            </a:r>
            <a:r>
              <a:rPr lang="en-US" sz="3200" b="1" dirty="0">
                <a:solidFill>
                  <a:srgbClr val="73CED1"/>
                </a:solidFill>
              </a:rPr>
              <a:t> </a:t>
            </a:r>
            <a:r>
              <a:rPr lang="en-US" sz="3200" b="1" dirty="0" err="1">
                <a:solidFill>
                  <a:srgbClr val="73CED1"/>
                </a:solidFill>
              </a:rPr>
              <a:t>من</a:t>
            </a:r>
            <a:r>
              <a:rPr lang="en-US" sz="3200" b="1" dirty="0">
                <a:solidFill>
                  <a:srgbClr val="73CED1"/>
                </a:solidFill>
              </a:rPr>
              <a:t> ٢ بالمئة*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EBF6BA-CFCA-FD04-C823-4E81EA275F75}"/>
              </a:ext>
            </a:extLst>
          </p:cNvPr>
          <p:cNvSpPr txBox="1"/>
          <p:nvPr/>
        </p:nvSpPr>
        <p:spPr>
          <a:xfrm>
            <a:off x="757084" y="2135355"/>
            <a:ext cx="508468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err="1"/>
              <a:t>من</a:t>
            </a:r>
            <a:r>
              <a:rPr lang="en-US" sz="3200" b="1" dirty="0"/>
              <a:t> </a:t>
            </a:r>
            <a:r>
              <a:rPr lang="en-US" sz="3200" b="1" dirty="0" err="1"/>
              <a:t>الامثلة</a:t>
            </a:r>
            <a:r>
              <a:rPr lang="en-US" sz="3200" b="1" dirty="0"/>
              <a:t> </a:t>
            </a:r>
            <a:r>
              <a:rPr lang="en-US" sz="3200" b="1" dirty="0" err="1"/>
              <a:t>على</a:t>
            </a:r>
            <a:r>
              <a:rPr lang="en-US" sz="3200" b="1" dirty="0"/>
              <a:t> </a:t>
            </a:r>
            <a:r>
              <a:rPr lang="en-US" sz="3200" b="1" dirty="0" err="1"/>
              <a:t>هذا</a:t>
            </a:r>
            <a:r>
              <a:rPr lang="en-US" sz="3200" b="1" dirty="0"/>
              <a:t> </a:t>
            </a:r>
            <a:r>
              <a:rPr lang="en-US" sz="3200" b="1" dirty="0" err="1"/>
              <a:t>النوع</a:t>
            </a:r>
            <a:r>
              <a:rPr lang="en-US" sz="3200" b="1" dirty="0"/>
              <a:t> </a:t>
            </a:r>
            <a:r>
              <a:rPr lang="en-US" sz="3200" b="1" dirty="0" err="1"/>
              <a:t>من</a:t>
            </a:r>
            <a:r>
              <a:rPr lang="en-US" sz="3200" b="1" dirty="0"/>
              <a:t> </a:t>
            </a:r>
            <a:r>
              <a:rPr lang="en-US" sz="3200" b="1" dirty="0" err="1"/>
              <a:t>الزيادة</a:t>
            </a:r>
            <a:endParaRPr lang="en-US" sz="3200" b="1" dirty="0"/>
          </a:p>
          <a:p>
            <a:pPr algn="r"/>
            <a:r>
              <a:rPr lang="en-US" sz="2800" b="1" dirty="0" err="1">
                <a:solidFill>
                  <a:srgbClr val="C6A3E1"/>
                </a:solidFill>
              </a:rPr>
              <a:t>الكويت</a:t>
            </a:r>
            <a:r>
              <a:rPr lang="en-US" sz="2800" b="1" dirty="0">
                <a:solidFill>
                  <a:srgbClr val="C6A3E1"/>
                </a:solidFill>
              </a:rPr>
              <a:t>  </a:t>
            </a:r>
            <a:r>
              <a:rPr lang="en-US" sz="2800" b="1" dirty="0" err="1">
                <a:solidFill>
                  <a:srgbClr val="C6A3E1"/>
                </a:solidFill>
              </a:rPr>
              <a:t>جزر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القمر</a:t>
            </a:r>
            <a:r>
              <a:rPr lang="en-US" sz="2800" b="1" dirty="0">
                <a:solidFill>
                  <a:srgbClr val="C6A3E1"/>
                </a:solidFill>
              </a:rPr>
              <a:t>  </a:t>
            </a:r>
            <a:r>
              <a:rPr lang="en-US" sz="2800" b="1" dirty="0" err="1">
                <a:solidFill>
                  <a:srgbClr val="C6A3E1"/>
                </a:solidFill>
              </a:rPr>
              <a:t>مصر</a:t>
            </a:r>
            <a:r>
              <a:rPr lang="en-US" sz="2800" b="1" dirty="0">
                <a:solidFill>
                  <a:srgbClr val="C6A3E1"/>
                </a:solidFill>
              </a:rPr>
              <a:t>  </a:t>
            </a:r>
            <a:r>
              <a:rPr lang="en-US" sz="2800" b="1" dirty="0" err="1">
                <a:solidFill>
                  <a:srgbClr val="C6A3E1"/>
                </a:solidFill>
              </a:rPr>
              <a:t>جيبوتي</a:t>
            </a:r>
            <a:r>
              <a:rPr lang="en-US" sz="2800" b="1" dirty="0">
                <a:solidFill>
                  <a:srgbClr val="C6A3E1"/>
                </a:solidFill>
              </a:rPr>
              <a:t>   </a:t>
            </a:r>
            <a:r>
              <a:rPr lang="en-US" sz="2800" b="1" dirty="0" err="1">
                <a:solidFill>
                  <a:srgbClr val="C6A3E1"/>
                </a:solidFill>
              </a:rPr>
              <a:t>فلسطين</a:t>
            </a:r>
            <a:r>
              <a:rPr lang="en-US" sz="2800" b="1" dirty="0">
                <a:solidFill>
                  <a:srgbClr val="C6A3E1"/>
                </a:solidFill>
              </a:rPr>
              <a:t>  </a:t>
            </a:r>
            <a:r>
              <a:rPr lang="en-US" sz="2800" b="1" dirty="0" err="1">
                <a:solidFill>
                  <a:srgbClr val="C6A3E1"/>
                </a:solidFill>
              </a:rPr>
              <a:t>الجزائر</a:t>
            </a:r>
            <a:r>
              <a:rPr lang="en-US" sz="2800" b="1" dirty="0">
                <a:solidFill>
                  <a:srgbClr val="C6A3E1"/>
                </a:solidFill>
              </a:rPr>
              <a:t> </a:t>
            </a:r>
            <a:r>
              <a:rPr lang="en-US" sz="2800" b="1" dirty="0" err="1">
                <a:solidFill>
                  <a:srgbClr val="C6A3E1"/>
                </a:solidFill>
              </a:rPr>
              <a:t>المغرب</a:t>
            </a:r>
            <a:r>
              <a:rPr lang="en-US" sz="2800" b="1" dirty="0">
                <a:solidFill>
                  <a:srgbClr val="C6A3E1"/>
                </a:solidFill>
              </a:rPr>
              <a:t>  </a:t>
            </a:r>
            <a:r>
              <a:rPr lang="en-US" sz="2800" b="1" dirty="0" err="1">
                <a:solidFill>
                  <a:srgbClr val="C6A3E1"/>
                </a:solidFill>
              </a:rPr>
              <a:t>السودان</a:t>
            </a:r>
            <a:r>
              <a:rPr lang="en-US" sz="2800" b="1" dirty="0">
                <a:solidFill>
                  <a:srgbClr val="C6A3E1"/>
                </a:solidFill>
              </a:rPr>
              <a:t>  </a:t>
            </a:r>
            <a:r>
              <a:rPr lang="en-US" sz="2800" b="1" dirty="0" err="1">
                <a:solidFill>
                  <a:srgbClr val="C6A3E1"/>
                </a:solidFill>
              </a:rPr>
              <a:t>تونس</a:t>
            </a:r>
            <a:r>
              <a:rPr lang="en-US" sz="2800" b="1" dirty="0">
                <a:solidFill>
                  <a:srgbClr val="C6A3E1"/>
                </a:solidFill>
              </a:rPr>
              <a:t>  </a:t>
            </a:r>
            <a:r>
              <a:rPr lang="en-US" sz="2800" b="1" dirty="0" err="1">
                <a:solidFill>
                  <a:srgbClr val="C6A3E1"/>
                </a:solidFill>
              </a:rPr>
              <a:t>لبنان</a:t>
            </a:r>
            <a:r>
              <a:rPr lang="en-US" sz="2800" b="1" dirty="0">
                <a:solidFill>
                  <a:srgbClr val="C6A3E1"/>
                </a:solidFill>
              </a:rPr>
              <a:t>   </a:t>
            </a:r>
            <a:r>
              <a:rPr lang="en-US" sz="2800" b="1" dirty="0" err="1">
                <a:solidFill>
                  <a:srgbClr val="C6A3E1"/>
                </a:solidFill>
              </a:rPr>
              <a:t>ليبيا</a:t>
            </a:r>
            <a:r>
              <a:rPr lang="en-US" sz="2800" b="1" dirty="0">
                <a:solidFill>
                  <a:srgbClr val="C6A3E1"/>
                </a:solidFill>
              </a:rPr>
              <a:t>  </a:t>
            </a:r>
            <a:r>
              <a:rPr lang="en-US" sz="2800" b="1" dirty="0" err="1">
                <a:solidFill>
                  <a:srgbClr val="C6A3E1"/>
                </a:solidFill>
              </a:rPr>
              <a:t>الاردن</a:t>
            </a:r>
            <a:r>
              <a:rPr lang="en-US" sz="2800" b="1" dirty="0">
                <a:solidFill>
                  <a:srgbClr val="C6A3E1"/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89421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F2AC0-BBBD-FDFE-3827-D788A53F5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693174"/>
            <a:ext cx="9989574" cy="3043084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 err="1"/>
              <a:t>تعد</a:t>
            </a:r>
            <a:r>
              <a:rPr lang="en-US" sz="4000" b="1" dirty="0"/>
              <a:t> </a:t>
            </a:r>
            <a:r>
              <a:rPr lang="en-US" sz="4000" b="1" dirty="0" err="1">
                <a:solidFill>
                  <a:srgbClr val="C6A3E1"/>
                </a:solidFill>
              </a:rPr>
              <a:t>الزيادة</a:t>
            </a:r>
            <a:r>
              <a:rPr lang="en-US" sz="4000" b="1" dirty="0">
                <a:solidFill>
                  <a:srgbClr val="C6A3E1"/>
                </a:solidFill>
              </a:rPr>
              <a:t> </a:t>
            </a:r>
            <a:r>
              <a:rPr lang="en-US" sz="4000" b="1" dirty="0" err="1">
                <a:solidFill>
                  <a:srgbClr val="C6A3E1"/>
                </a:solidFill>
              </a:rPr>
              <a:t>السكانية</a:t>
            </a:r>
            <a:r>
              <a:rPr lang="en-US" sz="4000" b="1" dirty="0">
                <a:solidFill>
                  <a:srgbClr val="C6A3E1"/>
                </a:solidFill>
              </a:rPr>
              <a:t>  </a:t>
            </a:r>
            <a:r>
              <a:rPr lang="en-US" sz="4000" b="1" dirty="0" err="1">
                <a:solidFill>
                  <a:srgbClr val="C6A3E1"/>
                </a:solidFill>
              </a:rPr>
              <a:t>غير</a:t>
            </a:r>
            <a:r>
              <a:rPr lang="en-US" sz="4000" b="1" dirty="0">
                <a:solidFill>
                  <a:srgbClr val="C6A3E1"/>
                </a:solidFill>
              </a:rPr>
              <a:t> </a:t>
            </a:r>
            <a:r>
              <a:rPr lang="en-US" sz="4000" b="1" dirty="0" err="1">
                <a:solidFill>
                  <a:srgbClr val="C6A3E1"/>
                </a:solidFill>
              </a:rPr>
              <a:t>المنظمة</a:t>
            </a:r>
            <a:r>
              <a:rPr lang="en-US" sz="4000" b="1" dirty="0">
                <a:solidFill>
                  <a:srgbClr val="C6A3E1"/>
                </a:solidFill>
              </a:rPr>
              <a:t> </a:t>
            </a:r>
            <a:r>
              <a:rPr lang="en-US" sz="4000" b="1" dirty="0" err="1">
                <a:solidFill>
                  <a:srgbClr val="C6A3E1"/>
                </a:solidFill>
              </a:rPr>
              <a:t>واحدة</a:t>
            </a:r>
            <a:r>
              <a:rPr lang="en-US" sz="4000" b="1" dirty="0">
                <a:solidFill>
                  <a:srgbClr val="C6A3E1"/>
                </a:solidFill>
              </a:rPr>
              <a:t> </a:t>
            </a:r>
            <a:r>
              <a:rPr lang="en-US" sz="4000" b="1" dirty="0" err="1">
                <a:solidFill>
                  <a:srgbClr val="C6A3E1"/>
                </a:solidFill>
              </a:rPr>
              <a:t>من</a:t>
            </a:r>
            <a:r>
              <a:rPr lang="en-US" sz="4000" b="1" dirty="0">
                <a:solidFill>
                  <a:srgbClr val="C6A3E1"/>
                </a:solidFill>
              </a:rPr>
              <a:t> </a:t>
            </a:r>
            <a:r>
              <a:rPr lang="en-US" sz="4000" b="1" dirty="0" err="1">
                <a:solidFill>
                  <a:srgbClr val="C6A3E1"/>
                </a:solidFill>
              </a:rPr>
              <a:t>ابرز</a:t>
            </a:r>
            <a:r>
              <a:rPr lang="en-US" sz="4000" b="1" dirty="0">
                <a:solidFill>
                  <a:srgbClr val="C6A3E1"/>
                </a:solidFill>
              </a:rPr>
              <a:t> </a:t>
            </a:r>
            <a:r>
              <a:rPr lang="en-US" sz="4000" b="1" dirty="0" err="1">
                <a:solidFill>
                  <a:srgbClr val="C6A3E1"/>
                </a:solidFill>
              </a:rPr>
              <a:t>المشكلات</a:t>
            </a:r>
            <a:r>
              <a:rPr lang="en-US" sz="4000" b="1" dirty="0">
                <a:solidFill>
                  <a:srgbClr val="C6A3E1"/>
                </a:solidFill>
              </a:rPr>
              <a:t> </a:t>
            </a:r>
            <a:r>
              <a:rPr lang="en-US" sz="4000" b="1" dirty="0" err="1"/>
              <a:t>التي</a:t>
            </a:r>
            <a:r>
              <a:rPr lang="en-US" sz="4000" b="1" dirty="0"/>
              <a:t> </a:t>
            </a:r>
            <a:r>
              <a:rPr lang="en-US" sz="4000" b="1" dirty="0" err="1"/>
              <a:t>تواجه</a:t>
            </a:r>
            <a:r>
              <a:rPr lang="en-US" sz="4000" b="1" dirty="0"/>
              <a:t> </a:t>
            </a:r>
            <a:r>
              <a:rPr lang="en-US" sz="4000" b="1" dirty="0" err="1"/>
              <a:t>جهود</a:t>
            </a:r>
            <a:r>
              <a:rPr lang="en-US" sz="4000" b="1" dirty="0"/>
              <a:t> </a:t>
            </a:r>
            <a:r>
              <a:rPr lang="en-US" sz="4000" b="1" dirty="0" err="1"/>
              <a:t>التنمية</a:t>
            </a:r>
            <a:r>
              <a:rPr lang="en-US" sz="4000" b="1" dirty="0"/>
              <a:t> </a:t>
            </a:r>
            <a:r>
              <a:rPr lang="en-US" sz="4000" b="1" dirty="0" err="1"/>
              <a:t>في</a:t>
            </a:r>
            <a:r>
              <a:rPr lang="en-US" sz="4000" b="1" dirty="0"/>
              <a:t> </a:t>
            </a:r>
            <a:r>
              <a:rPr lang="en-US" sz="4000" b="1" dirty="0" err="1"/>
              <a:t>مختلف</a:t>
            </a:r>
            <a:r>
              <a:rPr lang="en-US" sz="4000" b="1" dirty="0"/>
              <a:t> </a:t>
            </a:r>
            <a:r>
              <a:rPr lang="en-US" sz="4000" b="1" dirty="0" err="1"/>
              <a:t>المجالات</a:t>
            </a:r>
            <a:r>
              <a:rPr lang="en-US" sz="4000" b="1" dirty="0"/>
              <a:t>, </a:t>
            </a:r>
            <a:r>
              <a:rPr lang="en-US" sz="4000" b="1" dirty="0" err="1"/>
              <a:t>وتشكل</a:t>
            </a:r>
            <a:r>
              <a:rPr lang="en-US" sz="4000" b="1" dirty="0"/>
              <a:t> </a:t>
            </a:r>
            <a:r>
              <a:rPr lang="en-US" sz="4000" b="1" dirty="0" err="1"/>
              <a:t>عائقا</a:t>
            </a:r>
            <a:r>
              <a:rPr lang="en-US" sz="4000" b="1" dirty="0"/>
              <a:t> </a:t>
            </a:r>
            <a:r>
              <a:rPr lang="en-US" sz="4000" b="1" dirty="0" err="1"/>
              <a:t>امام</a:t>
            </a:r>
            <a:r>
              <a:rPr lang="en-US" sz="4000" b="1" dirty="0"/>
              <a:t> </a:t>
            </a:r>
            <a:r>
              <a:rPr lang="en-US" sz="4000" b="1" dirty="0" err="1"/>
              <a:t>السياسات</a:t>
            </a:r>
            <a:r>
              <a:rPr lang="en-US" sz="4000" b="1" dirty="0"/>
              <a:t> </a:t>
            </a:r>
            <a:r>
              <a:rPr lang="en-US" sz="4000" b="1" dirty="0" err="1"/>
              <a:t>الهادفة</a:t>
            </a:r>
            <a:r>
              <a:rPr lang="en-US" sz="4000" b="1" dirty="0"/>
              <a:t> </a:t>
            </a:r>
            <a:r>
              <a:rPr lang="en-US" sz="4000" b="1" dirty="0" err="1"/>
              <a:t>الى</a:t>
            </a:r>
            <a:r>
              <a:rPr lang="en-US" sz="4000" b="1" dirty="0"/>
              <a:t> </a:t>
            </a:r>
            <a:r>
              <a:rPr lang="en-US" sz="4000" b="1" dirty="0" err="1"/>
              <a:t>تقليل</a:t>
            </a:r>
            <a:r>
              <a:rPr lang="en-US" sz="4000" b="1" dirty="0"/>
              <a:t>  </a:t>
            </a:r>
            <a:r>
              <a:rPr lang="en-US" sz="4000" b="1" dirty="0" err="1"/>
              <a:t>البطالة</a:t>
            </a:r>
            <a:r>
              <a:rPr lang="en-US" sz="4000" b="1" dirty="0"/>
              <a:t>  </a:t>
            </a:r>
            <a:r>
              <a:rPr lang="en-US" sz="4000" b="1" dirty="0" err="1"/>
              <a:t>ومكافحة</a:t>
            </a:r>
            <a:r>
              <a:rPr lang="en-US" sz="4000" b="1" dirty="0"/>
              <a:t> </a:t>
            </a:r>
            <a:r>
              <a:rPr lang="en-US" sz="4000" b="1" dirty="0" err="1"/>
              <a:t>الفقر</a:t>
            </a:r>
            <a:r>
              <a:rPr lang="en-US" sz="4000" b="1" dirty="0"/>
              <a:t>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4663A4-A33A-73FC-D5C0-8CE765426C55}"/>
              </a:ext>
            </a:extLst>
          </p:cNvPr>
          <p:cNvSpPr txBox="1"/>
          <p:nvPr/>
        </p:nvSpPr>
        <p:spPr>
          <a:xfrm>
            <a:off x="3141730" y="2821858"/>
            <a:ext cx="7982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i="1" dirty="0" err="1"/>
              <a:t>تتأثر</a:t>
            </a:r>
            <a:r>
              <a:rPr lang="en-US" sz="2800" b="1" i="1" dirty="0"/>
              <a:t> </a:t>
            </a:r>
            <a:r>
              <a:rPr lang="en-US" sz="2800" b="1" i="1" dirty="0" err="1"/>
              <a:t>المشكلة</a:t>
            </a:r>
            <a:r>
              <a:rPr lang="en-US" sz="2800" b="1" i="1" dirty="0"/>
              <a:t> </a:t>
            </a:r>
            <a:r>
              <a:rPr lang="en-US" sz="2800" b="1" i="1" dirty="0" err="1"/>
              <a:t>السكانية</a:t>
            </a:r>
            <a:r>
              <a:rPr lang="en-US" sz="2800" b="1" i="1" dirty="0"/>
              <a:t>  </a:t>
            </a:r>
            <a:r>
              <a:rPr lang="en-US" sz="2800" b="1" i="1" dirty="0" err="1"/>
              <a:t>بعوامل</a:t>
            </a:r>
            <a:r>
              <a:rPr lang="en-US" sz="2800" b="1" i="1" dirty="0"/>
              <a:t> </a:t>
            </a:r>
            <a:r>
              <a:rPr lang="en-US" sz="2800" b="1" i="1" dirty="0" err="1"/>
              <a:t>عدة</a:t>
            </a:r>
            <a:r>
              <a:rPr lang="en-US" sz="2800" b="1" i="1" dirty="0"/>
              <a:t> </a:t>
            </a:r>
            <a:r>
              <a:rPr lang="en-US" sz="2800" b="1" i="1" dirty="0" err="1"/>
              <a:t>منها</a:t>
            </a:r>
            <a:r>
              <a:rPr lang="en-US" sz="2800" dirty="0"/>
              <a:t> </a:t>
            </a:r>
          </a:p>
          <a:p>
            <a:pPr algn="r"/>
            <a:r>
              <a:rPr lang="en-US" sz="2800" dirty="0" err="1">
                <a:solidFill>
                  <a:srgbClr val="73CED1"/>
                </a:solidFill>
              </a:rPr>
              <a:t>سوء</a:t>
            </a:r>
            <a:r>
              <a:rPr lang="en-US" sz="2800" dirty="0">
                <a:solidFill>
                  <a:srgbClr val="73CED1"/>
                </a:solidFill>
              </a:rPr>
              <a:t> </a:t>
            </a:r>
            <a:r>
              <a:rPr lang="en-US" sz="2800" dirty="0" err="1">
                <a:solidFill>
                  <a:srgbClr val="73CED1"/>
                </a:solidFill>
              </a:rPr>
              <a:t>استغلال</a:t>
            </a:r>
            <a:r>
              <a:rPr lang="en-US" sz="2800" dirty="0">
                <a:solidFill>
                  <a:srgbClr val="73CED1"/>
                </a:solidFill>
              </a:rPr>
              <a:t> </a:t>
            </a:r>
            <a:r>
              <a:rPr lang="en-US" sz="2800" dirty="0" err="1">
                <a:solidFill>
                  <a:srgbClr val="73CED1"/>
                </a:solidFill>
              </a:rPr>
              <a:t>الموارد</a:t>
            </a:r>
            <a:r>
              <a:rPr lang="en-US" sz="2800" dirty="0">
                <a:solidFill>
                  <a:srgbClr val="73CED1"/>
                </a:solidFill>
              </a:rPr>
              <a:t> </a:t>
            </a:r>
            <a:r>
              <a:rPr lang="en-US" sz="2800" dirty="0" err="1">
                <a:solidFill>
                  <a:srgbClr val="73CED1"/>
                </a:solidFill>
              </a:rPr>
              <a:t>وضعف</a:t>
            </a:r>
            <a:r>
              <a:rPr lang="en-US" sz="2800" dirty="0">
                <a:solidFill>
                  <a:srgbClr val="73CED1"/>
                </a:solidFill>
              </a:rPr>
              <a:t> </a:t>
            </a:r>
            <a:r>
              <a:rPr lang="en-US" sz="2800" dirty="0" err="1">
                <a:solidFill>
                  <a:srgbClr val="73CED1"/>
                </a:solidFill>
              </a:rPr>
              <a:t>ادارتها</a:t>
            </a:r>
            <a:r>
              <a:rPr lang="en-US" sz="2800" dirty="0">
                <a:solidFill>
                  <a:srgbClr val="73CED1"/>
                </a:solidFill>
              </a:rPr>
              <a:t> </a:t>
            </a:r>
          </a:p>
          <a:p>
            <a:pPr algn="r"/>
            <a:r>
              <a:rPr lang="en-US" sz="2800" dirty="0" err="1">
                <a:solidFill>
                  <a:srgbClr val="73CED1"/>
                </a:solidFill>
              </a:rPr>
              <a:t>تردي</a:t>
            </a:r>
            <a:r>
              <a:rPr lang="en-US" sz="2800" dirty="0">
                <a:solidFill>
                  <a:srgbClr val="73CED1"/>
                </a:solidFill>
              </a:rPr>
              <a:t> </a:t>
            </a:r>
            <a:r>
              <a:rPr lang="en-US" sz="2800" dirty="0" err="1">
                <a:solidFill>
                  <a:srgbClr val="73CED1"/>
                </a:solidFill>
              </a:rPr>
              <a:t>السياسات</a:t>
            </a:r>
            <a:r>
              <a:rPr lang="en-US" sz="2800" dirty="0">
                <a:solidFill>
                  <a:srgbClr val="73CED1"/>
                </a:solidFill>
              </a:rPr>
              <a:t> </a:t>
            </a:r>
            <a:r>
              <a:rPr lang="en-US" sz="2800" dirty="0" err="1">
                <a:solidFill>
                  <a:srgbClr val="73CED1"/>
                </a:solidFill>
              </a:rPr>
              <a:t>الحكومية</a:t>
            </a:r>
            <a:r>
              <a:rPr lang="en-US" sz="2800" dirty="0">
                <a:solidFill>
                  <a:srgbClr val="73CED1"/>
                </a:solidFill>
              </a:rPr>
              <a:t> </a:t>
            </a:r>
            <a:r>
              <a:rPr lang="en-US" sz="2800" dirty="0" err="1">
                <a:solidFill>
                  <a:srgbClr val="73CED1"/>
                </a:solidFill>
              </a:rPr>
              <a:t>غير</a:t>
            </a:r>
            <a:r>
              <a:rPr lang="en-US" sz="2800" dirty="0">
                <a:solidFill>
                  <a:srgbClr val="73CED1"/>
                </a:solidFill>
              </a:rPr>
              <a:t> </a:t>
            </a:r>
            <a:r>
              <a:rPr lang="en-US" sz="2800" dirty="0" err="1">
                <a:solidFill>
                  <a:srgbClr val="73CED1"/>
                </a:solidFill>
              </a:rPr>
              <a:t>المدروسة</a:t>
            </a:r>
            <a:r>
              <a:rPr lang="en-US" sz="2800" dirty="0">
                <a:solidFill>
                  <a:srgbClr val="73CED1"/>
                </a:solidFill>
              </a:rPr>
              <a:t> </a:t>
            </a:r>
            <a:r>
              <a:rPr lang="en-US" sz="2800" dirty="0" err="1">
                <a:solidFill>
                  <a:srgbClr val="73CED1"/>
                </a:solidFill>
              </a:rPr>
              <a:t>في</a:t>
            </a:r>
            <a:r>
              <a:rPr lang="en-US" sz="2800" dirty="0">
                <a:solidFill>
                  <a:srgbClr val="73CED1"/>
                </a:solidFill>
              </a:rPr>
              <a:t> </a:t>
            </a:r>
            <a:r>
              <a:rPr lang="en-US" sz="2800" dirty="0" err="1">
                <a:solidFill>
                  <a:srgbClr val="73CED1"/>
                </a:solidFill>
              </a:rPr>
              <a:t>مجالات</a:t>
            </a:r>
            <a:r>
              <a:rPr lang="en-US" sz="2800" dirty="0">
                <a:solidFill>
                  <a:srgbClr val="73CED1"/>
                </a:solidFill>
              </a:rPr>
              <a:t> </a:t>
            </a:r>
            <a:r>
              <a:rPr lang="en-US" sz="2800" dirty="0" err="1">
                <a:solidFill>
                  <a:srgbClr val="73CED1"/>
                </a:solidFill>
              </a:rPr>
              <a:t>عدة</a:t>
            </a:r>
            <a:endParaRPr lang="en-US" sz="2800" dirty="0">
              <a:solidFill>
                <a:srgbClr val="73CE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476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571DA-62E3-28EE-A921-D68179AC2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1160908"/>
          </a:xfrm>
        </p:spPr>
        <p:txBody>
          <a:bodyPr>
            <a:normAutofit fontScale="90000"/>
          </a:bodyPr>
          <a:lstStyle/>
          <a:p>
            <a:pPr algn="r"/>
            <a:r>
              <a:rPr lang="en-US" sz="4800" b="1" i="1" dirty="0" err="1"/>
              <a:t>لالظواهر</a:t>
            </a:r>
            <a:r>
              <a:rPr lang="en-US" sz="4800" b="1" i="1" dirty="0"/>
              <a:t> </a:t>
            </a:r>
            <a:r>
              <a:rPr lang="en-US" sz="4800" b="1" i="1" dirty="0" err="1"/>
              <a:t>السلبية</a:t>
            </a:r>
            <a:r>
              <a:rPr lang="en-US" sz="4800" b="1" i="1" dirty="0"/>
              <a:t> </a:t>
            </a:r>
            <a:r>
              <a:rPr lang="en-US" sz="4800" b="1" i="1" dirty="0" err="1"/>
              <a:t>التي</a:t>
            </a:r>
            <a:r>
              <a:rPr lang="en-US" sz="4800" b="1" i="1" dirty="0"/>
              <a:t> </a:t>
            </a:r>
            <a:r>
              <a:rPr lang="en-US" sz="4800" b="1" i="1" dirty="0" err="1"/>
              <a:t>تؤثر</a:t>
            </a:r>
            <a:r>
              <a:rPr lang="en-US" sz="4800" b="1" i="1" dirty="0"/>
              <a:t> </a:t>
            </a:r>
            <a:r>
              <a:rPr lang="en-US" sz="4800" b="1" i="1" dirty="0" err="1"/>
              <a:t>في</a:t>
            </a:r>
            <a:r>
              <a:rPr lang="en-US" sz="4800" b="1" i="1" dirty="0"/>
              <a:t> </a:t>
            </a:r>
            <a:r>
              <a:rPr lang="en-US" sz="4800" b="1" i="1" dirty="0" err="1"/>
              <a:t>المجتمع</a:t>
            </a:r>
            <a:r>
              <a:rPr lang="en-US" sz="4800" b="1" i="1" dirty="0"/>
              <a:t> </a:t>
            </a:r>
            <a:r>
              <a:rPr lang="en-US" sz="4800" b="1" i="1" dirty="0" err="1"/>
              <a:t>والاقتصاد</a:t>
            </a:r>
            <a:r>
              <a:rPr lang="en-US" sz="4800" b="1" i="1" dirty="0"/>
              <a:t> </a:t>
            </a:r>
            <a:r>
              <a:rPr lang="en-US" sz="4800" b="1" i="1" dirty="0" err="1"/>
              <a:t>والخدمات</a:t>
            </a:r>
            <a:r>
              <a:rPr lang="en-US" sz="4800" b="1" i="1" dirty="0"/>
              <a:t> … </a:t>
            </a:r>
            <a:r>
              <a:rPr lang="en-US" sz="4800" b="1" i="1" dirty="0" err="1"/>
              <a:t>من</a:t>
            </a:r>
            <a:r>
              <a:rPr lang="en-US" sz="4800" b="1" i="1" dirty="0"/>
              <a:t> </a:t>
            </a:r>
            <a:r>
              <a:rPr lang="en-US" sz="4800" b="1" i="1" dirty="0" err="1"/>
              <a:t>ابرزها</a:t>
            </a:r>
            <a:endParaRPr lang="en-US" sz="4800" b="1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8BAC64-5DE0-9F3D-47B3-7E1C944A8450}"/>
              </a:ext>
            </a:extLst>
          </p:cNvPr>
          <p:cNvSpPr txBox="1"/>
          <p:nvPr/>
        </p:nvSpPr>
        <p:spPr>
          <a:xfrm>
            <a:off x="1994545" y="2512844"/>
            <a:ext cx="964965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err="1">
                <a:solidFill>
                  <a:srgbClr val="C6A3E1"/>
                </a:solidFill>
              </a:rPr>
              <a:t>النمو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السكاني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المرتفع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في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المناطق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العربية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ذات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الموارد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الاقتصادية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المحدودة</a:t>
            </a:r>
            <a:endParaRPr lang="en-US" sz="3200" dirty="0">
              <a:solidFill>
                <a:srgbClr val="C6A3E1"/>
              </a:solidFill>
            </a:endParaRPr>
          </a:p>
          <a:p>
            <a:pPr algn="r"/>
            <a:r>
              <a:rPr lang="en-US" sz="3200" dirty="0" err="1">
                <a:solidFill>
                  <a:srgbClr val="C6A3E1"/>
                </a:solidFill>
              </a:rPr>
              <a:t>اختلال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التوازن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بين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سكان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الريف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والمدينة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نتيجة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الهجرة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والتوسع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الصناعي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والتقدم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التقني</a:t>
            </a:r>
            <a:endParaRPr lang="en-US" sz="3200" dirty="0">
              <a:solidFill>
                <a:srgbClr val="C6A3E1"/>
              </a:solidFill>
            </a:endParaRPr>
          </a:p>
          <a:p>
            <a:pPr algn="r"/>
            <a:r>
              <a:rPr lang="en-US" sz="3200" dirty="0" err="1">
                <a:solidFill>
                  <a:srgbClr val="C6A3E1"/>
                </a:solidFill>
              </a:rPr>
              <a:t>النمو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الحضري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العشوائي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في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عدة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مناطق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</a:p>
          <a:p>
            <a:pPr algn="r"/>
            <a:r>
              <a:rPr lang="en-US" sz="3200" dirty="0" err="1">
                <a:solidFill>
                  <a:srgbClr val="C6A3E1"/>
                </a:solidFill>
              </a:rPr>
              <a:t>ارتفاع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العمالة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في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المدن</a:t>
            </a:r>
            <a:r>
              <a:rPr lang="en-US" sz="3200" dirty="0">
                <a:solidFill>
                  <a:srgbClr val="C6A3E1"/>
                </a:solidFill>
              </a:rPr>
              <a:t>  </a:t>
            </a:r>
            <a:r>
              <a:rPr lang="en-US" sz="3200" dirty="0" err="1">
                <a:solidFill>
                  <a:srgbClr val="C6A3E1"/>
                </a:solidFill>
              </a:rPr>
              <a:t>في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القطاعات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الخدمية</a:t>
            </a:r>
            <a:r>
              <a:rPr lang="en-US" sz="3200" dirty="0">
                <a:solidFill>
                  <a:srgbClr val="C6A3E1"/>
                </a:solidFill>
              </a:rPr>
              <a:t> </a:t>
            </a:r>
            <a:r>
              <a:rPr lang="en-US" sz="3200" dirty="0" err="1">
                <a:solidFill>
                  <a:srgbClr val="C6A3E1"/>
                </a:solidFill>
              </a:rPr>
              <a:t>والصناعية</a:t>
            </a:r>
            <a:endParaRPr lang="en-US" sz="3200" dirty="0">
              <a:solidFill>
                <a:srgbClr val="C6A3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024518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ChronicleVTI</vt:lpstr>
      <vt:lpstr>الملامح  البشرية للوطن العربي    </vt:lpstr>
      <vt:lpstr>دراسة الملامح البشرية لوطن العربي*</vt:lpstr>
      <vt:lpstr>حجم سكان الوطن العربي </vt:lpstr>
      <vt:lpstr>تتفاوت اعداد السكان في الوطن العربي </vt:lpstr>
      <vt:lpstr>يصنف الوطن العربي الى ٣ مجموعات بحسب مستويات الزيادة الطبيعية  </vt:lpstr>
      <vt:lpstr>PowerPoint Presentation</vt:lpstr>
      <vt:lpstr>PowerPoint Presentation</vt:lpstr>
      <vt:lpstr>تعد الزيادة السكانية  غير المنظمة واحدة من ابرز المشكلات التي تواجه جهود التنمية في مختلف المجالات, وتشكل عائقا امام السياسات الهادفة الى تقليل  البطالة  ومكافحة الفقر  </vt:lpstr>
      <vt:lpstr>لالظواهر السلبية التي تؤثر في المجتمع والاقتصاد والخدمات … من ابرزها</vt:lpstr>
      <vt:lpstr>التركيب العمري للسكان في الوطن العربي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الملامح البشرية * للوطن العربي </dc:title>
  <dc:creator>Jessica Abojreas</dc:creator>
  <cp:lastModifiedBy>MIRA AMER BUTRUS ABUJIRIS</cp:lastModifiedBy>
  <cp:revision>9</cp:revision>
  <dcterms:created xsi:type="dcterms:W3CDTF">2025-11-23T08:07:43Z</dcterms:created>
  <dcterms:modified xsi:type="dcterms:W3CDTF">2025-11-30T18:45:31Z</dcterms:modified>
</cp:coreProperties>
</file>