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8" r:id="rId9"/>
    <p:sldId id="269" r:id="rId10"/>
  </p:sldIdLst>
  <p:sldSz cx="18288000" cy="10287000"/>
  <p:notesSz cx="6858000" cy="9144000"/>
  <p:embeddedFontLst>
    <p:embeddedFont>
      <p:font typeface="Glacial Indifference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eague Spartan" panose="020B0604020202020204" charset="0"/>
      <p:regular r:id="rId17"/>
    </p:embeddedFont>
    <p:embeddedFont>
      <p:font typeface="Glacial Indifference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86E8BCB-2C53-4C8F-AB3A-51A5EEC3733F}" type="datetimeFigureOut">
              <a:rPr lang="ar-JO" smtClean="0"/>
              <a:t>10/06/1447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247D9E7-D8A8-470B-9B80-3DFCE70273F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7709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4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773967"/>
            <a:ext cx="18288001" cy="3539005"/>
            <a:chOff x="0" y="0"/>
            <a:chExt cx="5062295" cy="12716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62295" cy="1271695"/>
            </a:xfrm>
            <a:custGeom>
              <a:avLst/>
              <a:gdLst/>
              <a:ahLst/>
              <a:cxnLst/>
              <a:rect l="l" t="t" r="r" b="b"/>
              <a:pathLst>
                <a:path w="5062295" h="1271695">
                  <a:moveTo>
                    <a:pt x="0" y="0"/>
                  </a:moveTo>
                  <a:lnTo>
                    <a:pt x="5062295" y="0"/>
                  </a:lnTo>
                  <a:lnTo>
                    <a:pt x="5062295" y="1271695"/>
                  </a:lnTo>
                  <a:lnTo>
                    <a:pt x="0" y="1271695"/>
                  </a:lnTo>
                  <a:close/>
                </a:path>
              </a:pathLst>
            </a:custGeom>
            <a:solidFill>
              <a:srgbClr val="E6F1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62295" cy="1309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19710" y="6525426"/>
            <a:ext cx="1521743" cy="2947686"/>
          </a:xfrm>
          <a:custGeom>
            <a:avLst/>
            <a:gdLst/>
            <a:ahLst/>
            <a:cxnLst/>
            <a:rect l="l" t="t" r="r" b="b"/>
            <a:pathLst>
              <a:path w="1521743" h="2947686">
                <a:moveTo>
                  <a:pt x="0" y="0"/>
                </a:moveTo>
                <a:lnTo>
                  <a:pt x="1521743" y="0"/>
                </a:lnTo>
                <a:lnTo>
                  <a:pt x="1521743" y="2947686"/>
                </a:lnTo>
                <a:lnTo>
                  <a:pt x="0" y="29476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394028" y="6525426"/>
            <a:ext cx="1175390" cy="2947686"/>
          </a:xfrm>
          <a:custGeom>
            <a:avLst/>
            <a:gdLst/>
            <a:ahLst/>
            <a:cxnLst/>
            <a:rect l="l" t="t" r="r" b="b"/>
            <a:pathLst>
              <a:path w="1175390" h="2947686">
                <a:moveTo>
                  <a:pt x="0" y="0"/>
                </a:moveTo>
                <a:lnTo>
                  <a:pt x="1175390" y="0"/>
                </a:lnTo>
                <a:lnTo>
                  <a:pt x="1175390" y="2947686"/>
                </a:lnTo>
                <a:lnTo>
                  <a:pt x="0" y="29476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126366" y="6525426"/>
            <a:ext cx="1602804" cy="2947686"/>
          </a:xfrm>
          <a:custGeom>
            <a:avLst/>
            <a:gdLst/>
            <a:ahLst/>
            <a:cxnLst/>
            <a:rect l="l" t="t" r="r" b="b"/>
            <a:pathLst>
              <a:path w="1602804" h="2947686">
                <a:moveTo>
                  <a:pt x="0" y="0"/>
                </a:moveTo>
                <a:lnTo>
                  <a:pt x="1602805" y="0"/>
                </a:lnTo>
                <a:lnTo>
                  <a:pt x="1602805" y="2947686"/>
                </a:lnTo>
                <a:lnTo>
                  <a:pt x="0" y="29476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6119" y="6687090"/>
            <a:ext cx="1515567" cy="2624358"/>
          </a:xfrm>
          <a:custGeom>
            <a:avLst/>
            <a:gdLst/>
            <a:ahLst/>
            <a:cxnLst/>
            <a:rect l="l" t="t" r="r" b="b"/>
            <a:pathLst>
              <a:path w="1515567" h="2624358">
                <a:moveTo>
                  <a:pt x="0" y="0"/>
                </a:moveTo>
                <a:lnTo>
                  <a:pt x="1515567" y="0"/>
                </a:lnTo>
                <a:lnTo>
                  <a:pt x="1515567" y="2624359"/>
                </a:lnTo>
                <a:lnTo>
                  <a:pt x="0" y="26243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354261" y="6606258"/>
            <a:ext cx="605960" cy="2786022"/>
          </a:xfrm>
          <a:custGeom>
            <a:avLst/>
            <a:gdLst/>
            <a:ahLst/>
            <a:cxnLst/>
            <a:rect l="l" t="t" r="r" b="b"/>
            <a:pathLst>
              <a:path w="605960" h="2786022">
                <a:moveTo>
                  <a:pt x="0" y="0"/>
                </a:moveTo>
                <a:lnTo>
                  <a:pt x="605960" y="0"/>
                </a:lnTo>
                <a:lnTo>
                  <a:pt x="605960" y="2786023"/>
                </a:lnTo>
                <a:lnTo>
                  <a:pt x="0" y="27860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12796" y="6525426"/>
            <a:ext cx="1746504" cy="2947686"/>
          </a:xfrm>
          <a:custGeom>
            <a:avLst/>
            <a:gdLst/>
            <a:ahLst/>
            <a:cxnLst/>
            <a:rect l="l" t="t" r="r" b="b"/>
            <a:pathLst>
              <a:path w="1746504" h="2947686">
                <a:moveTo>
                  <a:pt x="0" y="0"/>
                </a:moveTo>
                <a:lnTo>
                  <a:pt x="1746504" y="0"/>
                </a:lnTo>
                <a:lnTo>
                  <a:pt x="1746504" y="2947686"/>
                </a:lnTo>
                <a:lnTo>
                  <a:pt x="0" y="29476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029075" y="1718241"/>
            <a:ext cx="14229850" cy="3578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71"/>
              </a:lnSpc>
            </a:pPr>
            <a:r>
              <a:rPr lang="en-US" sz="10812" spc="800" dirty="0">
                <a:solidFill>
                  <a:srgbClr val="E7A94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UNDERSTANDING ELECTRICITY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600950" y="690987"/>
            <a:ext cx="3086100" cy="820088"/>
            <a:chOff x="0" y="0"/>
            <a:chExt cx="812800" cy="2159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177890"/>
            </a:xfrm>
            <a:custGeom>
              <a:avLst/>
              <a:gdLst/>
              <a:ahLst/>
              <a:cxnLst/>
              <a:rect l="l" t="t" r="r" b="b"/>
              <a:pathLst>
                <a:path w="812800" h="177890">
                  <a:moveTo>
                    <a:pt x="88945" y="0"/>
                  </a:moveTo>
                  <a:lnTo>
                    <a:pt x="723855" y="0"/>
                  </a:lnTo>
                  <a:cubicBezTo>
                    <a:pt x="772978" y="0"/>
                    <a:pt x="812800" y="39822"/>
                    <a:pt x="812800" y="88945"/>
                  </a:cubicBezTo>
                  <a:lnTo>
                    <a:pt x="812800" y="88945"/>
                  </a:lnTo>
                  <a:cubicBezTo>
                    <a:pt x="812800" y="112535"/>
                    <a:pt x="803429" y="135158"/>
                    <a:pt x="786749" y="151839"/>
                  </a:cubicBezTo>
                  <a:cubicBezTo>
                    <a:pt x="770068" y="168519"/>
                    <a:pt x="747445" y="177890"/>
                    <a:pt x="723855" y="177890"/>
                  </a:cubicBezTo>
                  <a:lnTo>
                    <a:pt x="88945" y="177890"/>
                  </a:lnTo>
                  <a:cubicBezTo>
                    <a:pt x="39822" y="177890"/>
                    <a:pt x="0" y="138068"/>
                    <a:pt x="0" y="88945"/>
                  </a:cubicBezTo>
                  <a:lnTo>
                    <a:pt x="0" y="88945"/>
                  </a:lnTo>
                  <a:cubicBezTo>
                    <a:pt x="0" y="39822"/>
                    <a:pt x="39822" y="0"/>
                    <a:pt x="88945" y="0"/>
                  </a:cubicBezTo>
                  <a:close/>
                </a:path>
              </a:pathLst>
            </a:custGeom>
            <a:solidFill>
              <a:srgbClr val="E6F1E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812800" cy="215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3200" spc="129" dirty="0">
                  <a:solidFill>
                    <a:srgbClr val="40406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SCIENCE</a:t>
              </a:r>
              <a:endParaRPr lang="en-US" sz="1899" spc="129" dirty="0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  <p:sp>
        <p:nvSpPr>
          <p:cNvPr id="15" name="عنصر نائب للتذييل 14">
            <a:extLst>
              <a:ext uri="{FF2B5EF4-FFF2-40B4-BE49-F238E27FC236}">
                <a16:creationId xmlns:a16="http://schemas.microsoft.com/office/drawing/2014/main" id="{A5CDF55C-B7C8-4B6D-81B8-1FF17A71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72600" y="9366250"/>
            <a:ext cx="8915400" cy="920750"/>
          </a:xfrm>
        </p:spPr>
        <p:txBody>
          <a:bodyPr/>
          <a:lstStyle/>
          <a:p>
            <a:r>
              <a:rPr lang="en-US" sz="4000" b="1" dirty="0">
                <a:solidFill>
                  <a:srgbClr val="FFC000"/>
                </a:solidFill>
              </a:rPr>
              <a:t>Worked BY  : RAZI AL-MAHAMEED</a:t>
            </a:r>
          </a:p>
        </p:txBody>
      </p:sp>
      <p:sp>
        <p:nvSpPr>
          <p:cNvPr id="16" name="عنصر نائب لرقم الشريحة 15">
            <a:extLst>
              <a:ext uri="{FF2B5EF4-FFF2-40B4-BE49-F238E27FC236}">
                <a16:creationId xmlns:a16="http://schemas.microsoft.com/office/drawing/2014/main" id="{1AFC52DB-9C95-4B0A-8861-89D61CF8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67906" y="2426795"/>
            <a:ext cx="6079617" cy="8229600"/>
          </a:xfrm>
          <a:custGeom>
            <a:avLst/>
            <a:gdLst/>
            <a:ahLst/>
            <a:cxnLst/>
            <a:rect l="l" t="t" r="r" b="b"/>
            <a:pathLst>
              <a:path w="6079617" h="8229600">
                <a:moveTo>
                  <a:pt x="0" y="0"/>
                </a:moveTo>
                <a:lnTo>
                  <a:pt x="6079617" y="0"/>
                </a:lnTo>
                <a:lnTo>
                  <a:pt x="607961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904875"/>
            <a:ext cx="11639206" cy="3578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71"/>
              </a:lnSpc>
            </a:pPr>
            <a:r>
              <a:rPr lang="en-US" sz="10812" spc="800">
                <a:solidFill>
                  <a:srgbClr val="DE992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IS ELECTRICITY?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519930"/>
            <a:ext cx="8805051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Electricity is the flow of electrons (negatively charged particles) through a conductor.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961205"/>
            <a:ext cx="880505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Two main types: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798770"/>
            <a:ext cx="7587780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AutoNum type="arabicPeriod"/>
            </a:pPr>
            <a:r>
              <a:rPr lang="en-US" sz="3399" dirty="0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Static Electricity (stationary charge, e.g., balloon sticking to hair)</a:t>
            </a:r>
          </a:p>
          <a:p>
            <a:pPr marL="734059" lvl="1" indent="-367030" algn="l">
              <a:lnSpc>
                <a:spcPts val="4759"/>
              </a:lnSpc>
              <a:buAutoNum type="arabicPeriod"/>
            </a:pPr>
            <a:r>
              <a:rPr lang="en-US" sz="3399" dirty="0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Current Electricity (flowing charge, e.g., battery powering a bulb)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6451" y="-743535"/>
            <a:ext cx="19220903" cy="4828468"/>
            <a:chOff x="0" y="0"/>
            <a:chExt cx="5062295" cy="12716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62295" cy="1271695"/>
            </a:xfrm>
            <a:custGeom>
              <a:avLst/>
              <a:gdLst/>
              <a:ahLst/>
              <a:cxnLst/>
              <a:rect l="l" t="t" r="r" b="b"/>
              <a:pathLst>
                <a:path w="5062295" h="1271695">
                  <a:moveTo>
                    <a:pt x="0" y="0"/>
                  </a:moveTo>
                  <a:lnTo>
                    <a:pt x="5062295" y="0"/>
                  </a:lnTo>
                  <a:lnTo>
                    <a:pt x="5062295" y="1271695"/>
                  </a:lnTo>
                  <a:lnTo>
                    <a:pt x="0" y="1271695"/>
                  </a:lnTo>
                  <a:close/>
                </a:path>
              </a:pathLst>
            </a:custGeom>
            <a:solidFill>
              <a:srgbClr val="E6F1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62295" cy="1309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61624" y="741664"/>
            <a:ext cx="7926260" cy="2566127"/>
          </a:xfrm>
          <a:custGeom>
            <a:avLst/>
            <a:gdLst/>
            <a:ahLst/>
            <a:cxnLst/>
            <a:rect l="l" t="t" r="r" b="b"/>
            <a:pathLst>
              <a:path w="7926260" h="2566127">
                <a:moveTo>
                  <a:pt x="0" y="0"/>
                </a:moveTo>
                <a:lnTo>
                  <a:pt x="7926260" y="0"/>
                </a:lnTo>
                <a:lnTo>
                  <a:pt x="7926260" y="2566126"/>
                </a:lnTo>
                <a:lnTo>
                  <a:pt x="0" y="25661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744687" y="1240389"/>
            <a:ext cx="7514613" cy="1568676"/>
          </a:xfrm>
          <a:custGeom>
            <a:avLst/>
            <a:gdLst/>
            <a:ahLst/>
            <a:cxnLst/>
            <a:rect l="l" t="t" r="r" b="b"/>
            <a:pathLst>
              <a:path w="7514613" h="1568676">
                <a:moveTo>
                  <a:pt x="0" y="0"/>
                </a:moveTo>
                <a:lnTo>
                  <a:pt x="7514613" y="0"/>
                </a:lnTo>
                <a:lnTo>
                  <a:pt x="7514613" y="1568676"/>
                </a:lnTo>
                <a:lnTo>
                  <a:pt x="0" y="1568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4769691"/>
            <a:ext cx="13930539" cy="1768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71"/>
              </a:lnSpc>
            </a:pPr>
            <a:r>
              <a:rPr lang="en-US" sz="10812" spc="800">
                <a:solidFill>
                  <a:srgbClr val="E7A94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KEY CONCEPTS: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48400" y="6896100"/>
            <a:ext cx="43815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4400" b="1" dirty="0" smtClean="0">
                <a:solidFill>
                  <a:srgbClr val="B6D5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CONDUCTRS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endParaRPr lang="en-US" sz="4400" b="1" dirty="0">
              <a:solidFill>
                <a:srgbClr val="B6D5E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marL="367029" lvl="1" algn="l">
              <a:lnSpc>
                <a:spcPts val="4759"/>
              </a:lnSpc>
            </a:pPr>
            <a:endParaRPr lang="en-US" sz="4400" b="1" dirty="0">
              <a:solidFill>
                <a:srgbClr val="B6D5E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4400" b="1" dirty="0" smtClean="0">
                <a:solidFill>
                  <a:srgbClr val="B6D5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INSULATORS</a:t>
            </a:r>
            <a:endParaRPr lang="en-US" sz="4400" b="1" dirty="0">
              <a:solidFill>
                <a:srgbClr val="B6D5E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91372" y="6959137"/>
            <a:ext cx="5582756" cy="3817209"/>
          </a:xfrm>
          <a:custGeom>
            <a:avLst/>
            <a:gdLst/>
            <a:ahLst/>
            <a:cxnLst/>
            <a:rect l="l" t="t" r="r" b="b"/>
            <a:pathLst>
              <a:path w="5582756" h="3817209">
                <a:moveTo>
                  <a:pt x="0" y="0"/>
                </a:moveTo>
                <a:lnTo>
                  <a:pt x="5582756" y="0"/>
                </a:lnTo>
                <a:lnTo>
                  <a:pt x="5582756" y="3817209"/>
                </a:lnTo>
                <a:lnTo>
                  <a:pt x="0" y="38172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72560" y="3386455"/>
            <a:ext cx="4857829" cy="4165588"/>
          </a:xfrm>
          <a:custGeom>
            <a:avLst/>
            <a:gdLst/>
            <a:ahLst/>
            <a:cxnLst/>
            <a:rect l="l" t="t" r="r" b="b"/>
            <a:pathLst>
              <a:path w="4857829" h="4165588">
                <a:moveTo>
                  <a:pt x="0" y="0"/>
                </a:moveTo>
                <a:lnTo>
                  <a:pt x="4857829" y="0"/>
                </a:lnTo>
                <a:lnTo>
                  <a:pt x="4857829" y="4165588"/>
                </a:lnTo>
                <a:lnTo>
                  <a:pt x="0" y="41655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76790" y="3060706"/>
            <a:ext cx="704649" cy="3239764"/>
          </a:xfrm>
          <a:custGeom>
            <a:avLst/>
            <a:gdLst/>
            <a:ahLst/>
            <a:cxnLst/>
            <a:rect l="l" t="t" r="r" b="b"/>
            <a:pathLst>
              <a:path w="704649" h="3239764">
                <a:moveTo>
                  <a:pt x="0" y="0"/>
                </a:moveTo>
                <a:lnTo>
                  <a:pt x="704649" y="0"/>
                </a:lnTo>
                <a:lnTo>
                  <a:pt x="704649" y="3239764"/>
                </a:lnTo>
                <a:lnTo>
                  <a:pt x="0" y="32397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399999" flipV="1">
            <a:off x="15962481" y="-2000252"/>
            <a:ext cx="1627701" cy="6963425"/>
          </a:xfrm>
          <a:custGeom>
            <a:avLst/>
            <a:gdLst/>
            <a:ahLst/>
            <a:cxnLst/>
            <a:rect l="l" t="t" r="r" b="b"/>
            <a:pathLst>
              <a:path w="1627701" h="6963425">
                <a:moveTo>
                  <a:pt x="0" y="6963425"/>
                </a:moveTo>
                <a:lnTo>
                  <a:pt x="1627700" y="6963425"/>
                </a:lnTo>
                <a:lnTo>
                  <a:pt x="1627700" y="0"/>
                </a:lnTo>
                <a:lnTo>
                  <a:pt x="0" y="0"/>
                </a:lnTo>
                <a:lnTo>
                  <a:pt x="0" y="6963425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904875"/>
            <a:ext cx="13930539" cy="1768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71"/>
              </a:lnSpc>
            </a:pPr>
            <a:r>
              <a:rPr lang="en-US" sz="10812" spc="800" dirty="0">
                <a:solidFill>
                  <a:srgbClr val="E7A94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CONDUCTORS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762885"/>
            <a:ext cx="1074809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Materials that allow </a:t>
            </a:r>
            <a:r>
              <a:rPr lang="en-US" sz="3399" dirty="0" smtClean="0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(electric charges) (</a:t>
            </a:r>
            <a:r>
              <a:rPr lang="en-US" sz="3399" dirty="0" err="1" smtClean="0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electrirc</a:t>
            </a:r>
            <a:r>
              <a:rPr lang="en-US" sz="3399" dirty="0" smtClean="0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current) </a:t>
            </a:r>
            <a:r>
              <a:rPr lang="en-US" sz="3399" dirty="0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(electrons) to flow easily.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251896"/>
            <a:ext cx="749230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Examples: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076825"/>
            <a:ext cx="3124455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E7A94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Copper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E7A94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Gold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E7A94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Steel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E7A94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Aluminum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E7A94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Silver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82780" y="5076825"/>
            <a:ext cx="6298906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(best conductor, used in wires)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(used in high-end electronics)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(used in power lines)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(used in power lines)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(used in satellites)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30406" y="600392"/>
            <a:ext cx="2179782" cy="3718178"/>
          </a:xfrm>
          <a:custGeom>
            <a:avLst/>
            <a:gdLst/>
            <a:ahLst/>
            <a:cxnLst/>
            <a:rect l="l" t="t" r="r" b="b"/>
            <a:pathLst>
              <a:path w="2179782" h="3718178">
                <a:moveTo>
                  <a:pt x="0" y="0"/>
                </a:moveTo>
                <a:lnTo>
                  <a:pt x="2179782" y="0"/>
                </a:lnTo>
                <a:lnTo>
                  <a:pt x="2179782" y="3718179"/>
                </a:lnTo>
                <a:lnTo>
                  <a:pt x="0" y="37181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96919" y="600392"/>
            <a:ext cx="1600331" cy="5334437"/>
          </a:xfrm>
          <a:custGeom>
            <a:avLst/>
            <a:gdLst/>
            <a:ahLst/>
            <a:cxnLst/>
            <a:rect l="l" t="t" r="r" b="b"/>
            <a:pathLst>
              <a:path w="1600331" h="5334437">
                <a:moveTo>
                  <a:pt x="0" y="0"/>
                </a:moveTo>
                <a:lnTo>
                  <a:pt x="1600331" y="0"/>
                </a:lnTo>
                <a:lnTo>
                  <a:pt x="1600331" y="5334438"/>
                </a:lnTo>
                <a:lnTo>
                  <a:pt x="0" y="5334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10310" y="5277647"/>
            <a:ext cx="2567521" cy="3980653"/>
          </a:xfrm>
          <a:custGeom>
            <a:avLst/>
            <a:gdLst/>
            <a:ahLst/>
            <a:cxnLst/>
            <a:rect l="l" t="t" r="r" b="b"/>
            <a:pathLst>
              <a:path w="2567521" h="3980653">
                <a:moveTo>
                  <a:pt x="0" y="0"/>
                </a:moveTo>
                <a:lnTo>
                  <a:pt x="2567521" y="0"/>
                </a:lnTo>
                <a:lnTo>
                  <a:pt x="2567521" y="3980653"/>
                </a:lnTo>
                <a:lnTo>
                  <a:pt x="0" y="39806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78169" y="6600508"/>
            <a:ext cx="4731433" cy="4821843"/>
          </a:xfrm>
          <a:custGeom>
            <a:avLst/>
            <a:gdLst/>
            <a:ahLst/>
            <a:cxnLst/>
            <a:rect l="l" t="t" r="r" b="b"/>
            <a:pathLst>
              <a:path w="4731433" h="4821843">
                <a:moveTo>
                  <a:pt x="0" y="0"/>
                </a:moveTo>
                <a:lnTo>
                  <a:pt x="4731433" y="0"/>
                </a:lnTo>
                <a:lnTo>
                  <a:pt x="4731433" y="4821842"/>
                </a:lnTo>
                <a:lnTo>
                  <a:pt x="0" y="48218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904875"/>
            <a:ext cx="13930539" cy="1768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71"/>
              </a:lnSpc>
            </a:pPr>
            <a:r>
              <a:rPr lang="en-US" sz="10812" spc="800" dirty="0">
                <a:solidFill>
                  <a:srgbClr val="E7A94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INSULATORS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699" y="2762885"/>
            <a:ext cx="1001497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Materials that block the flow of </a:t>
            </a:r>
            <a:r>
              <a:rPr lang="en-US" sz="3399" dirty="0" smtClean="0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(electric current) (electric charge) (electrons)</a:t>
            </a:r>
            <a:endParaRPr lang="en-US" sz="3399" dirty="0">
              <a:solidFill>
                <a:srgbClr val="E6F1E6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4251896"/>
            <a:ext cx="749230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Examples: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076825"/>
            <a:ext cx="3124455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E7A94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Rubber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E7A94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Plastic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E7A94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Glass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E7A94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Ceramic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E7A94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Dry Wood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82780" y="5076825"/>
            <a:ext cx="6298906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(Used in wire coatings, gloves)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(Outlet casings, bottle material)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(High-voltage insulators)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(Fuse boxes, spark plugs)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E6F1E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(Non-conductive when dry)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600" y="-265049"/>
            <a:ext cx="19123901" cy="4835293"/>
            <a:chOff x="0" y="0"/>
            <a:chExt cx="5036748" cy="1273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6748" cy="1273493"/>
            </a:xfrm>
            <a:custGeom>
              <a:avLst/>
              <a:gdLst/>
              <a:ahLst/>
              <a:cxnLst/>
              <a:rect l="l" t="t" r="r" b="b"/>
              <a:pathLst>
                <a:path w="5036748" h="1273493">
                  <a:moveTo>
                    <a:pt x="0" y="0"/>
                  </a:moveTo>
                  <a:lnTo>
                    <a:pt x="5036748" y="0"/>
                  </a:lnTo>
                  <a:lnTo>
                    <a:pt x="5036748" y="1273493"/>
                  </a:lnTo>
                  <a:lnTo>
                    <a:pt x="0" y="1273493"/>
                  </a:lnTo>
                  <a:close/>
                </a:path>
              </a:pathLst>
            </a:custGeom>
            <a:solidFill>
              <a:srgbClr val="4040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6748" cy="1311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776900" y="5413811"/>
            <a:ext cx="1540334" cy="2983698"/>
          </a:xfrm>
          <a:custGeom>
            <a:avLst/>
            <a:gdLst/>
            <a:ahLst/>
            <a:cxnLst/>
            <a:rect l="l" t="t" r="r" b="b"/>
            <a:pathLst>
              <a:path w="1540334" h="2983698">
                <a:moveTo>
                  <a:pt x="0" y="0"/>
                </a:moveTo>
                <a:lnTo>
                  <a:pt x="1540334" y="0"/>
                </a:lnTo>
                <a:lnTo>
                  <a:pt x="1540334" y="2983698"/>
                </a:lnTo>
                <a:lnTo>
                  <a:pt x="0" y="29836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697132">
            <a:off x="6744947" y="6098392"/>
            <a:ext cx="3581660" cy="1911711"/>
          </a:xfrm>
          <a:custGeom>
            <a:avLst/>
            <a:gdLst/>
            <a:ahLst/>
            <a:cxnLst/>
            <a:rect l="l" t="t" r="r" b="b"/>
            <a:pathLst>
              <a:path w="3581660" h="1911711">
                <a:moveTo>
                  <a:pt x="0" y="0"/>
                </a:moveTo>
                <a:lnTo>
                  <a:pt x="3581660" y="0"/>
                </a:lnTo>
                <a:lnTo>
                  <a:pt x="3581660" y="1911711"/>
                </a:lnTo>
                <a:lnTo>
                  <a:pt x="0" y="19117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90800" y="5363910"/>
            <a:ext cx="1189750" cy="2983698"/>
          </a:xfrm>
          <a:custGeom>
            <a:avLst/>
            <a:gdLst/>
            <a:ahLst/>
            <a:cxnLst/>
            <a:rect l="l" t="t" r="r" b="b"/>
            <a:pathLst>
              <a:path w="1189750" h="2983698">
                <a:moveTo>
                  <a:pt x="0" y="0"/>
                </a:moveTo>
                <a:lnTo>
                  <a:pt x="1189750" y="0"/>
                </a:lnTo>
                <a:lnTo>
                  <a:pt x="1189750" y="2983698"/>
                </a:lnTo>
                <a:lnTo>
                  <a:pt x="0" y="29836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240000" y="5413811"/>
            <a:ext cx="1723086" cy="2983698"/>
          </a:xfrm>
          <a:custGeom>
            <a:avLst/>
            <a:gdLst/>
            <a:ahLst/>
            <a:cxnLst/>
            <a:rect l="l" t="t" r="r" b="b"/>
            <a:pathLst>
              <a:path w="1723086" h="2983698">
                <a:moveTo>
                  <a:pt x="0" y="0"/>
                </a:moveTo>
                <a:lnTo>
                  <a:pt x="1723085" y="0"/>
                </a:lnTo>
                <a:lnTo>
                  <a:pt x="1723085" y="2983698"/>
                </a:lnTo>
                <a:lnTo>
                  <a:pt x="0" y="29836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914400"/>
            <a:ext cx="16200835" cy="318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00"/>
              </a:lnSpc>
            </a:pPr>
            <a:r>
              <a:rPr lang="en-US" sz="8000" spc="695" dirty="0" smtClean="0">
                <a:solidFill>
                  <a:srgbClr val="E7A94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ELECTRIC CIRCUIT COMPONENTS</a:t>
            </a:r>
            <a:endParaRPr lang="en-US" sz="8000" spc="695" dirty="0">
              <a:solidFill>
                <a:srgbClr val="E7A946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70627" y="8677910"/>
            <a:ext cx="367715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40406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Power Source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97198" y="8677910"/>
            <a:ext cx="367715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40406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Conductors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15526" y="8677910"/>
            <a:ext cx="246308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40406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Load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911147" y="8677910"/>
            <a:ext cx="231838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40406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Switch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44844" y="675483"/>
            <a:ext cx="5299570" cy="3506080"/>
            <a:chOff x="0" y="0"/>
            <a:chExt cx="7066094" cy="467477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487564"/>
              <a:ext cx="7066094" cy="2799384"/>
              <a:chOff x="0" y="0"/>
              <a:chExt cx="1395772" cy="55296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95772" cy="552965"/>
              </a:xfrm>
              <a:custGeom>
                <a:avLst/>
                <a:gdLst/>
                <a:ahLst/>
                <a:cxnLst/>
                <a:rect l="l" t="t" r="r" b="b"/>
                <a:pathLst>
                  <a:path w="1395772" h="552965">
                    <a:moveTo>
                      <a:pt x="74504" y="0"/>
                    </a:moveTo>
                    <a:lnTo>
                      <a:pt x="1321268" y="0"/>
                    </a:lnTo>
                    <a:cubicBezTo>
                      <a:pt x="1341027" y="0"/>
                      <a:pt x="1359978" y="7849"/>
                      <a:pt x="1373950" y="21822"/>
                    </a:cubicBezTo>
                    <a:cubicBezTo>
                      <a:pt x="1387922" y="35794"/>
                      <a:pt x="1395772" y="54744"/>
                      <a:pt x="1395772" y="74504"/>
                    </a:cubicBezTo>
                    <a:lnTo>
                      <a:pt x="1395772" y="478461"/>
                    </a:lnTo>
                    <a:cubicBezTo>
                      <a:pt x="1395772" y="498221"/>
                      <a:pt x="1387922" y="517171"/>
                      <a:pt x="1373950" y="531143"/>
                    </a:cubicBezTo>
                    <a:cubicBezTo>
                      <a:pt x="1359978" y="545115"/>
                      <a:pt x="1341027" y="552965"/>
                      <a:pt x="1321268" y="552965"/>
                    </a:cubicBezTo>
                    <a:lnTo>
                      <a:pt x="74504" y="552965"/>
                    </a:lnTo>
                    <a:cubicBezTo>
                      <a:pt x="54744" y="552965"/>
                      <a:pt x="35794" y="545115"/>
                      <a:pt x="21822" y="531143"/>
                    </a:cubicBezTo>
                    <a:cubicBezTo>
                      <a:pt x="7849" y="517171"/>
                      <a:pt x="0" y="498221"/>
                      <a:pt x="0" y="478461"/>
                    </a:cubicBezTo>
                    <a:lnTo>
                      <a:pt x="0" y="74504"/>
                    </a:lnTo>
                    <a:cubicBezTo>
                      <a:pt x="0" y="54744"/>
                      <a:pt x="7849" y="35794"/>
                      <a:pt x="21822" y="21822"/>
                    </a:cubicBezTo>
                    <a:cubicBezTo>
                      <a:pt x="35794" y="7849"/>
                      <a:pt x="54744" y="0"/>
                      <a:pt x="7450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0" cap="rnd">
                <a:solidFill>
                  <a:srgbClr val="304580"/>
                </a:solidFill>
                <a:prstDash val="solid"/>
                <a:round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1395772" cy="5910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968098" y="543075"/>
              <a:ext cx="1524882" cy="2108161"/>
              <a:chOff x="0" y="0"/>
              <a:chExt cx="301211" cy="41642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1211" cy="416427"/>
              </a:xfrm>
              <a:custGeom>
                <a:avLst/>
                <a:gdLst/>
                <a:ahLst/>
                <a:cxnLst/>
                <a:rect l="l" t="t" r="r" b="b"/>
                <a:pathLst>
                  <a:path w="301211" h="416427">
                    <a:moveTo>
                      <a:pt x="0" y="0"/>
                    </a:moveTo>
                    <a:lnTo>
                      <a:pt x="301211" y="0"/>
                    </a:lnTo>
                    <a:lnTo>
                      <a:pt x="301211" y="416427"/>
                    </a:lnTo>
                    <a:lnTo>
                      <a:pt x="0" y="416427"/>
                    </a:lnTo>
                    <a:close/>
                  </a:path>
                </a:pathLst>
              </a:custGeom>
              <a:solidFill>
                <a:srgbClr val="E6F1E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301211" cy="4545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356086" y="0"/>
              <a:ext cx="1079942" cy="2093587"/>
            </a:xfrm>
            <a:custGeom>
              <a:avLst/>
              <a:gdLst/>
              <a:ahLst/>
              <a:cxnLst/>
              <a:rect l="l" t="t" r="r" b="b"/>
              <a:pathLst>
                <a:path w="1079942" h="2093587">
                  <a:moveTo>
                    <a:pt x="0" y="0"/>
                  </a:moveTo>
                  <a:lnTo>
                    <a:pt x="1079941" y="0"/>
                  </a:lnTo>
                  <a:lnTo>
                    <a:pt x="1079941" y="2093587"/>
                  </a:lnTo>
                  <a:lnTo>
                    <a:pt x="0" y="209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3045436" y="1313326"/>
              <a:ext cx="3432962" cy="888279"/>
            </a:xfrm>
            <a:custGeom>
              <a:avLst/>
              <a:gdLst/>
              <a:ahLst/>
              <a:cxnLst/>
              <a:rect l="l" t="t" r="r" b="b"/>
              <a:pathLst>
                <a:path w="3432962" h="888279">
                  <a:moveTo>
                    <a:pt x="0" y="0"/>
                  </a:moveTo>
                  <a:lnTo>
                    <a:pt x="3432962" y="0"/>
                  </a:lnTo>
                  <a:lnTo>
                    <a:pt x="3432962" y="888279"/>
                  </a:lnTo>
                  <a:lnTo>
                    <a:pt x="0" y="8882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-5400000">
              <a:off x="3042975" y="2955681"/>
              <a:ext cx="980144" cy="2458041"/>
            </a:xfrm>
            <a:custGeom>
              <a:avLst/>
              <a:gdLst/>
              <a:ahLst/>
              <a:cxnLst/>
              <a:rect l="l" t="t" r="r" b="b"/>
              <a:pathLst>
                <a:path w="980144" h="2458041">
                  <a:moveTo>
                    <a:pt x="0" y="0"/>
                  </a:moveTo>
                  <a:lnTo>
                    <a:pt x="980144" y="0"/>
                  </a:lnTo>
                  <a:lnTo>
                    <a:pt x="980144" y="2458042"/>
                  </a:lnTo>
                  <a:lnTo>
                    <a:pt x="0" y="245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-319443" y="-262293"/>
            <a:ext cx="11732298" cy="10968183"/>
            <a:chOff x="0" y="0"/>
            <a:chExt cx="2758134" cy="28887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58134" cy="2888740"/>
            </a:xfrm>
            <a:custGeom>
              <a:avLst/>
              <a:gdLst/>
              <a:ahLst/>
              <a:cxnLst/>
              <a:rect l="l" t="t" r="r" b="b"/>
              <a:pathLst>
                <a:path w="2758134" h="2888740">
                  <a:moveTo>
                    <a:pt x="0" y="0"/>
                  </a:moveTo>
                  <a:lnTo>
                    <a:pt x="2758134" y="0"/>
                  </a:lnTo>
                  <a:lnTo>
                    <a:pt x="2758134" y="2888740"/>
                  </a:lnTo>
                  <a:lnTo>
                    <a:pt x="0" y="2888740"/>
                  </a:lnTo>
                  <a:close/>
                </a:path>
              </a:pathLst>
            </a:custGeom>
            <a:solidFill>
              <a:srgbClr val="40406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58134" cy="2926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544844" y="5143500"/>
            <a:ext cx="5299570" cy="3828724"/>
            <a:chOff x="0" y="0"/>
            <a:chExt cx="7066094" cy="5104966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1917756"/>
              <a:ext cx="7066094" cy="2799384"/>
              <a:chOff x="0" y="0"/>
              <a:chExt cx="1395772" cy="55296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395772" cy="552965"/>
              </a:xfrm>
              <a:custGeom>
                <a:avLst/>
                <a:gdLst/>
                <a:ahLst/>
                <a:cxnLst/>
                <a:rect l="l" t="t" r="r" b="b"/>
                <a:pathLst>
                  <a:path w="1395772" h="552965">
                    <a:moveTo>
                      <a:pt x="74504" y="0"/>
                    </a:moveTo>
                    <a:lnTo>
                      <a:pt x="1321268" y="0"/>
                    </a:lnTo>
                    <a:cubicBezTo>
                      <a:pt x="1341027" y="0"/>
                      <a:pt x="1359978" y="7849"/>
                      <a:pt x="1373950" y="21822"/>
                    </a:cubicBezTo>
                    <a:cubicBezTo>
                      <a:pt x="1387922" y="35794"/>
                      <a:pt x="1395772" y="54744"/>
                      <a:pt x="1395772" y="74504"/>
                    </a:cubicBezTo>
                    <a:lnTo>
                      <a:pt x="1395772" y="478461"/>
                    </a:lnTo>
                    <a:cubicBezTo>
                      <a:pt x="1395772" y="498221"/>
                      <a:pt x="1387922" y="517171"/>
                      <a:pt x="1373950" y="531143"/>
                    </a:cubicBezTo>
                    <a:cubicBezTo>
                      <a:pt x="1359978" y="545115"/>
                      <a:pt x="1341027" y="552965"/>
                      <a:pt x="1321268" y="552965"/>
                    </a:cubicBezTo>
                    <a:lnTo>
                      <a:pt x="74504" y="552965"/>
                    </a:lnTo>
                    <a:cubicBezTo>
                      <a:pt x="54744" y="552965"/>
                      <a:pt x="35794" y="545115"/>
                      <a:pt x="21822" y="531143"/>
                    </a:cubicBezTo>
                    <a:cubicBezTo>
                      <a:pt x="7849" y="517171"/>
                      <a:pt x="0" y="498221"/>
                      <a:pt x="0" y="478461"/>
                    </a:cubicBezTo>
                    <a:lnTo>
                      <a:pt x="0" y="74504"/>
                    </a:lnTo>
                    <a:cubicBezTo>
                      <a:pt x="0" y="54744"/>
                      <a:pt x="7849" y="35794"/>
                      <a:pt x="21822" y="21822"/>
                    </a:cubicBezTo>
                    <a:cubicBezTo>
                      <a:pt x="35794" y="7849"/>
                      <a:pt x="54744" y="0"/>
                      <a:pt x="7450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0" cap="rnd">
                <a:solidFill>
                  <a:srgbClr val="304580"/>
                </a:solidFill>
                <a:prstDash val="solid"/>
                <a:round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395772" cy="5910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3875079" y="973267"/>
              <a:ext cx="1617902" cy="2108161"/>
              <a:chOff x="0" y="0"/>
              <a:chExt cx="319585" cy="41642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19585" cy="416427"/>
              </a:xfrm>
              <a:custGeom>
                <a:avLst/>
                <a:gdLst/>
                <a:ahLst/>
                <a:cxnLst/>
                <a:rect l="l" t="t" r="r" b="b"/>
                <a:pathLst>
                  <a:path w="319585" h="416427">
                    <a:moveTo>
                      <a:pt x="0" y="0"/>
                    </a:moveTo>
                    <a:lnTo>
                      <a:pt x="319585" y="0"/>
                    </a:lnTo>
                    <a:lnTo>
                      <a:pt x="319585" y="416427"/>
                    </a:lnTo>
                    <a:lnTo>
                      <a:pt x="0" y="416427"/>
                    </a:lnTo>
                    <a:close/>
                  </a:path>
                </a:pathLst>
              </a:custGeom>
              <a:solidFill>
                <a:srgbClr val="E6F1E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319585" cy="4545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 rot="-5400000">
              <a:off x="3042975" y="3385873"/>
              <a:ext cx="980144" cy="2458041"/>
            </a:xfrm>
            <a:custGeom>
              <a:avLst/>
              <a:gdLst/>
              <a:ahLst/>
              <a:cxnLst/>
              <a:rect l="l" t="t" r="r" b="b"/>
              <a:pathLst>
                <a:path w="980144" h="2458041">
                  <a:moveTo>
                    <a:pt x="0" y="0"/>
                  </a:moveTo>
                  <a:lnTo>
                    <a:pt x="980144" y="0"/>
                  </a:lnTo>
                  <a:lnTo>
                    <a:pt x="980144" y="2458042"/>
                  </a:lnTo>
                  <a:lnTo>
                    <a:pt x="0" y="245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976548" y="0"/>
              <a:ext cx="1788217" cy="2536479"/>
            </a:xfrm>
            <a:custGeom>
              <a:avLst/>
              <a:gdLst/>
              <a:ahLst/>
              <a:cxnLst/>
              <a:rect l="l" t="t" r="r" b="b"/>
              <a:pathLst>
                <a:path w="1788217" h="2536479">
                  <a:moveTo>
                    <a:pt x="0" y="0"/>
                  </a:moveTo>
                  <a:lnTo>
                    <a:pt x="1788217" y="0"/>
                  </a:lnTo>
                  <a:lnTo>
                    <a:pt x="1788217" y="2536479"/>
                  </a:lnTo>
                  <a:lnTo>
                    <a:pt x="0" y="2536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2850029" y="1724224"/>
              <a:ext cx="3666947" cy="495038"/>
            </a:xfrm>
            <a:custGeom>
              <a:avLst/>
              <a:gdLst/>
              <a:ahLst/>
              <a:cxnLst/>
              <a:rect l="l" t="t" r="r" b="b"/>
              <a:pathLst>
                <a:path w="3666947" h="495038">
                  <a:moveTo>
                    <a:pt x="0" y="0"/>
                  </a:moveTo>
                  <a:lnTo>
                    <a:pt x="3666947" y="0"/>
                  </a:lnTo>
                  <a:lnTo>
                    <a:pt x="3666947" y="495038"/>
                  </a:lnTo>
                  <a:lnTo>
                    <a:pt x="0" y="495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26" name="TextBox 26"/>
          <p:cNvSpPr txBox="1"/>
          <p:nvPr/>
        </p:nvSpPr>
        <p:spPr>
          <a:xfrm>
            <a:off x="10842863" y="4366044"/>
            <a:ext cx="670353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Open Circuit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842863" y="9156705"/>
            <a:ext cx="670353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Closed Circuit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349944"/>
              </p:ext>
            </p:extLst>
          </p:nvPr>
        </p:nvGraphicFramePr>
        <p:xfrm>
          <a:off x="0" y="2618862"/>
          <a:ext cx="10970318" cy="6951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5159">
                  <a:extLst>
                    <a:ext uri="{9D8B030D-6E8A-4147-A177-3AD203B41FA5}">
                      <a16:colId xmlns:a16="http://schemas.microsoft.com/office/drawing/2014/main" val="1935231021"/>
                    </a:ext>
                  </a:extLst>
                </a:gridCol>
                <a:gridCol w="5485159">
                  <a:extLst>
                    <a:ext uri="{9D8B030D-6E8A-4147-A177-3AD203B41FA5}">
                      <a16:colId xmlns:a16="http://schemas.microsoft.com/office/drawing/2014/main" val="2434062911"/>
                    </a:ext>
                  </a:extLst>
                </a:gridCol>
              </a:tblGrid>
              <a:tr h="3201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League Spart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League Spartan"/>
                        </a:rPr>
                        <a:t>Conductors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League Spartan"/>
                        </a:rPr>
                        <a:t>Components Of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League Spartan"/>
                        </a:rPr>
                        <a:t> Electric Circuits</a:t>
                      </a:r>
                      <a:endParaRPr lang="en-US" sz="4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League Spart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League Spartan"/>
                        </a:rPr>
                        <a:t> Insulators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League Spartan"/>
                        </a:rPr>
                        <a:t>Components Of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League Spartan"/>
                        </a:rPr>
                        <a:t> Electric Circuits</a:t>
                      </a:r>
                      <a:endParaRPr lang="en-US" sz="4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101910"/>
                  </a:ext>
                </a:extLst>
              </a:tr>
              <a:tr h="95985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Wires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Wire Cover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518332"/>
                  </a:ext>
                </a:extLst>
              </a:tr>
              <a:tr h="183057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Metal Parts Inside</a:t>
                      </a:r>
                      <a:r>
                        <a:rPr lang="en-US" sz="4800" baseline="0" dirty="0" smtClean="0"/>
                        <a:t> Bulb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Outer Body  Of Battery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828136"/>
                  </a:ext>
                </a:extLst>
              </a:tr>
              <a:tr h="95985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Battery Terminals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Switch Casing 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311377"/>
                  </a:ext>
                </a:extLst>
              </a:tr>
            </a:tbl>
          </a:graphicData>
        </a:graphic>
      </p:graphicFrame>
      <p:sp>
        <p:nvSpPr>
          <p:cNvPr id="29" name="TextBox 7"/>
          <p:cNvSpPr txBox="1"/>
          <p:nvPr/>
        </p:nvSpPr>
        <p:spPr>
          <a:xfrm>
            <a:off x="435996" y="516253"/>
            <a:ext cx="996680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FFC000"/>
                </a:solidFill>
                <a:sym typeface="League Spartan"/>
              </a:rPr>
              <a:t>Components Of</a:t>
            </a:r>
          </a:p>
          <a:p>
            <a:pPr algn="ctr">
              <a:defRPr/>
            </a:pPr>
            <a:r>
              <a:rPr lang="en-US" sz="4800" dirty="0">
                <a:solidFill>
                  <a:srgbClr val="FFC000"/>
                </a:solidFill>
                <a:sym typeface="League Spartan"/>
              </a:rPr>
              <a:t> Electric </a:t>
            </a:r>
            <a:r>
              <a:rPr lang="en-US" sz="4800" dirty="0" smtClean="0">
                <a:solidFill>
                  <a:srgbClr val="FFC000"/>
                </a:solidFill>
                <a:sym typeface="League Spartan"/>
              </a:rPr>
              <a:t>Circuits divided  into two parts</a:t>
            </a:r>
            <a:endParaRPr lang="en-US" sz="4400" dirty="0">
              <a:solidFill>
                <a:srgbClr val="FFC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6571196"/>
            <a:ext cx="4444628" cy="4033499"/>
          </a:xfrm>
          <a:custGeom>
            <a:avLst/>
            <a:gdLst/>
            <a:ahLst/>
            <a:cxnLst/>
            <a:rect l="l" t="t" r="r" b="b"/>
            <a:pathLst>
              <a:path w="4444628" h="4033499">
                <a:moveTo>
                  <a:pt x="0" y="0"/>
                </a:moveTo>
                <a:lnTo>
                  <a:pt x="4444628" y="0"/>
                </a:lnTo>
                <a:lnTo>
                  <a:pt x="4444628" y="4033499"/>
                </a:lnTo>
                <a:lnTo>
                  <a:pt x="0" y="40334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003020" y="763970"/>
            <a:ext cx="5839979" cy="10200837"/>
          </a:xfrm>
          <a:custGeom>
            <a:avLst/>
            <a:gdLst/>
            <a:ahLst/>
            <a:cxnLst/>
            <a:rect l="l" t="t" r="r" b="b"/>
            <a:pathLst>
              <a:path w="5839979" h="10200837">
                <a:moveTo>
                  <a:pt x="0" y="0"/>
                </a:moveTo>
                <a:lnTo>
                  <a:pt x="5839980" y="0"/>
                </a:lnTo>
                <a:lnTo>
                  <a:pt x="5839980" y="10200837"/>
                </a:lnTo>
                <a:lnTo>
                  <a:pt x="0" y="10200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800100"/>
            <a:ext cx="11634933" cy="2776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77"/>
              </a:lnSpc>
            </a:pPr>
            <a:r>
              <a:rPr lang="en-US" sz="8391" spc="620">
                <a:solidFill>
                  <a:srgbClr val="E7A94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HOW ELECTRICITY IS GENERATED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683923"/>
            <a:ext cx="1052296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Solar Panels (sunlight → electricity)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Wind Turbines (wind → kinetic → electrical energy)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971546"/>
            <a:ext cx="8115300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Fossil Fuels (coal, gas)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40406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Nuclear (uranium fission → heat → steam → electricity)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983974"/>
            <a:ext cx="663554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40406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Renewable Sources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247663"/>
            <a:ext cx="859361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40406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Non-Renewable Sources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276014" y="1714500"/>
            <a:ext cx="2604566" cy="2334342"/>
          </a:xfrm>
          <a:custGeom>
            <a:avLst/>
            <a:gdLst/>
            <a:ahLst/>
            <a:cxnLst/>
            <a:rect l="l" t="t" r="r" b="b"/>
            <a:pathLst>
              <a:path w="2604566" h="2334342">
                <a:moveTo>
                  <a:pt x="0" y="0"/>
                </a:moveTo>
                <a:lnTo>
                  <a:pt x="2604566" y="0"/>
                </a:lnTo>
                <a:lnTo>
                  <a:pt x="2604566" y="2334342"/>
                </a:lnTo>
                <a:lnTo>
                  <a:pt x="0" y="23343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362114" y="1714500"/>
            <a:ext cx="1645711" cy="2334342"/>
          </a:xfrm>
          <a:custGeom>
            <a:avLst/>
            <a:gdLst/>
            <a:ahLst/>
            <a:cxnLst/>
            <a:rect l="l" t="t" r="r" b="b"/>
            <a:pathLst>
              <a:path w="1645711" h="2334342">
                <a:moveTo>
                  <a:pt x="0" y="0"/>
                </a:moveTo>
                <a:lnTo>
                  <a:pt x="1645711" y="0"/>
                </a:lnTo>
                <a:lnTo>
                  <a:pt x="1645711" y="2334342"/>
                </a:lnTo>
                <a:lnTo>
                  <a:pt x="0" y="23343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493600" y="1714500"/>
            <a:ext cx="3066459" cy="2334342"/>
          </a:xfrm>
          <a:custGeom>
            <a:avLst/>
            <a:gdLst/>
            <a:ahLst/>
            <a:cxnLst/>
            <a:rect l="l" t="t" r="r" b="b"/>
            <a:pathLst>
              <a:path w="3066459" h="2334342">
                <a:moveTo>
                  <a:pt x="0" y="0"/>
                </a:moveTo>
                <a:lnTo>
                  <a:pt x="3066459" y="0"/>
                </a:lnTo>
                <a:lnTo>
                  <a:pt x="3066459" y="2334342"/>
                </a:lnTo>
                <a:lnTo>
                  <a:pt x="0" y="2334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57462" y="1714500"/>
            <a:ext cx="2121333" cy="2334342"/>
          </a:xfrm>
          <a:custGeom>
            <a:avLst/>
            <a:gdLst/>
            <a:ahLst/>
            <a:cxnLst/>
            <a:rect l="l" t="t" r="r" b="b"/>
            <a:pathLst>
              <a:path w="2121333" h="2334342">
                <a:moveTo>
                  <a:pt x="0" y="0"/>
                </a:moveTo>
                <a:lnTo>
                  <a:pt x="2121333" y="0"/>
                </a:lnTo>
                <a:lnTo>
                  <a:pt x="2121333" y="2334342"/>
                </a:lnTo>
                <a:lnTo>
                  <a:pt x="0" y="23343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964570" y="1714500"/>
            <a:ext cx="2572278" cy="2334342"/>
          </a:xfrm>
          <a:custGeom>
            <a:avLst/>
            <a:gdLst/>
            <a:ahLst/>
            <a:cxnLst/>
            <a:rect l="l" t="t" r="r" b="b"/>
            <a:pathLst>
              <a:path w="2572278" h="2334342">
                <a:moveTo>
                  <a:pt x="0" y="0"/>
                </a:moveTo>
                <a:lnTo>
                  <a:pt x="2572278" y="0"/>
                </a:lnTo>
                <a:lnTo>
                  <a:pt x="2572278" y="2334342"/>
                </a:lnTo>
                <a:lnTo>
                  <a:pt x="0" y="23343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336948" y="1714500"/>
            <a:ext cx="930819" cy="2334342"/>
          </a:xfrm>
          <a:custGeom>
            <a:avLst/>
            <a:gdLst/>
            <a:ahLst/>
            <a:cxnLst/>
            <a:rect l="l" t="t" r="r" b="b"/>
            <a:pathLst>
              <a:path w="930819" h="2334342">
                <a:moveTo>
                  <a:pt x="0" y="0"/>
                </a:moveTo>
                <a:lnTo>
                  <a:pt x="930819" y="0"/>
                </a:lnTo>
                <a:lnTo>
                  <a:pt x="930819" y="2334342"/>
                </a:lnTo>
                <a:lnTo>
                  <a:pt x="0" y="23343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76014" y="4563192"/>
            <a:ext cx="1602804" cy="2947686"/>
          </a:xfrm>
          <a:custGeom>
            <a:avLst/>
            <a:gdLst/>
            <a:ahLst/>
            <a:cxnLst/>
            <a:rect l="l" t="t" r="r" b="b"/>
            <a:pathLst>
              <a:path w="1602804" h="2947686">
                <a:moveTo>
                  <a:pt x="0" y="0"/>
                </a:moveTo>
                <a:lnTo>
                  <a:pt x="1602804" y="0"/>
                </a:lnTo>
                <a:lnTo>
                  <a:pt x="1602804" y="2947686"/>
                </a:lnTo>
                <a:lnTo>
                  <a:pt x="0" y="29476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60730" y="4563192"/>
            <a:ext cx="2347095" cy="2947686"/>
          </a:xfrm>
          <a:custGeom>
            <a:avLst/>
            <a:gdLst/>
            <a:ahLst/>
            <a:cxnLst/>
            <a:rect l="l" t="t" r="r" b="b"/>
            <a:pathLst>
              <a:path w="2347095" h="2947686">
                <a:moveTo>
                  <a:pt x="0" y="0"/>
                </a:moveTo>
                <a:lnTo>
                  <a:pt x="2347095" y="0"/>
                </a:lnTo>
                <a:lnTo>
                  <a:pt x="2347095" y="2947686"/>
                </a:lnTo>
                <a:lnTo>
                  <a:pt x="0" y="29476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788875" y="4563192"/>
            <a:ext cx="1682917" cy="2914142"/>
          </a:xfrm>
          <a:custGeom>
            <a:avLst/>
            <a:gdLst/>
            <a:ahLst/>
            <a:cxnLst/>
            <a:rect l="l" t="t" r="r" b="b"/>
            <a:pathLst>
              <a:path w="1682917" h="2914142">
                <a:moveTo>
                  <a:pt x="0" y="0"/>
                </a:moveTo>
                <a:lnTo>
                  <a:pt x="1682917" y="0"/>
                </a:lnTo>
                <a:lnTo>
                  <a:pt x="1682917" y="2914142"/>
                </a:lnTo>
                <a:lnTo>
                  <a:pt x="0" y="29141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009853" y="4563192"/>
            <a:ext cx="3656045" cy="2947686"/>
          </a:xfrm>
          <a:custGeom>
            <a:avLst/>
            <a:gdLst/>
            <a:ahLst/>
            <a:cxnLst/>
            <a:rect l="l" t="t" r="r" b="b"/>
            <a:pathLst>
              <a:path w="3656045" h="2947686">
                <a:moveTo>
                  <a:pt x="0" y="0"/>
                </a:moveTo>
                <a:lnTo>
                  <a:pt x="3656045" y="0"/>
                </a:lnTo>
                <a:lnTo>
                  <a:pt x="3656045" y="2947686"/>
                </a:lnTo>
                <a:lnTo>
                  <a:pt x="0" y="294768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203958" y="4563192"/>
            <a:ext cx="1518058" cy="2947686"/>
          </a:xfrm>
          <a:custGeom>
            <a:avLst/>
            <a:gdLst/>
            <a:ahLst/>
            <a:cxnLst/>
            <a:rect l="l" t="t" r="r" b="b"/>
            <a:pathLst>
              <a:path w="1518058" h="2947686">
                <a:moveTo>
                  <a:pt x="0" y="0"/>
                </a:moveTo>
                <a:lnTo>
                  <a:pt x="1518059" y="0"/>
                </a:lnTo>
                <a:lnTo>
                  <a:pt x="1518059" y="2947686"/>
                </a:lnTo>
                <a:lnTo>
                  <a:pt x="0" y="29476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154488" y="4811969"/>
            <a:ext cx="2364919" cy="2698909"/>
          </a:xfrm>
          <a:custGeom>
            <a:avLst/>
            <a:gdLst/>
            <a:ahLst/>
            <a:cxnLst/>
            <a:rect l="l" t="t" r="r" b="b"/>
            <a:pathLst>
              <a:path w="2364919" h="2698909">
                <a:moveTo>
                  <a:pt x="0" y="0"/>
                </a:moveTo>
                <a:lnTo>
                  <a:pt x="2364919" y="0"/>
                </a:lnTo>
                <a:lnTo>
                  <a:pt x="2364919" y="2698909"/>
                </a:lnTo>
                <a:lnTo>
                  <a:pt x="0" y="269890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8" name="عنصر نائب للتذييل 14">
            <a:extLst>
              <a:ext uri="{FF2B5EF4-FFF2-40B4-BE49-F238E27FC236}">
                <a16:creationId xmlns:a16="http://schemas.microsoft.com/office/drawing/2014/main" id="{FA795057-9F80-4976-BB1B-541CAD4A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79549" y="9105900"/>
            <a:ext cx="8915400" cy="920750"/>
          </a:xfrm>
        </p:spPr>
        <p:txBody>
          <a:bodyPr/>
          <a:lstStyle/>
          <a:p>
            <a:r>
              <a:rPr lang="en-US" sz="4000" b="1" dirty="0">
                <a:solidFill>
                  <a:srgbClr val="FFC000"/>
                </a:solidFill>
              </a:rPr>
              <a:t>Worked BY  : RAZI AL-MAHAMEED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275</Words>
  <Application>Microsoft Office PowerPoint</Application>
  <PresentationFormat>Custom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Glacial Indifference</vt:lpstr>
      <vt:lpstr>Arial</vt:lpstr>
      <vt:lpstr>Calibri</vt:lpstr>
      <vt:lpstr>League Spartan</vt:lpstr>
      <vt:lpstr>Glacial Indifference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Electricity Presentation in Purple and Yellow Vector Style</dc:title>
  <dc:creator>user</dc:creator>
  <cp:lastModifiedBy>Ali AL-Mahamid</cp:lastModifiedBy>
  <cp:revision>12</cp:revision>
  <dcterms:created xsi:type="dcterms:W3CDTF">2006-08-16T00:00:00Z</dcterms:created>
  <dcterms:modified xsi:type="dcterms:W3CDTF">2025-11-30T17:36:16Z</dcterms:modified>
  <dc:identifier>DAG6KaDryBE</dc:identifier>
</cp:coreProperties>
</file>