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6F54"/>
    <a:srgbClr val="ECF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4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19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6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63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3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0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4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8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87B5-6697-4464-B49B-05F60FA85BC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A2DE2C-6096-49FA-8F84-AF9075AC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591607@N05/151337898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ar/image/1272165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hsoub.com/questions/2870-%D9%83%D9%8A%D9%81-%D8%A3%D8%B5%D9%85%D9%91%D9%85-%D9%88%D8%B1%D9%82%D8%A9-%D9%85%D9%84%D9%81%D9%88%D9%81%D8%A9-%D8%A7%D9%84%D8%B7%D8%B1%D9%81%D9%8A%D9%86-%D9%81%D9%8A-%D8%A5%D9%86%D9%83%D8%B3%D9%83%D9%8A%D8%A8%D8%9F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ihrs-rowaq.org/security-versus-development-in-the-maghreb-a-study-of-the-cases-of-morocco-and-algeri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ar/009688/image/576549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udithweingarten.blogspot.com/2010/04/eti-eritrean-queen-of-punt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.wikipedia.org/wiki/Mesir_Kuno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hawachami/23418409190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svgsilh.com/ar/image/15797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4539-55E1-15F9-A05D-8AF1BCEB1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800" dirty="0"/>
              <a:t>الحياة العامة في الدولة الايوبية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4E593-612D-628D-6817-DD2DA9D97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عرض حول الجوانب السياسية و الاقتصادية في العصر الايبوبي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16A12-2124-605F-9612-D031552B7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75935" y="4972694"/>
            <a:ext cx="1463040" cy="1584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FD09A-1CA3-ED9D-78E7-7F6CE358F0FE}"/>
              </a:ext>
            </a:extLst>
          </p:cNvPr>
          <p:cNvSpPr txBox="1"/>
          <p:nvPr/>
        </p:nvSpPr>
        <p:spPr>
          <a:xfrm>
            <a:off x="8875935" y="11068677"/>
            <a:ext cx="146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14591607@N05/15133789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8887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C77A-1C64-D99F-5E49-F722B871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عوامل ازدهار التجارة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6D23-EE40-828F-07C8-B574E2617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>
                <a:solidFill>
                  <a:srgbClr val="766F54"/>
                </a:solidFill>
              </a:rPr>
              <a:t>الموقع الجغرافي المميز للدولة الايوبيية 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وفرة الثروات الطبيعية 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وجود مونىء مهمة مثل الاسكندرية و عكا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حماية الطرق التجارية و تنظيم الاسواق</a:t>
            </a:r>
            <a:endParaRPr lang="en-US" dirty="0">
              <a:solidFill>
                <a:srgbClr val="766F54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FD107F-E4C6-DC82-0227-6FE52C64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94820" y="3500294"/>
            <a:ext cx="2651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1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A10A-B65B-40D2-ACAA-5D6D5511A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JO" sz="3600" dirty="0"/>
              <a:t>شهدن الدولة الايوبية نهضة كبيرة في السياسة و الاقتصاد مما جعلها من اقوى الدول في التاريخ العالم الاسلامي بفضل قوة جيشها و تنظيم ادارتها و ازدهار تجارتها و زراعتها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00854-81A3-2E59-9A3A-AFC2D3B73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JO" sz="4000" dirty="0"/>
              <a:t>عمل الطالبات: ليليان معايعة و ادريانا ابو جريس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062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AAF0-2DD9-6CCA-A106-038BCDF9D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2400" dirty="0"/>
              <a:t>شهدت الدولة الايوبية تطور كبير في مختلف المجالات الحياة, خاصة في الجوانب السياسة و الاقتصادية . و قد اسهمت هذه التطورات في قوة الدولة و ازدهارها من خلال فترة حكم الايوبين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2DA7F-6DB8-44EE-0141-2DE7E5123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5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B698-9712-B509-ACBC-A6BE41B1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JO" dirty="0"/>
              <a:t>الحياة السياسية:</a:t>
            </a:r>
            <a:r>
              <a:rPr lang="ar-JO" sz="2400" dirty="0">
                <a:solidFill>
                  <a:srgbClr val="766F54"/>
                </a:solidFill>
              </a:rPr>
              <a:t>هي شكل ادارة الحكم و تنظيم شؤون الدولة و الجيش و الولاة.</a:t>
            </a:r>
            <a:br>
              <a:rPr lang="ar-JO" sz="2400" dirty="0">
                <a:solidFill>
                  <a:srgbClr val="766F54"/>
                </a:solidFill>
              </a:rPr>
            </a:br>
            <a:r>
              <a:rPr lang="ar-JO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 الذي ميز الحياة السياسية في العصر الايوبي؟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9731-E21D-D87C-B11D-763F6DB3A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367" y="2123768"/>
            <a:ext cx="8915400" cy="3777622"/>
          </a:xfrm>
        </p:spPr>
        <p:txBody>
          <a:bodyPr/>
          <a:lstStyle/>
          <a:p>
            <a:pPr algn="r" rtl="1"/>
            <a:r>
              <a:rPr lang="ar-JO" dirty="0">
                <a:solidFill>
                  <a:srgbClr val="766F54"/>
                </a:solidFill>
              </a:rPr>
              <a:t>كان الحكم ملكي وراثي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السلطان كان </a:t>
            </a:r>
            <a:r>
              <a:rPr lang="ar-JO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الحاكم الاعلى</a:t>
            </a:r>
            <a:r>
              <a:rPr lang="ar-JO" dirty="0">
                <a:solidFill>
                  <a:srgbClr val="766F54"/>
                </a:solidFill>
              </a:rPr>
              <a:t> للدولة و قائد الجيش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تقسيم الدولة على ولايات يتولى ادارتها امراء 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وجود دواوين لتنظيم الضرائب و المعاملات الادارية</a:t>
            </a:r>
            <a:endParaRPr lang="en-US" dirty="0">
              <a:solidFill>
                <a:srgbClr val="766F5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AB8B0-8D9E-8D3B-5C28-CC7012EAE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1437" y="3677987"/>
            <a:ext cx="1828800" cy="2060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EE992-37F0-9627-0540-89F42C8C8E3D}"/>
              </a:ext>
            </a:extLst>
          </p:cNvPr>
          <p:cNvSpPr txBox="1"/>
          <p:nvPr/>
        </p:nvSpPr>
        <p:spPr>
          <a:xfrm>
            <a:off x="8761437" y="8528772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cademy.hsoub.com/questions/2870-%D9%83%D9%8A%D9%81-%D8%A3%D8%B5%D9%85%D9%91%D9%85-%D9%88%D8%B1%D9%82%D8%A9-%D9%85%D9%84%D9%81%D9%88%D9%81%D8%A9-%D8%A7%D9%84%D8%B7%D8%B1%D9%81%D9%8A%D9%86-%D9%81%D9%8A-%D8%A5%D9%86%D9%83%D8%B3%D9%83%D9%8A%D8%A8%D8%9F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7460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7B5D-07E1-E732-DD1F-B85CC28C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JO" dirty="0"/>
              <a:t>الجيش الايوبي:</a:t>
            </a:r>
            <a:r>
              <a:rPr lang="ar-JO" sz="2800" dirty="0">
                <a:solidFill>
                  <a:srgbClr val="766F54"/>
                </a:solidFill>
              </a:rPr>
              <a:t>القوة التي اعتمدتها الدولة في تثبيت الحكم و حماية الحدود</a:t>
            </a:r>
            <a:br>
              <a:rPr lang="ar-JO" sz="2800" dirty="0">
                <a:solidFill>
                  <a:srgbClr val="766F54"/>
                </a:solidFill>
              </a:rPr>
            </a:br>
            <a:r>
              <a:rPr lang="ar-JO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مكونات الجيش: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0C63-C05D-293D-AFBB-02FEA288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>
                <a:solidFill>
                  <a:srgbClr val="766F54"/>
                </a:solidFill>
              </a:rPr>
              <a:t>المشاة و الفرسان 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استخدام السيوف و الدروع و الرماح 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امتلاك ادوات حصار قوية مثل </a:t>
            </a:r>
            <a:r>
              <a:rPr lang="ar-JO" dirty="0">
                <a:solidFill>
                  <a:schemeClr val="tx1"/>
                </a:solidFill>
              </a:rPr>
              <a:t>المنجنيق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وجود اسطول بحري للدفاع عن السواحل</a:t>
            </a:r>
            <a:endParaRPr lang="en-US" dirty="0">
              <a:solidFill>
                <a:srgbClr val="766F5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26C5B-9D9E-0890-803F-A8C8912F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83004" y="2841536"/>
            <a:ext cx="3931920" cy="2564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649AD-DD4E-C96F-7F5E-147A8D0146CD}"/>
              </a:ext>
            </a:extLst>
          </p:cNvPr>
          <p:cNvSpPr txBox="1"/>
          <p:nvPr/>
        </p:nvSpPr>
        <p:spPr>
          <a:xfrm>
            <a:off x="2983004" y="9699529"/>
            <a:ext cx="3931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ihrs-rowaq.org/security-versus-development-in-the-maghreb-a-study-of-the-cases-of-morocco-and-algeri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9486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DB1E-A9D6-E027-1AEF-EF2B4CA9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JO" dirty="0"/>
              <a:t>نظام الاقطاع العسكري: </a:t>
            </a:r>
            <a:r>
              <a:rPr lang="ar-JO" sz="2800" dirty="0">
                <a:solidFill>
                  <a:srgbClr val="766F54"/>
                </a:solidFill>
              </a:rPr>
              <a:t>هو منح اراض زراعية للقادة العسكريين مقابل تقديمهم للخدمة العسكرية</a:t>
            </a:r>
            <a:br>
              <a:rPr lang="ar-JO" sz="2800" dirty="0">
                <a:solidFill>
                  <a:srgbClr val="766F54"/>
                </a:solidFill>
              </a:rPr>
            </a:br>
            <a:r>
              <a:rPr lang="ar-JO" sz="3200" dirty="0">
                <a:solidFill>
                  <a:schemeClr val="tx1"/>
                </a:solidFill>
              </a:rPr>
              <a:t>اهميته: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1BECC-4DBE-33E7-8119-4BD39B284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>
                <a:solidFill>
                  <a:srgbClr val="766F54"/>
                </a:solidFill>
              </a:rPr>
              <a:t>ساهم في تقوية الجيش و تجنيده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وفر موارد مالية للمقاتلين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ساعد على ضبط الامن في الولايات</a:t>
            </a:r>
            <a:endParaRPr lang="en-US" dirty="0">
              <a:solidFill>
                <a:srgbClr val="766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7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3082-FD57-CAA3-1A8F-C1DBE019C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/>
          <a:lstStyle/>
          <a:p>
            <a:r>
              <a:rPr lang="ar-JO" dirty="0"/>
              <a:t>الحياة الاقتصادية</a:t>
            </a:r>
            <a:br>
              <a:rPr lang="ar-JO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FD09A-723D-5267-18C1-F6F0FD410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/>
          <a:p>
            <a:r>
              <a:rPr lang="ar-JO" dirty="0"/>
              <a:t>تشمل جميع الاعمال التي تساعد على توفير احتياجات السكان و الجيش , مثل الزراعة و الصناعة و التجارة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F01D-806E-DA50-02C7-E82D7111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JO" dirty="0"/>
              <a:t>الزراعة:</a:t>
            </a:r>
            <a:r>
              <a:rPr lang="ar-JO" sz="2800" dirty="0">
                <a:solidFill>
                  <a:srgbClr val="766F54"/>
                </a:solidFill>
              </a:rPr>
              <a:t> اهم مصدر للدخل في الدول الايوبية , و ساعدت على توفير الغذاء للسكان </a:t>
            </a:r>
            <a:br>
              <a:rPr lang="ar-JO" sz="2800" dirty="0">
                <a:solidFill>
                  <a:srgbClr val="766F54"/>
                </a:solidFill>
              </a:rPr>
            </a:br>
            <a:r>
              <a:rPr lang="ar-JO" sz="3200" dirty="0">
                <a:solidFill>
                  <a:schemeClr val="tx1"/>
                </a:solidFill>
              </a:rPr>
              <a:t>اهم ما يميزها: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807F-11A2-2163-D316-461310D4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>
                <a:solidFill>
                  <a:srgbClr val="766F54"/>
                </a:solidFill>
              </a:rPr>
              <a:t>تنوع المحاصيل بسبب اختلاف المناخ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وجود اراض خصبة و مياه وفيرة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اهم المحاصيل: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القمج,القطن,قصب السكر,الكتان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7B5FC87-F852-F235-AB97-F252BB543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79669" y="3598620"/>
            <a:ext cx="2743200" cy="27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C039-261B-D124-CE68-BA03D545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750" y="306333"/>
            <a:ext cx="8911687" cy="1280890"/>
          </a:xfrm>
        </p:spPr>
        <p:txBody>
          <a:bodyPr>
            <a:noAutofit/>
          </a:bodyPr>
          <a:lstStyle/>
          <a:p>
            <a:pPr algn="r" rtl="1"/>
            <a:r>
              <a:rPr lang="ar-JO" sz="2800" dirty="0"/>
              <a:t>الصناعة:</a:t>
            </a:r>
            <a:r>
              <a:rPr lang="ar-JO" sz="2800" dirty="0">
                <a:solidFill>
                  <a:srgbClr val="766F54"/>
                </a:solidFill>
              </a:rPr>
              <a:t>نشاط الاقتصاد مهم لتلبية حاجات السكان و الجيش</a:t>
            </a:r>
            <a:br>
              <a:rPr lang="ar-JO" sz="2800" dirty="0">
                <a:solidFill>
                  <a:srgbClr val="766F54"/>
                </a:solidFill>
              </a:rPr>
            </a:br>
            <a:r>
              <a:rPr lang="ar-JO" sz="2800" dirty="0">
                <a:solidFill>
                  <a:schemeClr val="tx1"/>
                </a:solidFill>
              </a:rPr>
              <a:t>نظام الورش الحرفية: </a:t>
            </a:r>
            <a:r>
              <a:rPr lang="ar-JO" sz="2800" dirty="0">
                <a:solidFill>
                  <a:srgbClr val="766F54"/>
                </a:solidFill>
              </a:rPr>
              <a:t>كان العمال يعملون تحت اشراف الدولة لتنظيم الانتاج و حماية حقوقهم</a:t>
            </a:r>
            <a:br>
              <a:rPr lang="ar-JO" sz="2800" dirty="0">
                <a:solidFill>
                  <a:srgbClr val="766F54"/>
                </a:solidFill>
              </a:rPr>
            </a:br>
            <a:r>
              <a:rPr lang="ar-JO" sz="2800" dirty="0">
                <a:solidFill>
                  <a:schemeClr val="tx1"/>
                </a:solidFill>
              </a:rPr>
              <a:t>انواع الصناعات المنتشرة:</a:t>
            </a:r>
            <a:br>
              <a:rPr lang="ar-JO" sz="2800" dirty="0">
                <a:solidFill>
                  <a:srgbClr val="766F54"/>
                </a:solidFill>
              </a:rPr>
            </a:br>
            <a:br>
              <a:rPr lang="ar-JO" sz="2800" dirty="0">
                <a:solidFill>
                  <a:srgbClr val="766F54"/>
                </a:solidFill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5B7F1-368F-5F29-05DA-7910C536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AutoNum type="arabicPeriod"/>
            </a:pPr>
            <a:r>
              <a:rPr lang="ar-JO" dirty="0"/>
              <a:t>صناعات المنسجوات </a:t>
            </a:r>
          </a:p>
          <a:p>
            <a:pPr algn="r" rtl="1">
              <a:buAutoNum type="arabicPeriod"/>
            </a:pPr>
            <a:r>
              <a:rPr lang="ar-JO" dirty="0"/>
              <a:t>صناعة الفخار و الزجاج</a:t>
            </a:r>
          </a:p>
          <a:p>
            <a:pPr algn="r" rtl="1">
              <a:buAutoNum type="arabicPeriod"/>
            </a:pPr>
            <a:r>
              <a:rPr lang="ar-JO" dirty="0"/>
              <a:t>صناعة الاسلحة</a:t>
            </a:r>
          </a:p>
          <a:p>
            <a:pPr algn="r" rtl="1">
              <a:buAutoNum type="arabicPeriod"/>
            </a:pPr>
            <a:r>
              <a:rPr lang="ar-JO" dirty="0"/>
              <a:t>الصناعات الغذائية مثل </a:t>
            </a:r>
            <a:r>
              <a:rPr lang="ar-JO" dirty="0">
                <a:solidFill>
                  <a:schemeClr val="tx1"/>
                </a:solidFill>
              </a:rPr>
              <a:t>السكر و الزيوت</a:t>
            </a:r>
          </a:p>
          <a:p>
            <a:pPr algn="r" rtl="1">
              <a:buAutoNum type="arabicPeriod"/>
            </a:pPr>
            <a:r>
              <a:rPr lang="ar-JO" dirty="0">
                <a:solidFill>
                  <a:srgbClr val="766F54"/>
                </a:solidFill>
              </a:rPr>
              <a:t>صناعة السفن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77186-EAB8-DE48-4ABC-80B638F4A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53272" y="4360931"/>
            <a:ext cx="3200400" cy="136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3A42A-32B1-6DB1-020C-EFA86BD3DC00}"/>
              </a:ext>
            </a:extLst>
          </p:cNvPr>
          <p:cNvSpPr txBox="1"/>
          <p:nvPr/>
        </p:nvSpPr>
        <p:spPr>
          <a:xfrm>
            <a:off x="7053272" y="6665968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judithweingarten.blogspot.com/2010/04/eti-eritrean-queen-of-pun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C72E0-FB9F-7A8F-B7A0-05D359E8C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34528" y="3717519"/>
            <a:ext cx="2011680" cy="2402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C1AA0-6E55-25F8-982C-01A9B513E22F}"/>
              </a:ext>
            </a:extLst>
          </p:cNvPr>
          <p:cNvSpPr txBox="1"/>
          <p:nvPr/>
        </p:nvSpPr>
        <p:spPr>
          <a:xfrm>
            <a:off x="3434528" y="7584669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id.wikipedia.org/wiki/Mesir_Kun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3410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D6AB-D88C-6963-B8BD-FD80E9AB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JO" dirty="0"/>
              <a:t>التجارة:</a:t>
            </a:r>
            <a:r>
              <a:rPr lang="ar-JO" sz="2800" dirty="0">
                <a:solidFill>
                  <a:srgbClr val="766F54"/>
                </a:solidFill>
              </a:rPr>
              <a:t>نشاط تبادل البضائع دال الدولة و خارجها , وكان سببا رئيسيا في ازدهارها</a:t>
            </a:r>
            <a:br>
              <a:rPr lang="ar-JO" sz="2800" dirty="0">
                <a:solidFill>
                  <a:srgbClr val="766F54"/>
                </a:solidFill>
              </a:rPr>
            </a:br>
            <a:r>
              <a:rPr lang="ar-JO" sz="3200" dirty="0">
                <a:solidFill>
                  <a:schemeClr val="tx1"/>
                </a:solidFill>
              </a:rPr>
              <a:t>عوامل قوتها:</a:t>
            </a:r>
            <a:br>
              <a:rPr lang="ar-JO" sz="2800" dirty="0">
                <a:solidFill>
                  <a:srgbClr val="766F54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9192-3760-BF1D-B129-1D063320B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032" y="2084439"/>
            <a:ext cx="8915400" cy="3777622"/>
          </a:xfrm>
        </p:spPr>
        <p:txBody>
          <a:bodyPr/>
          <a:lstStyle/>
          <a:p>
            <a:pPr algn="r" rtl="1"/>
            <a:r>
              <a:rPr lang="ar-JO" dirty="0">
                <a:solidFill>
                  <a:srgbClr val="766F54"/>
                </a:solidFill>
              </a:rPr>
              <a:t>انتشار الاسواق في المدن الكبرى القاهرة ودمشق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تصدير المنتجات الزراعية و الصناعية</a:t>
            </a:r>
          </a:p>
          <a:p>
            <a:pPr algn="r" rtl="1"/>
            <a:r>
              <a:rPr lang="ar-JO" dirty="0">
                <a:solidFill>
                  <a:srgbClr val="766F54"/>
                </a:solidFill>
              </a:rPr>
              <a:t>استيراد السلع من الهند و الصين و اليمن </a:t>
            </a:r>
          </a:p>
          <a:p>
            <a:pPr algn="r" rtl="1"/>
            <a:endParaRPr lang="en-US" dirty="0">
              <a:solidFill>
                <a:srgbClr val="766F54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3EC8D5-F7AB-4FB8-56DE-F9445C78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80577" y="3382323"/>
            <a:ext cx="2447502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A17FC-2FD1-20B0-0213-BBEA606DD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49450" y="3469904"/>
            <a:ext cx="3566160" cy="2263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EE6CCC-5144-5B1A-C71F-66B78F34155D}"/>
              </a:ext>
            </a:extLst>
          </p:cNvPr>
          <p:cNvSpPr txBox="1"/>
          <p:nvPr/>
        </p:nvSpPr>
        <p:spPr>
          <a:xfrm>
            <a:off x="3549450" y="9661120"/>
            <a:ext cx="3566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hawachami/2341840919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4581542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76</TotalTime>
  <Words>443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الحياة العامة في الدولة الايوبية</vt:lpstr>
      <vt:lpstr>شهدت الدولة الايوبية تطور كبير في مختلف المجالات الحياة, خاصة في الجوانب السياسة و الاقتصادية . و قد اسهمت هذه التطورات في قوة الدولة و ازدهارها من خلال فترة حكم الايوبين</vt:lpstr>
      <vt:lpstr>الحياة السياسية:هي شكل ادارة الحكم و تنظيم شؤون الدولة و الجيش و الولاة. ما الذي ميز الحياة السياسية في العصر الايوبي؟</vt:lpstr>
      <vt:lpstr>الجيش الايوبي:القوة التي اعتمدتها الدولة في تثبيت الحكم و حماية الحدود مكونات الجيش:</vt:lpstr>
      <vt:lpstr>نظام الاقطاع العسكري: هو منح اراض زراعية للقادة العسكريين مقابل تقديمهم للخدمة العسكرية اهميته:</vt:lpstr>
      <vt:lpstr>الحياة الاقتصادية </vt:lpstr>
      <vt:lpstr>الزراعة: اهم مصدر للدخل في الدول الايوبية , و ساعدت على توفير الغذاء للسكان  اهم ما يميزها:</vt:lpstr>
      <vt:lpstr>الصناعة:نشاط الاقتصاد مهم لتلبية حاجات السكان و الجيش نظام الورش الحرفية: كان العمال يعملون تحت اشراف الدولة لتنظيم الانتاج و حماية حقوقهم انواع الصناعات المنتشرة:  </vt:lpstr>
      <vt:lpstr>التجارة:نشاط تبادل البضائع دال الدولة و خارجها , وكان سببا رئيسيا في ازدهارها عوامل قوتها: </vt:lpstr>
      <vt:lpstr>عوامل ازدهار التجارة</vt:lpstr>
      <vt:lpstr>شهدن الدولة الايوبية نهضة كبيرة في السياسة و الاقتصاد مما جعلها من اقوى الدول في التاريخ العالم الاسلامي بفضل قوة جيشها و تنظيم ادارتها و ازدهار تجارتها و زراعتها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2025-11-30T09:23:27Z</dcterms:created>
  <dcterms:modified xsi:type="dcterms:W3CDTF">2025-11-30T10:39:36Z</dcterms:modified>
</cp:coreProperties>
</file>