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90" r:id="rId1"/>
  </p:sldMasterIdLst>
  <p:sldIdLst>
    <p:sldId id="256" r:id="rId2"/>
    <p:sldId id="257" r:id="rId3"/>
    <p:sldId id="260" r:id="rId4"/>
    <p:sldId id="258" r:id="rId5"/>
    <p:sldId id="259"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266275206"/>
      </p:ext>
    </p:extLst>
  </p:cSld>
  <p:clrMapOvr>
    <a:masterClrMapping/>
  </p:clrMapOvr>
  <p:transition spd="slow" advClick="0" advTm="10000">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4197768377"/>
      </p:ext>
    </p:extLst>
  </p:cSld>
  <p:clrMapOvr>
    <a:masterClrMapping/>
  </p:clrMapOvr>
  <p:transition spd="slow" advClick="0" advTm="10000">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54760527"/>
      </p:ext>
    </p:extLst>
  </p:cSld>
  <p:clrMapOvr>
    <a:masterClrMapping/>
  </p:clrMapOvr>
  <p:transition spd="slow" advClick="0" advTm="10000">
    <p:push dir="u"/>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1884515869"/>
      </p:ext>
    </p:extLst>
  </p:cSld>
  <p:clrMapOvr>
    <a:masterClrMapping/>
  </p:clrMapOvr>
  <p:transition spd="slow" advClick="0" advTm="10000">
    <p:push dir="u"/>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86901060"/>
      </p:ext>
    </p:extLst>
  </p:cSld>
  <p:clrMapOvr>
    <a:masterClrMapping/>
  </p:clrMapOvr>
  <p:transition spd="slow" advClick="0" advTm="10000">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2054855115"/>
      </p:ext>
    </p:extLst>
  </p:cSld>
  <p:clrMapOvr>
    <a:masterClrMapping/>
  </p:clrMapOvr>
  <p:transition spd="slow" advClick="0" advTm="10000">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3599782945"/>
      </p:ext>
    </p:extLst>
  </p:cSld>
  <p:clrMapOvr>
    <a:masterClrMapping/>
  </p:clrMapOvr>
  <p:transition spd="slow" advClick="0" advTm="10000">
    <p:push dir="u"/>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1548824569"/>
      </p:ext>
    </p:extLst>
  </p:cSld>
  <p:clrMapOvr>
    <a:masterClrMapping/>
  </p:clrMapOvr>
  <p:transition spd="slow" advClick="0" advTm="10000">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655024658"/>
      </p:ext>
    </p:extLst>
  </p:cSld>
  <p:clrMapOvr>
    <a:masterClrMapping/>
  </p:clrMapOvr>
  <p:transition spd="slow" advClick="0" advTm="10000">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6E8BB9-DE52-4090-8FA6-48C87C3502B6}"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3705717306"/>
      </p:ext>
    </p:extLst>
  </p:cSld>
  <p:clrMapOvr>
    <a:masterClrMapping/>
  </p:clrMapOvr>
  <p:transition spd="slow" advClick="0" advTm="10000">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C6E8BB9-DE52-4090-8FA6-48C87C3502B6}"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1415887596"/>
      </p:ext>
    </p:extLst>
  </p:cSld>
  <p:clrMapOvr>
    <a:masterClrMapping/>
  </p:clrMapOvr>
  <p:transition spd="slow" advClick="0" advTm="10000">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C6E8BB9-DE52-4090-8FA6-48C87C3502B6}"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402648288"/>
      </p:ext>
    </p:extLst>
  </p:cSld>
  <p:clrMapOvr>
    <a:masterClrMapping/>
  </p:clrMapOvr>
  <p:transition spd="slow" advClick="0" advTm="10000">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C6E8BB9-DE52-4090-8FA6-48C87C3502B6}" type="datetimeFigureOut">
              <a:rPr lang="en-US" smtClean="0"/>
              <a:t>11/30/2025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2183613005"/>
      </p:ext>
    </p:extLst>
  </p:cSld>
  <p:clrMapOvr>
    <a:masterClrMapping/>
  </p:clrMapOvr>
  <p:transition spd="slow" advClick="0" advTm="10000">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6E8BB9-DE52-4090-8FA6-48C87C3502B6}" type="datetimeFigureOut">
              <a:rPr lang="en-US" smtClean="0"/>
              <a:t>11/30/2025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4138736719"/>
      </p:ext>
    </p:extLst>
  </p:cSld>
  <p:clrMapOvr>
    <a:masterClrMapping/>
  </p:clrMapOvr>
  <p:transition spd="slow" advClick="0" advTm="10000">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6E8BB9-DE52-4090-8FA6-48C87C3502B6}"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2974806570"/>
      </p:ext>
    </p:extLst>
  </p:cSld>
  <p:clrMapOvr>
    <a:masterClrMapping/>
  </p:clrMapOvr>
  <p:transition spd="slow" advClick="0" advTm="10000">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6E8BB9-DE52-4090-8FA6-48C87C3502B6}"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718F3A-6427-416B-805F-B0D01C846BA7}" type="slidenum">
              <a:rPr lang="en-US" smtClean="0"/>
              <a:t>‹#›</a:t>
            </a:fld>
            <a:endParaRPr lang="en-US"/>
          </a:p>
        </p:txBody>
      </p:sp>
    </p:spTree>
    <p:extLst>
      <p:ext uri="{BB962C8B-B14F-4D97-AF65-F5344CB8AC3E}">
        <p14:creationId xmlns:p14="http://schemas.microsoft.com/office/powerpoint/2010/main" val="739785381"/>
      </p:ext>
    </p:extLst>
  </p:cSld>
  <p:clrMapOvr>
    <a:masterClrMapping/>
  </p:clrMapOvr>
  <p:transition spd="slow" advClick="0" advTm="10000">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C6E8BB9-DE52-4090-8FA6-48C87C3502B6}" type="datetimeFigureOut">
              <a:rPr lang="en-US" smtClean="0"/>
              <a:t>11/30/2025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1718F3A-6427-416B-805F-B0D01C846BA7}" type="slidenum">
              <a:rPr lang="en-US" smtClean="0"/>
              <a:t>‹#›</a:t>
            </a:fld>
            <a:endParaRPr lang="en-US"/>
          </a:p>
        </p:txBody>
      </p:sp>
    </p:spTree>
    <p:extLst>
      <p:ext uri="{BB962C8B-B14F-4D97-AF65-F5344CB8AC3E}">
        <p14:creationId xmlns:p14="http://schemas.microsoft.com/office/powerpoint/2010/main" val="1371524144"/>
      </p:ext>
    </p:extLst>
  </p:cSld>
  <p:clrMap bg1="lt1" tx1="dk1" bg2="lt2" tx2="dk2" accent1="accent1" accent2="accent2" accent3="accent3" accent4="accent4" accent5="accent5" accent6="accent6" hlink="hlink" folHlink="folHlink"/>
  <p:sldLayoutIdLst>
    <p:sldLayoutId id="2147484191" r:id="rId1"/>
    <p:sldLayoutId id="2147484192" r:id="rId2"/>
    <p:sldLayoutId id="2147484193" r:id="rId3"/>
    <p:sldLayoutId id="2147484194" r:id="rId4"/>
    <p:sldLayoutId id="2147484195" r:id="rId5"/>
    <p:sldLayoutId id="2147484196" r:id="rId6"/>
    <p:sldLayoutId id="2147484197" r:id="rId7"/>
    <p:sldLayoutId id="2147484198" r:id="rId8"/>
    <p:sldLayoutId id="2147484199" r:id="rId9"/>
    <p:sldLayoutId id="2147484200" r:id="rId10"/>
    <p:sldLayoutId id="2147484201" r:id="rId11"/>
    <p:sldLayoutId id="2147484202" r:id="rId12"/>
    <p:sldLayoutId id="2147484203" r:id="rId13"/>
    <p:sldLayoutId id="2147484204" r:id="rId14"/>
    <p:sldLayoutId id="2147484205" r:id="rId15"/>
    <p:sldLayoutId id="2147484206" r:id="rId16"/>
  </p:sldLayoutIdLst>
  <p:transition spd="slow" advClick="0" advTm="10000">
    <p:push dir="u"/>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ar-JO" dirty="0" smtClean="0"/>
              <a:t>التنوع الحيواني وأثره في المحافظة على التوازن البيئي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629183963"/>
      </p:ext>
    </p:extLst>
  </p:cSld>
  <p:clrMapOvr>
    <a:masterClrMapping/>
  </p:clrMapOvr>
  <p:transition spd="slow" advClick="0" advTm="10000">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sz="3200" b="1" i="1" dirty="0" smtClean="0"/>
              <a:t>المقــــــــــدمة</a:t>
            </a:r>
            <a:endParaRPr lang="en-US" sz="3200" b="1" i="1" dirty="0"/>
          </a:p>
        </p:txBody>
      </p:sp>
      <p:sp>
        <p:nvSpPr>
          <p:cNvPr id="3" name="Content Placeholder 2"/>
          <p:cNvSpPr>
            <a:spLocks noGrp="1"/>
          </p:cNvSpPr>
          <p:nvPr>
            <p:ph idx="1"/>
          </p:nvPr>
        </p:nvSpPr>
        <p:spPr/>
        <p:txBody>
          <a:bodyPr>
            <a:normAutofit/>
          </a:bodyPr>
          <a:lstStyle/>
          <a:p>
            <a:pPr marL="0" indent="0" algn="just" rtl="1">
              <a:buNone/>
            </a:pPr>
            <a:r>
              <a:rPr lang="ar-JO" dirty="0" smtClean="0"/>
              <a:t>يعد عالم الحيوانات واحدًا من أكثر عوالم الكائنات الحيه تنوعًا وتعقيدًا على سطح الأرض. إذ تنتشر الحيوانات في مختلف البيئات، من أعماق المحيطات إلى قمم الجبال، ومن الصحاري الجافه الى الغابات الممطرة. هذا الانتشار الواضح يعكس قدرة الحيوانات على التكيف بطرق متعددة، سواء من حيث الشكل الخارجي أو أنماط السلوك أو طرق التغذية والتكاثر.</a:t>
            </a:r>
          </a:p>
          <a:p>
            <a:pPr marL="0" indent="0" algn="just" rtl="1">
              <a:buNone/>
            </a:pPr>
            <a:r>
              <a:rPr lang="ar-JO" dirty="0" smtClean="0"/>
              <a:t>وتنبع أهمية دراسة الحيوانات من الدور الكبير الذي تقوم به في النظام البيئي؛ فهي تشارك في السلاسل الغذائية، وتحافظ علة التوازن بين الكائنات الحية، كما تساعد في تحقيق الاستقرار الطبيعي عبر وظائف متعددة مثل تلقيح الازهار، تهوية التربة، وتنظيم أعداد الكائنات الأخرى.</a:t>
            </a:r>
          </a:p>
          <a:p>
            <a:pPr marL="0" indent="0" algn="just" rtl="1">
              <a:buNone/>
            </a:pPr>
            <a:r>
              <a:rPr lang="ar-JO" dirty="0" smtClean="0"/>
              <a:t>وفي هذا التقرير سيتم تناول مفهوم الحيوانات بشكل عام، وتصنيفها، والوظائف الأساسية التي تؤديها، وأهم الأسباب التي تدعلها جزءًا لا يمكن الاستغناء عنه في البيئة. لنتمكن من ادراك القيمة الكبرى لهذا العالم المليء بالاختلافات والجمال .</a:t>
            </a:r>
          </a:p>
        </p:txBody>
      </p:sp>
    </p:spTree>
    <p:extLst>
      <p:ext uri="{BB962C8B-B14F-4D97-AF65-F5344CB8AC3E}">
        <p14:creationId xmlns:p14="http://schemas.microsoft.com/office/powerpoint/2010/main" val="2076126630"/>
      </p:ext>
    </p:extLst>
  </p:cSld>
  <p:clrMapOvr>
    <a:masterClrMapping/>
  </p:clrMapOvr>
  <p:transition spd="slow" advClick="0" advTm="10000">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sz="3200" dirty="0" smtClean="0"/>
              <a:t>أهم خصائص الحيوانات</a:t>
            </a:r>
            <a:endParaRPr lang="en-US" sz="3200" dirty="0"/>
          </a:p>
        </p:txBody>
      </p:sp>
      <p:sp>
        <p:nvSpPr>
          <p:cNvPr id="3" name="Content Placeholder 2"/>
          <p:cNvSpPr>
            <a:spLocks noGrp="1"/>
          </p:cNvSpPr>
          <p:nvPr>
            <p:ph idx="1"/>
          </p:nvPr>
        </p:nvSpPr>
        <p:spPr/>
        <p:txBody>
          <a:bodyPr/>
          <a:lstStyle/>
          <a:p>
            <a:pPr marL="0" indent="0" algn="r" rtl="1">
              <a:buNone/>
            </a:pPr>
            <a:r>
              <a:rPr lang="ar-JO" dirty="0" smtClean="0"/>
              <a:t>ومن أهم خصائص الحيوانات:</a:t>
            </a:r>
          </a:p>
          <a:p>
            <a:pPr marL="514350" indent="-514350" algn="r" rtl="1">
              <a:buAutoNum type="arabicParenR"/>
            </a:pPr>
            <a:r>
              <a:rPr lang="ar-JO" dirty="0" smtClean="0"/>
              <a:t>الحركة: تستطيع معظم الحيوانات التنقل من مكان الى آخر بحثًا عن الغذاء او الهروب من الخطر .</a:t>
            </a:r>
          </a:p>
          <a:p>
            <a:pPr marL="514350" indent="-514350" algn="r" rtl="1">
              <a:buAutoNum type="arabicParenR"/>
            </a:pPr>
            <a:r>
              <a:rPr lang="ar-JO" dirty="0" smtClean="0"/>
              <a:t>التغذية غير الذاتية: إذ تعتمد على النباتات او الحيوانات الأخرى في غذائها.</a:t>
            </a:r>
          </a:p>
          <a:p>
            <a:pPr marL="514350" indent="-514350" algn="r" rtl="1">
              <a:buAutoNum type="arabicParenR"/>
            </a:pPr>
            <a:r>
              <a:rPr lang="ar-JO" dirty="0" smtClean="0"/>
              <a:t>التنفس : تختلف طرق التنفس من نوع لآخر، فمنها من يتنفس بالخياشيم أو الرئتين أو الجلد.</a:t>
            </a:r>
          </a:p>
          <a:p>
            <a:pPr marL="514350" indent="-514350" algn="r" rtl="1">
              <a:buAutoNum type="arabicParenR"/>
            </a:pPr>
            <a:r>
              <a:rPr lang="ar-JO" dirty="0" smtClean="0"/>
              <a:t>التكاثر: تتكاثر الحيوانات بطرق مختلفة، منها التكاثر الجنسي </a:t>
            </a:r>
            <a:r>
              <a:rPr lang="ar-JO" dirty="0" err="1" smtClean="0"/>
              <a:t>والاجنسي</a:t>
            </a:r>
            <a:r>
              <a:rPr lang="ar-JO" dirty="0" smtClean="0"/>
              <a:t> .</a:t>
            </a:r>
            <a:endParaRPr lang="en-US" dirty="0" smtClean="0"/>
          </a:p>
          <a:p>
            <a:endParaRPr lang="en-US" dirty="0"/>
          </a:p>
        </p:txBody>
      </p:sp>
    </p:spTree>
    <p:extLst>
      <p:ext uri="{BB962C8B-B14F-4D97-AF65-F5344CB8AC3E}">
        <p14:creationId xmlns:p14="http://schemas.microsoft.com/office/powerpoint/2010/main" val="1249415949"/>
      </p:ext>
    </p:extLst>
  </p:cSld>
  <p:clrMapOvr>
    <a:masterClrMapping/>
  </p:clrMapOvr>
  <p:transition spd="slow" advClick="0" advTm="10000">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JO" sz="3200" dirty="0" smtClean="0"/>
              <a:t>تتميز الحيوانات بأنها كائنات متعددة الخلايا، تعتمد على الكائنات الحية الأخرى في غذائها، وتتحرك بطرق مختلفة تبعًا لنوعها .</a:t>
            </a:r>
            <a:endParaRPr lang="en-US" sz="3200" dirty="0"/>
          </a:p>
        </p:txBody>
      </p:sp>
      <p:sp>
        <p:nvSpPr>
          <p:cNvPr id="3" name="Content Placeholder 2"/>
          <p:cNvSpPr>
            <a:spLocks noGrp="1"/>
          </p:cNvSpPr>
          <p:nvPr>
            <p:ph idx="1"/>
          </p:nvPr>
        </p:nvSpPr>
        <p:spPr/>
        <p:txBody>
          <a:bodyPr>
            <a:normAutofit fontScale="77500" lnSpcReduction="20000"/>
          </a:bodyPr>
          <a:lstStyle/>
          <a:p>
            <a:pPr marL="0" indent="0" algn="just" rtl="1">
              <a:buNone/>
            </a:pPr>
            <a:r>
              <a:rPr lang="ar-JO" sz="3000" dirty="0" smtClean="0"/>
              <a:t> ويمكن تصنيف الحيوانات الى مجموعات رئيسية أبرزها:</a:t>
            </a:r>
          </a:p>
          <a:p>
            <a:pPr marL="514350" indent="-514350" algn="just" rtl="1">
              <a:buAutoNum type="arabicParenR"/>
            </a:pPr>
            <a:r>
              <a:rPr lang="ar-JO" sz="3000" dirty="0" smtClean="0"/>
              <a:t>اللافقاريات: تشكل أكبر نسبة من الحيوانات، وتشمل الحشرات، الديدان، القناديل، والمحار. تتميز بعدم امتلاكها عمود فقري، وغالبًا تكون صغيرة الحجم. تلعب اللافقاريات دورًا مهمًا في تلقيح النباتات، وتحليل المواد العضوية في التربة.</a:t>
            </a:r>
          </a:p>
          <a:p>
            <a:pPr marL="514350" indent="-514350" algn="r" rtl="1">
              <a:buAutoNum type="arabicParenR"/>
            </a:pPr>
            <a:r>
              <a:rPr lang="ar-JO" sz="3000" dirty="0" smtClean="0"/>
              <a:t>الفقاريات: تمتلك عمودًا فقاريًا، وتنقسم الى الأسماك، البرمائيات، الزواحف، الطيور، والثدييات.</a:t>
            </a:r>
          </a:p>
          <a:p>
            <a:pPr marL="514350" indent="-514350" algn="r" rtl="1">
              <a:buAutoNum type="arabicParenR"/>
            </a:pPr>
            <a:r>
              <a:rPr lang="ar-JO" sz="3000" dirty="0" smtClean="0"/>
              <a:t>الأسماك: وتعيش في الماء وتتنفس عن طريق الخياشيم.</a:t>
            </a:r>
          </a:p>
          <a:p>
            <a:pPr marL="514350" indent="-514350" algn="r" rtl="1">
              <a:buAutoNum type="arabicParenR"/>
            </a:pPr>
            <a:r>
              <a:rPr lang="ar-JO" sz="3000" dirty="0" smtClean="0"/>
              <a:t>الطيور: وتمتلك ريشًا ولها القدرة على الطيران عند معظم الأنواع.</a:t>
            </a:r>
          </a:p>
          <a:p>
            <a:pPr marL="514350" indent="-514350" algn="r" rtl="1">
              <a:buAutoNum type="arabicParenR"/>
            </a:pPr>
            <a:r>
              <a:rPr lang="ar-JO" sz="3000" dirty="0" smtClean="0"/>
              <a:t>الثدييات: تتغذى صغارها على الحليب ولها جهاز عصبي متطور .</a:t>
            </a:r>
          </a:p>
          <a:p>
            <a:pPr marL="0" indent="0" algn="r" rtl="1">
              <a:buNone/>
            </a:pPr>
            <a:endParaRPr lang="en-US" dirty="0"/>
          </a:p>
        </p:txBody>
      </p:sp>
    </p:spTree>
    <p:extLst>
      <p:ext uri="{BB962C8B-B14F-4D97-AF65-F5344CB8AC3E}">
        <p14:creationId xmlns:p14="http://schemas.microsoft.com/office/powerpoint/2010/main" val="1589580857"/>
      </p:ext>
    </p:extLst>
  </p:cSld>
  <p:clrMapOvr>
    <a:masterClrMapping/>
  </p:clrMapOvr>
  <p:transition spd="slow" advClick="0" advTm="10000">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200" dirty="0" smtClean="0"/>
              <a:t>دور الحيوانات في البيئة</a:t>
            </a:r>
            <a:r>
              <a:rPr lang="en-US" sz="3200" dirty="0" smtClean="0"/>
              <a:t/>
            </a:r>
            <a:br>
              <a:rPr lang="en-US" sz="3200" dirty="0" smtClean="0"/>
            </a:br>
            <a:endParaRPr lang="en-US" sz="3200" dirty="0"/>
          </a:p>
        </p:txBody>
      </p:sp>
      <p:sp>
        <p:nvSpPr>
          <p:cNvPr id="3" name="Content Placeholder 2"/>
          <p:cNvSpPr>
            <a:spLocks noGrp="1"/>
          </p:cNvSpPr>
          <p:nvPr>
            <p:ph idx="1"/>
          </p:nvPr>
        </p:nvSpPr>
        <p:spPr/>
        <p:txBody>
          <a:bodyPr>
            <a:normAutofit/>
          </a:bodyPr>
          <a:lstStyle/>
          <a:p>
            <a:pPr marL="0" indent="0" algn="r" rtl="1">
              <a:buNone/>
            </a:pPr>
            <a:r>
              <a:rPr lang="ar-JO" dirty="0" smtClean="0"/>
              <a:t>تؤدي الحيوانات أدورًا أساسية تظهر أهميتها الكبرى في الطبيعة، ومن أبرز هذه الأدوار:</a:t>
            </a:r>
          </a:p>
          <a:p>
            <a:pPr marL="0" indent="0" algn="r" rtl="1">
              <a:buNone/>
            </a:pPr>
            <a:r>
              <a:rPr lang="ar-JO" dirty="0" smtClean="0"/>
              <a:t>1) المساعدة في تلقيح النباتات: تلعب الحشرات مثل النحل والفراشات دورًا كبيرًا في نقل حبوب اللقاح، مما يساهم في إنتاج الثمار واستمرار النباتات .</a:t>
            </a:r>
          </a:p>
          <a:p>
            <a:pPr marL="0" indent="0" algn="r" rtl="1">
              <a:buNone/>
            </a:pPr>
            <a:r>
              <a:rPr lang="ar-JO" dirty="0" smtClean="0"/>
              <a:t>2) تنظيم أعداد الكائنات الحية: تقوم الحيوانات المفترسة بالتحكم بأعداد الحيوانات الأخرى، مما يمنع زيادة الاعداد بشكل يضر بالبيئة .</a:t>
            </a:r>
          </a:p>
          <a:p>
            <a:pPr marL="0" indent="0" algn="r" rtl="1">
              <a:buNone/>
            </a:pPr>
            <a:r>
              <a:rPr lang="ar-JO" dirty="0" smtClean="0"/>
              <a:t>3) تحسين خصوبة التربة: تعمل ديدان الأرض والحشرات المحللة على تفكيك بقايا النباتات والحيوانات، بحيث تعود العناصر الغذائية للتربة .</a:t>
            </a:r>
          </a:p>
          <a:p>
            <a:pPr marL="0" indent="0" algn="r" rtl="1">
              <a:buNone/>
            </a:pPr>
            <a:r>
              <a:rPr lang="ar-JO" dirty="0" smtClean="0"/>
              <a:t>4) الحفاظ على التوازن البيئي: عند اختفاء نوع معين من الحيوانات، قد يختل النظام البيئي، مما يوضح أهمية حماية هذه الكائنات ومنع انقراضها .</a:t>
            </a:r>
            <a:endParaRPr lang="en-US" dirty="0"/>
          </a:p>
        </p:txBody>
      </p:sp>
    </p:spTree>
    <p:extLst>
      <p:ext uri="{BB962C8B-B14F-4D97-AF65-F5344CB8AC3E}">
        <p14:creationId xmlns:p14="http://schemas.microsoft.com/office/powerpoint/2010/main" val="409254173"/>
      </p:ext>
    </p:extLst>
  </p:cSld>
  <p:clrMapOvr>
    <a:masterClrMapping/>
  </p:clrMapOvr>
  <p:transition spd="slow" advClick="0" advTm="10000">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t>الخاتمة</a:t>
            </a:r>
            <a:endParaRPr lang="en-US" dirty="0"/>
          </a:p>
        </p:txBody>
      </p:sp>
      <p:sp>
        <p:nvSpPr>
          <p:cNvPr id="3" name="Content Placeholder 2"/>
          <p:cNvSpPr>
            <a:spLocks noGrp="1"/>
          </p:cNvSpPr>
          <p:nvPr>
            <p:ph idx="1"/>
          </p:nvPr>
        </p:nvSpPr>
        <p:spPr/>
        <p:txBody>
          <a:bodyPr/>
          <a:lstStyle/>
          <a:p>
            <a:pPr marL="0" indent="0" algn="r" rtl="1">
              <a:buNone/>
            </a:pPr>
            <a:r>
              <a:rPr lang="ar-JO" dirty="0" smtClean="0"/>
              <a:t>من خلال دراسة عالم الحيوانات يتبين أن كل نوع، مهما كان صغيرًا أو غير ملحوظ، له دور مهم في استمرار الحياة على الأرض. والتنوع الحيواني ليس مجرد اختلاف في الاشكال، بل هو شبكة مترابطة تحافظ على التوازن الطبيعي. ولذلك فإن حماية الحيوانات والحفاظ على موائلها الطبيعية أمر ضروري لمنع خسارة التنوع البيولوجي. إن </a:t>
            </a:r>
            <a:r>
              <a:rPr lang="ar-JO" dirty="0"/>
              <a:t>ف</a:t>
            </a:r>
            <a:r>
              <a:rPr lang="ar-JO" dirty="0" smtClean="0"/>
              <a:t>هم هذا العالم يساعدنا على ادراك قيمة كل كائن حي، ويشجعنا على التعامل مع البيئة بمسؤولية ووعي أكبر .</a:t>
            </a:r>
            <a:endParaRPr lang="en-US" dirty="0"/>
          </a:p>
        </p:txBody>
      </p:sp>
    </p:spTree>
    <p:extLst>
      <p:ext uri="{BB962C8B-B14F-4D97-AF65-F5344CB8AC3E}">
        <p14:creationId xmlns:p14="http://schemas.microsoft.com/office/powerpoint/2010/main" val="1448624071"/>
      </p:ext>
    </p:extLst>
  </p:cSld>
  <p:clrMapOvr>
    <a:masterClrMapping/>
  </p:clrMapOvr>
  <p:transition spd="slow" advClick="0" advTm="10000">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smtClean="0"/>
              <a:t>المراجع</a:t>
            </a:r>
            <a:endParaRPr lang="en-US" dirty="0"/>
          </a:p>
        </p:txBody>
      </p:sp>
      <p:sp>
        <p:nvSpPr>
          <p:cNvPr id="3" name="Content Placeholder 2"/>
          <p:cNvSpPr>
            <a:spLocks noGrp="1"/>
          </p:cNvSpPr>
          <p:nvPr>
            <p:ph idx="1"/>
          </p:nvPr>
        </p:nvSpPr>
        <p:spPr/>
        <p:txBody>
          <a:bodyPr/>
          <a:lstStyle/>
          <a:p>
            <a:pPr marL="0" indent="0" algn="r" rtl="1">
              <a:buNone/>
            </a:pPr>
            <a:r>
              <a:rPr lang="ar-JO" dirty="0" smtClean="0"/>
              <a:t>1) مقالات علمية من مواقع تعليمية مثل : موقع الاحياء المدرسي .</a:t>
            </a:r>
          </a:p>
          <a:p>
            <a:pPr marL="0" indent="0" algn="r" rtl="1">
              <a:buNone/>
            </a:pPr>
            <a:r>
              <a:rPr lang="ar-JO" dirty="0" smtClean="0"/>
              <a:t>2) مصادر انترنت موثوقة حول تصنيف الحيوانات وتنوعها .</a:t>
            </a:r>
          </a:p>
          <a:p>
            <a:pPr marL="0" indent="0" algn="r" rtl="1">
              <a:buNone/>
            </a:pPr>
            <a:r>
              <a:rPr lang="ar-JO" dirty="0" smtClean="0"/>
              <a:t>3) موسوعة عالم الحيوانات .</a:t>
            </a:r>
          </a:p>
          <a:p>
            <a:pPr marL="0" indent="0" algn="r" rtl="1">
              <a:buNone/>
            </a:pPr>
            <a:endParaRPr lang="en-US" dirty="0"/>
          </a:p>
        </p:txBody>
      </p:sp>
    </p:spTree>
    <p:extLst>
      <p:ext uri="{BB962C8B-B14F-4D97-AF65-F5344CB8AC3E}">
        <p14:creationId xmlns:p14="http://schemas.microsoft.com/office/powerpoint/2010/main" val="3374017125"/>
      </p:ext>
    </p:extLst>
  </p:cSld>
  <p:clrMapOvr>
    <a:masterClrMapping/>
  </p:clrMapOvr>
  <p:transition spd="slow" advClick="0" advTm="10000">
    <p:push dir="u"/>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60</TotalTime>
  <Words>580</Words>
  <Application>Microsoft Office PowerPoint</Application>
  <PresentationFormat>Widescreen</PresentationFormat>
  <Paragraphs>30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Tahoma</vt:lpstr>
      <vt:lpstr>Trebuchet MS</vt:lpstr>
      <vt:lpstr>Wingdings 3</vt:lpstr>
      <vt:lpstr>Facet</vt:lpstr>
      <vt:lpstr>التنوع الحيواني وأثره في المحافظة على التوازن البيئي </vt:lpstr>
      <vt:lpstr>المقــــــــــدمة</vt:lpstr>
      <vt:lpstr>أهم خصائص الحيوانات</vt:lpstr>
      <vt:lpstr>تتميز الحيوانات بأنها كائنات متعددة الخلايا، تعتمد على الكائنات الحية الأخرى في غذائها، وتتحرك بطرق مختلفة تبعًا لنوعها .</vt:lpstr>
      <vt:lpstr>دور الحيوانات في البيئة </vt:lpstr>
      <vt:lpstr>الخاتمة</vt:lpstr>
      <vt:lpstr>المراجع</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التنوع الحيواني وأثره في المحافظة على التوازن البيئي</dc:title>
  <dc:creator>Magic Systems</dc:creator>
  <cp:lastModifiedBy>Magic Systems</cp:lastModifiedBy>
  <cp:revision>10</cp:revision>
  <dcterms:created xsi:type="dcterms:W3CDTF">2025-11-29T21:17:01Z</dcterms:created>
  <dcterms:modified xsi:type="dcterms:W3CDTF">2025-11-29T22:18:04Z</dcterms:modified>
</cp:coreProperties>
</file>