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5" d="100"/>
          <a:sy n="55" d="100"/>
        </p:scale>
        <p:origin x="1600"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hyperlink" Target="https://mawdoo3.com/-" TargetMode="Externa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hyperlink" Target="https://ar.wikipedia.org/wiki/%D9%84%D9%8A%D8%A8%D9%8A%D8%AF_%D8%AB%D9%86%D8%A7%D8%A6%D9%8A_%D8%A7%D9%84%D8%B7%D8%A8%D9%82%D8%A9" TargetMode="External" /><Relationship Id="rId2" Type="http://schemas.openxmlformats.org/officeDocument/2006/relationships/image" Target="../media/image2.jpeg" /><Relationship Id="rId1" Type="http://schemas.openxmlformats.org/officeDocument/2006/relationships/slideLayout" Target="../slideLayouts/slideLayout2.xml" /><Relationship Id="rId5" Type="http://schemas.openxmlformats.org/officeDocument/2006/relationships/hyperlink" Target="https://ar.wikipedia.org/wiki/%D8%AC%D8%AF%D8%A7%D8%B1_%D8%AE%D9%84%D9%88%D9%8A" TargetMode="External" /><Relationship Id="rId4" Type="http://schemas.openxmlformats.org/officeDocument/2006/relationships/hyperlink" Target="https://ar.wikipedia.org/wiki/%D9%87%D9%8A%D9%83%D9%84_%D8%AE%D9%84%D9%88%D9%8A" TargetMode="External" /></Relationships>
</file>

<file path=ppt/slides/_rels/slide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8" Type="http://schemas.openxmlformats.org/officeDocument/2006/relationships/image" Target="../media/image4.jpeg" /><Relationship Id="rId3" Type="http://schemas.openxmlformats.org/officeDocument/2006/relationships/hyperlink" Target="https://ar.wikipedia.org/wiki/%D8%B9%D8%B6%D9%8A%D8%A9_%D8%AE%D9%84%D9%88%D9%8A%D8%A9" TargetMode="External" /><Relationship Id="rId7" Type="http://schemas.openxmlformats.org/officeDocument/2006/relationships/hyperlink" Target="https://ar.wikipedia.org/wiki/%D9%85%D8%AC%D9%85%D9%88%D8%B9_%D9%85%D9%88%D8%B1%D8%AB%D9%8A" TargetMode="External" /><Relationship Id="rId2" Type="http://schemas.openxmlformats.org/officeDocument/2006/relationships/hyperlink" Target="https://ar.wikipedia.org/wiki/%D8%AC%D9%85%D8%B9_(%D9%84%D8%BA%D8%A9)" TargetMode="External" /><Relationship Id="rId1" Type="http://schemas.openxmlformats.org/officeDocument/2006/relationships/slideLayout" Target="../slideLayouts/slideLayout2.xml" /><Relationship Id="rId6" Type="http://schemas.openxmlformats.org/officeDocument/2006/relationships/hyperlink" Target="https://ar.wikipedia.org/wiki/%D8%AB%D8%AF%D9%8A%D9%8A%D8%A7%D8%AA" TargetMode="External" /><Relationship Id="rId5" Type="http://schemas.openxmlformats.org/officeDocument/2006/relationships/hyperlink" Target="https://ar.wikipedia.org/wiki/%D8%AE%D9%84%D9%8A%D8%A9_%D8%AF%D9%85_%D8%AD%D9%85%D8%B1%D8%A7%D8%A1" TargetMode="External" /><Relationship Id="rId4" Type="http://schemas.openxmlformats.org/officeDocument/2006/relationships/hyperlink" Target="https://ar.wikipedia.org/wiki/%D8%AD%D9%82%D9%8A%D9%82%D9%8A%D8%A7%D8%AA_%D8%A7%D9%84%D9%86%D9%88%D9%89" TargetMode="External" /></Relationships>
</file>

<file path=ppt/slides/_rels/slide7.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8868" y="1053980"/>
            <a:ext cx="7772400" cy="2036461"/>
          </a:xfrm>
        </p:spPr>
        <p:txBody>
          <a:bodyPr>
            <a:normAutofit/>
          </a:bodyPr>
          <a:lstStyle/>
          <a:p>
            <a:r>
              <a:rPr sz="5400" dirty="0" err="1"/>
              <a:t>تركيب</a:t>
            </a:r>
            <a:r>
              <a:rPr sz="5400" dirty="0"/>
              <a:t> </a:t>
            </a:r>
            <a:r>
              <a:rPr sz="5400" dirty="0" err="1"/>
              <a:t>الخلية</a:t>
            </a:r>
            <a:r>
              <a:rPr sz="5400" dirty="0"/>
              <a:t> </a:t>
            </a:r>
            <a:r>
              <a:rPr sz="5400" dirty="0" err="1"/>
              <a:t>ووظائف</a:t>
            </a:r>
            <a:r>
              <a:rPr sz="5400" dirty="0"/>
              <a:t> </a:t>
            </a:r>
            <a:r>
              <a:rPr sz="5400" dirty="0" err="1"/>
              <a:t>مكوناتها</a:t>
            </a:r>
            <a:endParaRPr sz="5400" dirty="0"/>
          </a:p>
        </p:txBody>
      </p:sp>
      <p:sp>
        <p:nvSpPr>
          <p:cNvPr id="3" name="Subtitle 2"/>
          <p:cNvSpPr>
            <a:spLocks noGrp="1"/>
          </p:cNvSpPr>
          <p:nvPr>
            <p:ph type="subTitle" idx="1"/>
          </p:nvPr>
        </p:nvSpPr>
        <p:spPr>
          <a:xfrm>
            <a:off x="1371600" y="2615878"/>
            <a:ext cx="6400800" cy="3022922"/>
          </a:xfrm>
        </p:spPr>
        <p:txBody>
          <a:bodyPr/>
          <a:lstStyle/>
          <a:p>
            <a:r>
              <a:rPr lang="ar-JO" b="1" dirty="0">
                <a:solidFill>
                  <a:schemeClr val="tx1"/>
                </a:solidFill>
              </a:rPr>
              <a:t>عمل الطالبة: جوانا غالب حدّادين</a:t>
            </a:r>
          </a:p>
          <a:p>
            <a:r>
              <a:rPr lang="ar-JO" b="1" dirty="0">
                <a:solidFill>
                  <a:schemeClr val="tx1"/>
                </a:solidFill>
              </a:rPr>
              <a:t>الصّف التّاسع الأساسي (أ)</a:t>
            </a:r>
          </a:p>
          <a:p>
            <a:r>
              <a:rPr lang="ar-JO" b="1" dirty="0">
                <a:solidFill>
                  <a:schemeClr val="tx1"/>
                </a:solidFill>
              </a:rPr>
              <a:t>بإشراف المعلّمة : سهى مدانات </a:t>
            </a:r>
            <a:endParaRPr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الرايبوسومات</a:t>
            </a:r>
          </a:p>
        </p:txBody>
      </p:sp>
      <p:sp>
        <p:nvSpPr>
          <p:cNvPr id="3" name="Content Placeholder 2"/>
          <p:cNvSpPr>
            <a:spLocks noGrp="1"/>
          </p:cNvSpPr>
          <p:nvPr>
            <p:ph idx="1"/>
          </p:nvPr>
        </p:nvSpPr>
        <p:spPr>
          <a:xfrm>
            <a:off x="5000262" y="1600200"/>
            <a:ext cx="3686537" cy="4525963"/>
          </a:xfrm>
        </p:spPr>
        <p:txBody>
          <a:bodyPr/>
          <a:lstStyle/>
          <a:p>
            <a:pPr algn="r" rtl="1"/>
            <a:r>
              <a:rPr dirty="0"/>
              <a:t> </a:t>
            </a:r>
            <a:r>
              <a:rPr dirty="0" err="1"/>
              <a:t>مسؤولة</a:t>
            </a:r>
            <a:r>
              <a:rPr dirty="0"/>
              <a:t> </a:t>
            </a:r>
            <a:r>
              <a:rPr dirty="0" err="1"/>
              <a:t>عن</a:t>
            </a:r>
            <a:r>
              <a:rPr dirty="0"/>
              <a:t> </a:t>
            </a:r>
            <a:r>
              <a:rPr dirty="0" err="1"/>
              <a:t>تصنيع</a:t>
            </a:r>
            <a:r>
              <a:rPr dirty="0"/>
              <a:t> </a:t>
            </a:r>
            <a:r>
              <a:rPr dirty="0" err="1"/>
              <a:t>البروتين</a:t>
            </a:r>
            <a:r>
              <a:rPr dirty="0"/>
              <a:t>.</a:t>
            </a:r>
          </a:p>
          <a:p>
            <a:pPr algn="r" rtl="1"/>
            <a:r>
              <a:rPr dirty="0"/>
              <a:t> </a:t>
            </a:r>
            <a:r>
              <a:rPr dirty="0" err="1"/>
              <a:t>توجد</a:t>
            </a:r>
            <a:r>
              <a:rPr dirty="0"/>
              <a:t> </a:t>
            </a:r>
            <a:r>
              <a:rPr dirty="0" err="1"/>
              <a:t>حرة</a:t>
            </a:r>
            <a:r>
              <a:rPr dirty="0"/>
              <a:t> </a:t>
            </a:r>
            <a:r>
              <a:rPr dirty="0" err="1"/>
              <a:t>في</a:t>
            </a:r>
            <a:r>
              <a:rPr dirty="0"/>
              <a:t> </a:t>
            </a:r>
            <a:r>
              <a:rPr dirty="0" err="1"/>
              <a:t>السيتوبلازم</a:t>
            </a:r>
            <a:r>
              <a:rPr dirty="0"/>
              <a:t> </a:t>
            </a:r>
            <a:r>
              <a:rPr dirty="0" err="1"/>
              <a:t>أو</a:t>
            </a:r>
            <a:r>
              <a:rPr dirty="0"/>
              <a:t> </a:t>
            </a:r>
            <a:r>
              <a:rPr dirty="0" err="1"/>
              <a:t>مرتبطة</a:t>
            </a:r>
            <a:r>
              <a:rPr dirty="0"/>
              <a:t> </a:t>
            </a:r>
            <a:r>
              <a:rPr dirty="0" err="1"/>
              <a:t>بالشبكة</a:t>
            </a:r>
            <a:r>
              <a:rPr dirty="0"/>
              <a:t> </a:t>
            </a:r>
            <a:r>
              <a:rPr dirty="0" err="1"/>
              <a:t>الخشنة</a:t>
            </a:r>
            <a:r>
              <a:rPr dirty="0"/>
              <a:t>.</a:t>
            </a:r>
          </a:p>
        </p:txBody>
      </p:sp>
      <p:pic>
        <p:nvPicPr>
          <p:cNvPr id="8196" name="Picture 4" descr="اين تنتج الرايبوسومات - موسوعة">
            <a:extLst>
              <a:ext uri="{FF2B5EF4-FFF2-40B4-BE49-F238E27FC236}">
                <a16:creationId xmlns:a16="http://schemas.microsoft.com/office/drawing/2014/main" id="{B91677DD-5E31-9092-6135-FCDA4B3F9F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046" y="1226916"/>
            <a:ext cx="4620871" cy="489924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71B3F-2E69-F403-0AFC-4F17E8FA622E}"/>
              </a:ext>
            </a:extLst>
          </p:cNvPr>
          <p:cNvSpPr>
            <a:spLocks noGrp="1"/>
          </p:cNvSpPr>
          <p:nvPr>
            <p:ph type="title"/>
          </p:nvPr>
        </p:nvSpPr>
        <p:spPr/>
        <p:txBody>
          <a:bodyPr/>
          <a:lstStyle/>
          <a:p>
            <a:r>
              <a:rPr lang="ar-JO" dirty="0"/>
              <a:t>المصادر والمراجع</a:t>
            </a:r>
            <a:endParaRPr lang="en-US" dirty="0"/>
          </a:p>
        </p:txBody>
      </p:sp>
      <p:sp>
        <p:nvSpPr>
          <p:cNvPr id="3" name="Content Placeholder 2">
            <a:extLst>
              <a:ext uri="{FF2B5EF4-FFF2-40B4-BE49-F238E27FC236}">
                <a16:creationId xmlns:a16="http://schemas.microsoft.com/office/drawing/2014/main" id="{AE4D63D1-D683-488B-0E0A-95E8E74C39DC}"/>
              </a:ext>
            </a:extLst>
          </p:cNvPr>
          <p:cNvSpPr>
            <a:spLocks noGrp="1"/>
          </p:cNvSpPr>
          <p:nvPr>
            <p:ph idx="1"/>
          </p:nvPr>
        </p:nvSpPr>
        <p:spPr/>
        <p:txBody>
          <a:bodyPr/>
          <a:lstStyle/>
          <a:p>
            <a:pPr marL="0" indent="0" algn="r">
              <a:buNone/>
            </a:pPr>
            <a:endParaRPr lang="ar-JO" dirty="0"/>
          </a:p>
          <a:p>
            <a:pPr marL="0" indent="0" algn="r">
              <a:buNone/>
            </a:pPr>
            <a:r>
              <a:rPr lang="en-US" dirty="0">
                <a:hlinkClick r:id="rId2"/>
              </a:rPr>
              <a:t>https://mawdoo3.com/</a:t>
            </a:r>
            <a:r>
              <a:rPr lang="ar-JO" dirty="0">
                <a:hlinkClick r:id="rId2"/>
              </a:rPr>
              <a:t>-</a:t>
            </a:r>
            <a:r>
              <a:rPr lang="ar-JO" dirty="0"/>
              <a:t> </a:t>
            </a:r>
          </a:p>
          <a:p>
            <a:pPr marL="0" indent="0" algn="r">
              <a:buNone/>
            </a:pPr>
            <a:r>
              <a:rPr lang="en-US" dirty="0"/>
              <a:t>https://ar.wikipedia.org/wiki.com</a:t>
            </a:r>
            <a:r>
              <a:rPr lang="ar-JO" dirty="0"/>
              <a:t>- </a:t>
            </a:r>
            <a:endParaRPr lang="en-US" dirty="0"/>
          </a:p>
        </p:txBody>
      </p:sp>
    </p:spTree>
    <p:extLst>
      <p:ext uri="{BB962C8B-B14F-4D97-AF65-F5344CB8AC3E}">
        <p14:creationId xmlns:p14="http://schemas.microsoft.com/office/powerpoint/2010/main" val="3957157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ما هي الخلية؟</a:t>
            </a:r>
          </a:p>
        </p:txBody>
      </p:sp>
      <p:sp>
        <p:nvSpPr>
          <p:cNvPr id="3" name="Content Placeholder 2"/>
          <p:cNvSpPr>
            <a:spLocks noGrp="1"/>
          </p:cNvSpPr>
          <p:nvPr>
            <p:ph idx="1"/>
          </p:nvPr>
        </p:nvSpPr>
        <p:spPr>
          <a:xfrm>
            <a:off x="4887688" y="1366155"/>
            <a:ext cx="3980455" cy="4588331"/>
          </a:xfrm>
        </p:spPr>
        <p:txBody>
          <a:bodyPr>
            <a:normAutofit/>
          </a:bodyPr>
          <a:lstStyle/>
          <a:p>
            <a:pPr marL="0" indent="0" algn="r" rtl="1">
              <a:buNone/>
            </a:pPr>
            <a:r>
              <a:rPr dirty="0"/>
              <a:t> </a:t>
            </a:r>
            <a:r>
              <a:rPr dirty="0" err="1"/>
              <a:t>الوحدة</a:t>
            </a:r>
            <a:r>
              <a:rPr dirty="0"/>
              <a:t> </a:t>
            </a:r>
            <a:r>
              <a:rPr dirty="0" err="1"/>
              <a:t>البنائية</a:t>
            </a:r>
            <a:r>
              <a:rPr dirty="0"/>
              <a:t> </a:t>
            </a:r>
            <a:r>
              <a:rPr dirty="0" err="1"/>
              <a:t>والوظيفية</a:t>
            </a:r>
            <a:r>
              <a:rPr dirty="0"/>
              <a:t> </a:t>
            </a:r>
            <a:r>
              <a:rPr dirty="0" err="1"/>
              <a:t>الأساسية</a:t>
            </a:r>
            <a:r>
              <a:rPr dirty="0"/>
              <a:t> </a:t>
            </a:r>
            <a:r>
              <a:rPr dirty="0" err="1"/>
              <a:t>في</a:t>
            </a:r>
            <a:r>
              <a:rPr dirty="0"/>
              <a:t> </a:t>
            </a:r>
            <a:r>
              <a:rPr dirty="0" err="1"/>
              <a:t>الكائنات</a:t>
            </a:r>
            <a:r>
              <a:rPr dirty="0"/>
              <a:t> </a:t>
            </a:r>
            <a:r>
              <a:rPr dirty="0" err="1"/>
              <a:t>الحية</a:t>
            </a:r>
            <a:r>
              <a:rPr dirty="0"/>
              <a:t>.</a:t>
            </a:r>
          </a:p>
          <a:p>
            <a:pPr marL="0" indent="0" algn="r" rtl="1">
              <a:buNone/>
            </a:pPr>
            <a:r>
              <a:rPr dirty="0" err="1"/>
              <a:t>تقوم</a:t>
            </a:r>
            <a:r>
              <a:rPr dirty="0"/>
              <a:t> </a:t>
            </a:r>
            <a:r>
              <a:rPr dirty="0" err="1"/>
              <a:t>بجميع</a:t>
            </a:r>
            <a:r>
              <a:rPr dirty="0"/>
              <a:t> </a:t>
            </a:r>
            <a:r>
              <a:rPr dirty="0" err="1"/>
              <a:t>الأنشطة</a:t>
            </a:r>
            <a:r>
              <a:rPr dirty="0"/>
              <a:t> </a:t>
            </a:r>
            <a:r>
              <a:rPr dirty="0" err="1"/>
              <a:t>الحيوية</a:t>
            </a:r>
            <a:r>
              <a:rPr dirty="0"/>
              <a:t> </a:t>
            </a:r>
            <a:r>
              <a:rPr dirty="0" err="1"/>
              <a:t>مثل</a:t>
            </a:r>
            <a:r>
              <a:rPr dirty="0"/>
              <a:t> </a:t>
            </a:r>
            <a:r>
              <a:rPr dirty="0" err="1"/>
              <a:t>النمو</a:t>
            </a:r>
            <a:r>
              <a:rPr dirty="0"/>
              <a:t> </a:t>
            </a:r>
            <a:r>
              <a:rPr dirty="0" err="1"/>
              <a:t>والتكاثر</a:t>
            </a:r>
            <a:r>
              <a:rPr dirty="0"/>
              <a:t>.</a:t>
            </a:r>
          </a:p>
          <a:p>
            <a:pPr marL="0" indent="0" algn="r" rtl="1">
              <a:buNone/>
            </a:pPr>
            <a:r>
              <a:rPr dirty="0"/>
              <a:t> </a:t>
            </a:r>
            <a:r>
              <a:rPr dirty="0" err="1"/>
              <a:t>تنقسم</a:t>
            </a:r>
            <a:r>
              <a:rPr dirty="0"/>
              <a:t> </a:t>
            </a:r>
            <a:r>
              <a:rPr dirty="0" err="1"/>
              <a:t>إلى</a:t>
            </a:r>
            <a:r>
              <a:rPr dirty="0"/>
              <a:t> </a:t>
            </a:r>
            <a:r>
              <a:rPr dirty="0" err="1"/>
              <a:t>خلية</a:t>
            </a:r>
            <a:r>
              <a:rPr dirty="0"/>
              <a:t> </a:t>
            </a:r>
            <a:r>
              <a:rPr dirty="0" err="1"/>
              <a:t>نباتية</a:t>
            </a:r>
            <a:r>
              <a:rPr dirty="0"/>
              <a:t> </a:t>
            </a:r>
            <a:r>
              <a:rPr dirty="0" err="1"/>
              <a:t>وخلية</a:t>
            </a:r>
            <a:r>
              <a:rPr dirty="0"/>
              <a:t> </a:t>
            </a:r>
            <a:r>
              <a:rPr dirty="0" err="1"/>
              <a:t>حيوانية</a:t>
            </a:r>
            <a:r>
              <a:rPr dirty="0"/>
              <a:t>.</a:t>
            </a:r>
            <a:endParaRPr lang="ar-JO" dirty="0"/>
          </a:p>
          <a:p>
            <a:pPr marL="0" indent="0" algn="r" rtl="1">
              <a:buNone/>
            </a:pPr>
            <a:endParaRPr dirty="0"/>
          </a:p>
        </p:txBody>
      </p:sp>
      <p:pic>
        <p:nvPicPr>
          <p:cNvPr id="1026" name="Picture 2" descr="مكونات الخلية الحيوانية والخلية النباتية.">
            <a:extLst>
              <a:ext uri="{FF2B5EF4-FFF2-40B4-BE49-F238E27FC236}">
                <a16:creationId xmlns:a16="http://schemas.microsoft.com/office/drawing/2014/main" id="{4AB4C258-DBD6-AE04-0706-5473D3C133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238478"/>
            <a:ext cx="3799114" cy="534488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800" dirty="0" err="1"/>
              <a:t>أهم</a:t>
            </a:r>
            <a:r>
              <a:rPr sz="4800" dirty="0"/>
              <a:t> </a:t>
            </a:r>
            <a:r>
              <a:rPr sz="4800" dirty="0" err="1"/>
              <a:t>مكونات</a:t>
            </a:r>
            <a:r>
              <a:rPr sz="4800" dirty="0"/>
              <a:t> </a:t>
            </a:r>
            <a:r>
              <a:rPr sz="4800" dirty="0" err="1"/>
              <a:t>الخلية</a:t>
            </a:r>
            <a:endParaRPr sz="4800" dirty="0"/>
          </a:p>
        </p:txBody>
      </p:sp>
      <p:sp>
        <p:nvSpPr>
          <p:cNvPr id="3" name="Content Placeholder 2"/>
          <p:cNvSpPr>
            <a:spLocks noGrp="1"/>
          </p:cNvSpPr>
          <p:nvPr>
            <p:ph idx="1"/>
          </p:nvPr>
        </p:nvSpPr>
        <p:spPr/>
        <p:txBody>
          <a:bodyPr/>
          <a:lstStyle/>
          <a:p>
            <a:pPr algn="r" rtl="1"/>
            <a:r>
              <a:rPr dirty="0"/>
              <a:t> </a:t>
            </a:r>
            <a:r>
              <a:rPr dirty="0" err="1"/>
              <a:t>الغشاء</a:t>
            </a:r>
            <a:r>
              <a:rPr dirty="0"/>
              <a:t> </a:t>
            </a:r>
            <a:r>
              <a:rPr dirty="0" err="1"/>
              <a:t>البلازمي</a:t>
            </a:r>
            <a:endParaRPr dirty="0"/>
          </a:p>
          <a:p>
            <a:pPr algn="r" rtl="1"/>
            <a:r>
              <a:rPr dirty="0" err="1"/>
              <a:t>السيتوبلازم</a:t>
            </a:r>
            <a:endParaRPr dirty="0"/>
          </a:p>
          <a:p>
            <a:pPr algn="r" rtl="1"/>
            <a:r>
              <a:rPr dirty="0" err="1"/>
              <a:t>النواة</a:t>
            </a:r>
            <a:endParaRPr dirty="0"/>
          </a:p>
          <a:p>
            <a:pPr algn="r" rtl="1"/>
            <a:r>
              <a:rPr dirty="0"/>
              <a:t> </a:t>
            </a:r>
            <a:r>
              <a:rPr dirty="0" err="1"/>
              <a:t>الميتوكندريا</a:t>
            </a:r>
            <a:endParaRPr dirty="0"/>
          </a:p>
          <a:p>
            <a:pPr algn="r" rtl="1"/>
            <a:r>
              <a:rPr dirty="0"/>
              <a:t> </a:t>
            </a:r>
            <a:r>
              <a:rPr dirty="0" err="1"/>
              <a:t>الشبكة</a:t>
            </a:r>
            <a:r>
              <a:rPr dirty="0"/>
              <a:t> </a:t>
            </a:r>
            <a:r>
              <a:rPr dirty="0" err="1"/>
              <a:t>الإندوبلازمية</a:t>
            </a:r>
            <a:endParaRPr dirty="0"/>
          </a:p>
          <a:p>
            <a:pPr algn="r" rtl="1"/>
            <a:r>
              <a:rPr dirty="0"/>
              <a:t> </a:t>
            </a:r>
            <a:r>
              <a:rPr dirty="0" err="1"/>
              <a:t>جهاز</a:t>
            </a:r>
            <a:r>
              <a:rPr dirty="0"/>
              <a:t> </a:t>
            </a:r>
            <a:r>
              <a:rPr dirty="0" err="1"/>
              <a:t>جولجي</a:t>
            </a:r>
            <a:endParaRPr dirty="0"/>
          </a:p>
          <a:p>
            <a:pPr algn="r" rtl="1"/>
            <a:r>
              <a:rPr dirty="0"/>
              <a:t> </a:t>
            </a:r>
            <a:r>
              <a:rPr dirty="0" err="1"/>
              <a:t>الرايبوسومات</a:t>
            </a:r>
            <a:endParaRPr dirty="0"/>
          </a:p>
          <a:p>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الغشاء البلازمي</a:t>
            </a:r>
          </a:p>
        </p:txBody>
      </p:sp>
      <p:sp>
        <p:nvSpPr>
          <p:cNvPr id="3" name="Content Placeholder 2"/>
          <p:cNvSpPr>
            <a:spLocks noGrp="1"/>
          </p:cNvSpPr>
          <p:nvPr>
            <p:ph idx="1"/>
          </p:nvPr>
        </p:nvSpPr>
        <p:spPr>
          <a:xfrm>
            <a:off x="457200" y="1180619"/>
            <a:ext cx="4114800" cy="5173882"/>
          </a:xfrm>
        </p:spPr>
        <p:txBody>
          <a:bodyPr>
            <a:normAutofit/>
          </a:bodyPr>
          <a:lstStyle/>
          <a:p>
            <a:pPr marL="0" indent="0" algn="r" rtl="1">
              <a:buNone/>
            </a:pPr>
            <a:r>
              <a:rPr lang="ar-JO" dirty="0"/>
              <a:t> </a:t>
            </a:r>
            <a:endParaRPr dirty="0"/>
          </a:p>
        </p:txBody>
      </p:sp>
      <p:pic>
        <p:nvPicPr>
          <p:cNvPr id="2052" name="Picture 4" descr="تركيب الغشاء البلازمي - موضوع">
            <a:extLst>
              <a:ext uri="{FF2B5EF4-FFF2-40B4-BE49-F238E27FC236}">
                <a16:creationId xmlns:a16="http://schemas.microsoft.com/office/drawing/2014/main" id="{04915C80-6974-BAE7-67FC-076A4D6984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4554" y="1689904"/>
            <a:ext cx="4073227" cy="4768769"/>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C9E2794C-6449-C451-C9A4-89E2DE97BCC9}"/>
              </a:ext>
            </a:extLst>
          </p:cNvPr>
          <p:cNvSpPr txBox="1"/>
          <p:nvPr/>
        </p:nvSpPr>
        <p:spPr>
          <a:xfrm>
            <a:off x="353028" y="2113104"/>
            <a:ext cx="4572000" cy="3477875"/>
          </a:xfrm>
          <a:prstGeom prst="rect">
            <a:avLst/>
          </a:prstGeom>
          <a:noFill/>
        </p:spPr>
        <p:txBody>
          <a:bodyPr wrap="square">
            <a:spAutoFit/>
          </a:bodyPr>
          <a:lstStyle/>
          <a:p>
            <a:pPr algn="r"/>
            <a:r>
              <a:rPr lang="ar-JO" sz="2000" b="1" i="0" dirty="0">
                <a:solidFill>
                  <a:srgbClr val="202122"/>
                </a:solidFill>
                <a:effectLst/>
                <a:latin typeface="Arial" panose="020B0604020202020204" pitchFamily="34" charset="0"/>
              </a:rPr>
              <a:t>ا</a:t>
            </a:r>
            <a:r>
              <a:rPr lang="ar-SA" sz="2000" b="1" i="0" dirty="0">
                <a:solidFill>
                  <a:srgbClr val="202122"/>
                </a:solidFill>
                <a:effectLst/>
                <a:latin typeface="Arial" panose="020B0604020202020204" pitchFamily="34" charset="0"/>
              </a:rPr>
              <a:t>لغشاء الخلوي</a:t>
            </a:r>
            <a:r>
              <a:rPr lang="ar-SA" sz="2000" b="0" i="0" dirty="0">
                <a:solidFill>
                  <a:srgbClr val="202122"/>
                </a:solidFill>
                <a:effectLst/>
                <a:latin typeface="Arial" panose="020B0604020202020204" pitchFamily="34" charset="0"/>
              </a:rPr>
              <a:t> أو </a:t>
            </a:r>
            <a:r>
              <a:rPr lang="ar-SA" sz="2000" b="1" i="0" dirty="0">
                <a:solidFill>
                  <a:srgbClr val="202122"/>
                </a:solidFill>
                <a:effectLst/>
                <a:latin typeface="Arial" panose="020B0604020202020204" pitchFamily="34" charset="0"/>
              </a:rPr>
              <a:t>الغشاء البلازمي</a:t>
            </a:r>
            <a:r>
              <a:rPr lang="ar-SA" sz="2000" b="0" i="0" dirty="0">
                <a:solidFill>
                  <a:srgbClr val="202122"/>
                </a:solidFill>
                <a:effectLst/>
                <a:latin typeface="Arial" panose="020B0604020202020204" pitchFamily="34" charset="0"/>
              </a:rPr>
              <a:t> هو غشاء شفاف يُحيط بالخلية ويفصلها عن البيئة الخارجية . يتكون الغشاء البلازمي من </a:t>
            </a:r>
            <a:r>
              <a:rPr lang="ar-SA" sz="2000" b="0" i="0" u="none" strike="noStrike" dirty="0">
                <a:solidFill>
                  <a:srgbClr val="3366CC"/>
                </a:solidFill>
                <a:effectLst/>
                <a:latin typeface="Arial" panose="020B0604020202020204" pitchFamily="34" charset="0"/>
                <a:hlinkClick r:id="rId3" tooltip="ليبيد ثنائي الطبقة"/>
              </a:rPr>
              <a:t>ليبيد ثنائي الطبقة</a:t>
            </a:r>
            <a:r>
              <a:rPr lang="ar-SA" sz="2000" b="0" i="0" dirty="0">
                <a:solidFill>
                  <a:srgbClr val="202122"/>
                </a:solidFill>
                <a:effectLst/>
                <a:latin typeface="Arial" panose="020B0604020202020204" pitchFamily="34" charset="0"/>
              </a:rPr>
              <a:t> ذو نفاذية اختيارية . تترتب الليبيدات بشكل فسيفسائي. تلعب مكونات الغشاء الخلوي دورًا هامًا في مجموعة واسعة من العمليات الخلوية. في نفس الوقت يمكن أن يعمل كنقطة اتصال بين </a:t>
            </a:r>
            <a:r>
              <a:rPr lang="ar-SA" sz="2000" b="0" i="0" u="none" strike="noStrike" dirty="0">
                <a:solidFill>
                  <a:srgbClr val="3366CC"/>
                </a:solidFill>
                <a:effectLst/>
                <a:latin typeface="Arial" panose="020B0604020202020204" pitchFamily="34" charset="0"/>
                <a:hlinkClick r:id="rId4" tooltip="هيكل خلوي"/>
              </a:rPr>
              <a:t>الهيكل الخلوي</a:t>
            </a:r>
            <a:r>
              <a:rPr lang="ar-SA" sz="2000" b="0" i="0" dirty="0">
                <a:solidFill>
                  <a:srgbClr val="202122"/>
                </a:solidFill>
                <a:effectLst/>
                <a:latin typeface="Arial" panose="020B0604020202020204" pitchFamily="34" charset="0"/>
              </a:rPr>
              <a:t> </a:t>
            </a:r>
            <a:r>
              <a:rPr lang="ar-SA" sz="2000" b="0" i="0" u="none" strike="noStrike" dirty="0">
                <a:solidFill>
                  <a:srgbClr val="3366CC"/>
                </a:solidFill>
                <a:effectLst/>
                <a:latin typeface="Arial" panose="020B0604020202020204" pitchFamily="34" charset="0"/>
                <a:hlinkClick r:id="rId5" tooltip="جدار خلوي"/>
              </a:rPr>
              <a:t>والجدار الخلوي</a:t>
            </a:r>
            <a:r>
              <a:rPr lang="ar-SA" sz="2000" b="0" i="0" dirty="0">
                <a:solidFill>
                  <a:srgbClr val="202122"/>
                </a:solidFill>
                <a:effectLst/>
                <a:latin typeface="Arial" panose="020B0604020202020204" pitchFamily="34" charset="0"/>
              </a:rPr>
              <a:t> كما في الخلايا النباتية. ينظم الغشاء الخلوي دخول وخروج الجزيئات من وإلى الخلية، بالإضافة إلى احتواءِه على مستقبلات لمجموعة واسعة من الهرمونات والإشارات الخلوية. </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133"/>
            <a:ext cx="8229600" cy="1143000"/>
          </a:xfrm>
        </p:spPr>
        <p:txBody>
          <a:bodyPr/>
          <a:lstStyle/>
          <a:p>
            <a:r>
              <a:t>السيتوبلازم</a:t>
            </a:r>
          </a:p>
        </p:txBody>
      </p:sp>
      <p:sp>
        <p:nvSpPr>
          <p:cNvPr id="3" name="Content Placeholder 2"/>
          <p:cNvSpPr>
            <a:spLocks noGrp="1"/>
          </p:cNvSpPr>
          <p:nvPr>
            <p:ph idx="1"/>
          </p:nvPr>
        </p:nvSpPr>
        <p:spPr>
          <a:xfrm>
            <a:off x="289367" y="3443468"/>
            <a:ext cx="8530543" cy="2889587"/>
          </a:xfrm>
        </p:spPr>
        <p:txBody>
          <a:bodyPr>
            <a:normAutofit fontScale="70000" lnSpcReduction="20000"/>
          </a:bodyPr>
          <a:lstStyle/>
          <a:p>
            <a:pPr algn="r"/>
            <a:br>
              <a:rPr lang="ar-SA" b="1" dirty="0"/>
            </a:br>
            <a:r>
              <a:rPr lang="ar-SA" b="1" dirty="0"/>
              <a:t>السيتوبلازم هو جزء الخلية المحمي بغشاء الخلية. يكون هذا السيتوبلازم على شكل سائل في الخلايا مغلف بغشاء الخلية. تحتوي كل خلية على السيتوبلازم، لكن بنية السيتوبلازم بين الخلايا لا تزال مختلفة عن بعضها البعض، وفقًا لوظيفة الخلية.</a:t>
            </a:r>
          </a:p>
          <a:p>
            <a:pPr algn="r"/>
            <a:r>
              <a:rPr lang="ar-SA" b="1" dirty="0"/>
              <a:t>يوجد في السيتوبلازم هيكل خلوي وعضيات وحويصلات مختلفة وأيضًا السيتوسول وهو سائل تطفو فيه العضيات بداخله. 70-90% من السيتوبلازم عبارة عن سائل عديم اللون، والباقي عبارة عن الهيكل الخلوي (إطار الخلية) والعضيات المختلفة.</a:t>
            </a:r>
          </a:p>
          <a:p>
            <a:pPr algn="r"/>
            <a:r>
              <a:rPr lang="ar-SA" b="1" dirty="0"/>
              <a:t>وظائف السيت</a:t>
            </a:r>
          </a:p>
          <a:p>
            <a:pPr marL="0" indent="0" algn="r">
              <a:buNone/>
            </a:pPr>
            <a:endParaRPr dirty="0"/>
          </a:p>
        </p:txBody>
      </p:sp>
      <p:pic>
        <p:nvPicPr>
          <p:cNvPr id="3074" name="Picture 2" descr="السيتوبلازم - منهاجي">
            <a:extLst>
              <a:ext uri="{FF2B5EF4-FFF2-40B4-BE49-F238E27FC236}">
                <a16:creationId xmlns:a16="http://schemas.microsoft.com/office/drawing/2014/main" id="{85F4C893-1417-C37C-E6DB-C56E2556E3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5180" y="1278601"/>
            <a:ext cx="6845595" cy="21503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النواة</a:t>
            </a:r>
          </a:p>
        </p:txBody>
      </p:sp>
      <p:sp>
        <p:nvSpPr>
          <p:cNvPr id="3" name="Content Placeholder 2"/>
          <p:cNvSpPr>
            <a:spLocks noGrp="1"/>
          </p:cNvSpPr>
          <p:nvPr>
            <p:ph idx="1"/>
          </p:nvPr>
        </p:nvSpPr>
        <p:spPr>
          <a:xfrm>
            <a:off x="4953965" y="1180618"/>
            <a:ext cx="4097438" cy="5555848"/>
          </a:xfrm>
        </p:spPr>
        <p:txBody>
          <a:bodyPr>
            <a:normAutofit fontScale="92500" lnSpcReduction="10000"/>
          </a:bodyPr>
          <a:lstStyle/>
          <a:p>
            <a:r>
              <a:rPr lang="ar-JO" b="1" dirty="0"/>
              <a:t>ا</a:t>
            </a:r>
            <a:r>
              <a:rPr lang="ar-SA" b="1" dirty="0"/>
              <a:t>لنَّواة</a:t>
            </a:r>
            <a:r>
              <a:rPr lang="ar-SA" dirty="0"/>
              <a:t> (</a:t>
            </a:r>
            <a:r>
              <a:rPr lang="ar-SA" dirty="0">
                <a:hlinkClick r:id="rId2" tooltip="جمع (لغة)"/>
              </a:rPr>
              <a:t>الجمع</a:t>
            </a:r>
            <a:r>
              <a:rPr lang="ar-SA" dirty="0"/>
              <a:t>: نَوَيات ونَوًى) في الخلية </a:t>
            </a:r>
            <a:r>
              <a:rPr lang="ar-SA" dirty="0">
                <a:hlinkClick r:id="rId3" tooltip="عضية خلوية"/>
              </a:rPr>
              <a:t>عُضَّيةٌ</a:t>
            </a:r>
            <a:r>
              <a:rPr lang="ar-SA" dirty="0"/>
              <a:t> بغشاء مغلق تتواجد في </a:t>
            </a:r>
            <a:r>
              <a:rPr lang="ar-SA" dirty="0">
                <a:hlinkClick r:id="rId4" tooltip="حقيقيات النوى"/>
              </a:rPr>
              <a:t>حقيقيات النوى</a:t>
            </a:r>
            <a:r>
              <a:rPr lang="ar-SA" dirty="0"/>
              <a:t>. حقيقيات النوى عادةً تملك نواة واحدة، لكن أنواع قليلة من الخلايا مثل </a:t>
            </a:r>
            <a:r>
              <a:rPr lang="ar-SA" u="sng" dirty="0">
                <a:hlinkClick r:id="rId5"/>
              </a:rPr>
              <a:t>كريات الدم الحمراء</a:t>
            </a:r>
            <a:r>
              <a:rPr lang="ar-SA" dirty="0"/>
              <a:t> عند </a:t>
            </a:r>
            <a:r>
              <a:rPr lang="ar-SA" dirty="0">
                <a:hlinkClick r:id="rId6" tooltip="ثدييات"/>
              </a:rPr>
              <a:t>الثدييات</a:t>
            </a:r>
            <a:r>
              <a:rPr lang="ar-SA" dirty="0"/>
              <a:t> تكون عديمة النوى، بينما تملك أنواعٌ أخرى العديد من النوى.</a:t>
            </a:r>
          </a:p>
          <a:p>
            <a:r>
              <a:rPr lang="ar-SA" dirty="0"/>
              <a:t>تحتوي النواة على معظم </a:t>
            </a:r>
            <a:r>
              <a:rPr lang="ar-SA" dirty="0">
                <a:hlinkClick r:id="rId7" tooltip="مجموع مورثي"/>
              </a:rPr>
              <a:t>المادة الوراثية</a:t>
            </a:r>
            <a:r>
              <a:rPr lang="ar-SA" dirty="0"/>
              <a:t> الموجودة في الخلية،</a:t>
            </a:r>
          </a:p>
          <a:p>
            <a:pPr algn="r" rtl="1"/>
            <a:endParaRPr dirty="0"/>
          </a:p>
        </p:txBody>
      </p:sp>
      <p:pic>
        <p:nvPicPr>
          <p:cNvPr id="4098" name="Picture 2" descr="تركيب النواة - YouTube">
            <a:extLst>
              <a:ext uri="{FF2B5EF4-FFF2-40B4-BE49-F238E27FC236}">
                <a16:creationId xmlns:a16="http://schemas.microsoft.com/office/drawing/2014/main" id="{94F26F01-E815-AEA8-F96E-E9D98C59C52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1180618"/>
            <a:ext cx="4912811" cy="55558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الميتوكندريا</a:t>
            </a:r>
          </a:p>
        </p:txBody>
      </p:sp>
      <p:sp>
        <p:nvSpPr>
          <p:cNvPr id="3" name="Content Placeholder 2"/>
          <p:cNvSpPr>
            <a:spLocks noGrp="1"/>
          </p:cNvSpPr>
          <p:nvPr>
            <p:ph idx="1"/>
          </p:nvPr>
        </p:nvSpPr>
        <p:spPr>
          <a:xfrm>
            <a:off x="5046562" y="1600200"/>
            <a:ext cx="3640238" cy="4525963"/>
          </a:xfrm>
        </p:spPr>
        <p:txBody>
          <a:bodyPr/>
          <a:lstStyle/>
          <a:p>
            <a:pPr algn="r" rtl="1"/>
            <a:r>
              <a:rPr dirty="0"/>
              <a:t> </a:t>
            </a:r>
            <a:r>
              <a:rPr dirty="0" err="1"/>
              <a:t>تُعرف</a:t>
            </a:r>
            <a:r>
              <a:rPr dirty="0"/>
              <a:t> </a:t>
            </a:r>
            <a:r>
              <a:rPr dirty="0" err="1"/>
              <a:t>بمحطة</a:t>
            </a:r>
            <a:r>
              <a:rPr dirty="0"/>
              <a:t> </a:t>
            </a:r>
            <a:r>
              <a:rPr dirty="0" err="1"/>
              <a:t>الطاقة</a:t>
            </a:r>
            <a:r>
              <a:rPr dirty="0"/>
              <a:t> </a:t>
            </a:r>
            <a:r>
              <a:rPr dirty="0" err="1"/>
              <a:t>في</a:t>
            </a:r>
            <a:r>
              <a:rPr dirty="0"/>
              <a:t> </a:t>
            </a:r>
            <a:r>
              <a:rPr dirty="0" err="1"/>
              <a:t>الخلية</a:t>
            </a:r>
            <a:r>
              <a:rPr dirty="0"/>
              <a:t>.</a:t>
            </a:r>
          </a:p>
          <a:p>
            <a:pPr algn="r" rtl="1"/>
            <a:r>
              <a:rPr dirty="0" err="1"/>
              <a:t>تنتج</a:t>
            </a:r>
            <a:r>
              <a:rPr dirty="0"/>
              <a:t> </a:t>
            </a:r>
            <a:r>
              <a:rPr dirty="0" err="1"/>
              <a:t>الطاقة</a:t>
            </a:r>
            <a:r>
              <a:rPr dirty="0"/>
              <a:t> </a:t>
            </a:r>
            <a:r>
              <a:rPr dirty="0" err="1"/>
              <a:t>اللازمة</a:t>
            </a:r>
            <a:r>
              <a:rPr dirty="0"/>
              <a:t> </a:t>
            </a:r>
            <a:r>
              <a:rPr dirty="0" err="1"/>
              <a:t>للعمليات</a:t>
            </a:r>
            <a:r>
              <a:rPr dirty="0"/>
              <a:t> </a:t>
            </a:r>
            <a:r>
              <a:rPr dirty="0" err="1"/>
              <a:t>الحيوية</a:t>
            </a:r>
            <a:r>
              <a:rPr dirty="0"/>
              <a:t>.</a:t>
            </a:r>
          </a:p>
        </p:txBody>
      </p:sp>
      <p:pic>
        <p:nvPicPr>
          <p:cNvPr id="5122" name="Picture 2" descr="أحياء 2 ثانوى _ تركيب الميتوكوندريا - YouTube">
            <a:extLst>
              <a:ext uri="{FF2B5EF4-FFF2-40B4-BE49-F238E27FC236}">
                <a16:creationId xmlns:a16="http://schemas.microsoft.com/office/drawing/2014/main" id="{0D8FF5A3-1875-DFA5-6D65-2A48FD5CBA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22743"/>
            <a:ext cx="5150734" cy="563687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الشبكة</a:t>
            </a:r>
            <a:r>
              <a:rPr dirty="0"/>
              <a:t> </a:t>
            </a:r>
            <a:r>
              <a:rPr dirty="0" err="1"/>
              <a:t>الإندوبلازمية</a:t>
            </a:r>
            <a:endParaRPr dirty="0"/>
          </a:p>
        </p:txBody>
      </p:sp>
      <p:sp>
        <p:nvSpPr>
          <p:cNvPr id="3" name="Content Placeholder 2"/>
          <p:cNvSpPr>
            <a:spLocks noGrp="1"/>
          </p:cNvSpPr>
          <p:nvPr>
            <p:ph idx="1"/>
          </p:nvPr>
        </p:nvSpPr>
        <p:spPr>
          <a:xfrm>
            <a:off x="4699322" y="1600200"/>
            <a:ext cx="3987478" cy="4525963"/>
          </a:xfrm>
        </p:spPr>
        <p:txBody>
          <a:bodyPr/>
          <a:lstStyle/>
          <a:p>
            <a:pPr algn="r" rtl="1"/>
            <a:r>
              <a:rPr dirty="0"/>
              <a:t> </a:t>
            </a:r>
            <a:r>
              <a:rPr dirty="0" err="1"/>
              <a:t>نوعان</a:t>
            </a:r>
            <a:r>
              <a:rPr dirty="0"/>
              <a:t>: </a:t>
            </a:r>
            <a:r>
              <a:rPr dirty="0" err="1"/>
              <a:t>خشنة</a:t>
            </a:r>
            <a:r>
              <a:rPr dirty="0"/>
              <a:t> </a:t>
            </a:r>
            <a:r>
              <a:rPr dirty="0" err="1"/>
              <a:t>وناعمة</a:t>
            </a:r>
            <a:r>
              <a:rPr dirty="0"/>
              <a:t>.</a:t>
            </a:r>
          </a:p>
          <a:p>
            <a:pPr algn="r" rtl="1"/>
            <a:r>
              <a:rPr dirty="0"/>
              <a:t> </a:t>
            </a:r>
            <a:r>
              <a:rPr dirty="0" err="1"/>
              <a:t>الخشنة</a:t>
            </a:r>
            <a:r>
              <a:rPr dirty="0"/>
              <a:t>: </a:t>
            </a:r>
            <a:r>
              <a:rPr dirty="0" err="1"/>
              <a:t>تصنيع</a:t>
            </a:r>
            <a:r>
              <a:rPr dirty="0"/>
              <a:t> </a:t>
            </a:r>
            <a:r>
              <a:rPr dirty="0" err="1"/>
              <a:t>البروتينات</a:t>
            </a:r>
            <a:r>
              <a:rPr dirty="0"/>
              <a:t>.</a:t>
            </a:r>
          </a:p>
          <a:p>
            <a:pPr algn="r" rtl="1"/>
            <a:r>
              <a:rPr dirty="0"/>
              <a:t> </a:t>
            </a:r>
            <a:r>
              <a:rPr dirty="0" err="1"/>
              <a:t>الناعمة</a:t>
            </a:r>
            <a:r>
              <a:rPr dirty="0"/>
              <a:t>: </a:t>
            </a:r>
            <a:r>
              <a:rPr dirty="0" err="1"/>
              <a:t>تصنيع</a:t>
            </a:r>
            <a:r>
              <a:rPr dirty="0"/>
              <a:t> </a:t>
            </a:r>
            <a:r>
              <a:rPr dirty="0" err="1"/>
              <a:t>الدهون</a:t>
            </a:r>
            <a:r>
              <a:rPr dirty="0"/>
              <a:t> </a:t>
            </a:r>
            <a:r>
              <a:rPr dirty="0" err="1"/>
              <a:t>وإزالة</a:t>
            </a:r>
            <a:r>
              <a:rPr dirty="0"/>
              <a:t> </a:t>
            </a:r>
            <a:r>
              <a:rPr dirty="0" err="1"/>
              <a:t>السموم</a:t>
            </a:r>
            <a:r>
              <a:rPr dirty="0"/>
              <a:t>.</a:t>
            </a:r>
          </a:p>
        </p:txBody>
      </p:sp>
      <p:pic>
        <p:nvPicPr>
          <p:cNvPr id="6150" name="Picture 6" descr="منهاجي - الشبكة الإندوبلازمية">
            <a:extLst>
              <a:ext uri="{FF2B5EF4-FFF2-40B4-BE49-F238E27FC236}">
                <a16:creationId xmlns:a16="http://schemas.microsoft.com/office/drawing/2014/main" id="{6BE1C439-A120-4985-852D-234B1A8F3E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417638"/>
            <a:ext cx="4670385" cy="49484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جهاز جولجي</a:t>
            </a:r>
          </a:p>
        </p:txBody>
      </p:sp>
      <p:sp>
        <p:nvSpPr>
          <p:cNvPr id="3" name="Content Placeholder 2"/>
          <p:cNvSpPr>
            <a:spLocks noGrp="1"/>
          </p:cNvSpPr>
          <p:nvPr>
            <p:ph idx="1"/>
          </p:nvPr>
        </p:nvSpPr>
        <p:spPr>
          <a:xfrm>
            <a:off x="5278056" y="1600200"/>
            <a:ext cx="3408744" cy="4525963"/>
          </a:xfrm>
        </p:spPr>
        <p:txBody>
          <a:bodyPr/>
          <a:lstStyle/>
          <a:p>
            <a:pPr algn="r" rtl="1"/>
            <a:r>
              <a:rPr dirty="0"/>
              <a:t> </a:t>
            </a:r>
            <a:r>
              <a:rPr dirty="0" err="1"/>
              <a:t>يعدّل</a:t>
            </a:r>
            <a:r>
              <a:rPr dirty="0"/>
              <a:t> </a:t>
            </a:r>
            <a:r>
              <a:rPr dirty="0" err="1"/>
              <a:t>البروتينات</a:t>
            </a:r>
            <a:r>
              <a:rPr dirty="0"/>
              <a:t> </a:t>
            </a:r>
            <a:r>
              <a:rPr dirty="0" err="1"/>
              <a:t>ويغلفها</a:t>
            </a:r>
            <a:r>
              <a:rPr dirty="0"/>
              <a:t> </a:t>
            </a:r>
            <a:r>
              <a:rPr dirty="0" err="1"/>
              <a:t>داخل</a:t>
            </a:r>
            <a:r>
              <a:rPr dirty="0"/>
              <a:t> </a:t>
            </a:r>
            <a:r>
              <a:rPr dirty="0" err="1"/>
              <a:t>حويصلات</a:t>
            </a:r>
            <a:r>
              <a:rPr dirty="0"/>
              <a:t>.</a:t>
            </a:r>
          </a:p>
          <a:p>
            <a:pPr algn="r" rtl="1"/>
            <a:r>
              <a:rPr dirty="0"/>
              <a:t> </a:t>
            </a:r>
            <a:r>
              <a:rPr dirty="0" err="1"/>
              <a:t>يوجّهها</a:t>
            </a:r>
            <a:r>
              <a:rPr dirty="0"/>
              <a:t> </a:t>
            </a:r>
            <a:r>
              <a:rPr dirty="0" err="1"/>
              <a:t>إلى</a:t>
            </a:r>
            <a:r>
              <a:rPr dirty="0"/>
              <a:t> </a:t>
            </a:r>
            <a:r>
              <a:rPr dirty="0" err="1"/>
              <a:t>أماكنها</a:t>
            </a:r>
            <a:r>
              <a:rPr dirty="0"/>
              <a:t> </a:t>
            </a:r>
            <a:r>
              <a:rPr dirty="0" err="1"/>
              <a:t>داخل</a:t>
            </a:r>
            <a:r>
              <a:rPr dirty="0"/>
              <a:t> </a:t>
            </a:r>
            <a:r>
              <a:rPr dirty="0" err="1"/>
              <a:t>الخلية</a:t>
            </a:r>
            <a:r>
              <a:rPr dirty="0"/>
              <a:t>.</a:t>
            </a:r>
          </a:p>
        </p:txBody>
      </p:sp>
      <p:pic>
        <p:nvPicPr>
          <p:cNvPr id="7170" name="Picture 2" descr="ما هي وظيفة أجسام جولجي - موضوع">
            <a:extLst>
              <a:ext uri="{FF2B5EF4-FFF2-40B4-BE49-F238E27FC236}">
                <a16:creationId xmlns:a16="http://schemas.microsoft.com/office/drawing/2014/main" id="{B7557C82-E049-B270-724E-D508467C63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673" y="1417637"/>
            <a:ext cx="4678704" cy="49600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41</TotalTime>
  <Words>390</Words>
  <Application>Microsoft Office PowerPoint</Application>
  <PresentationFormat>On-screen Show (4:3)</PresentationFormat>
  <Paragraphs>43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تركيب الخلية ووظائف مكوناتها</vt:lpstr>
      <vt:lpstr>ما هي الخلية؟</vt:lpstr>
      <vt:lpstr>أهم مكونات الخلية</vt:lpstr>
      <vt:lpstr>الغشاء البلازمي</vt:lpstr>
      <vt:lpstr>السيتوبلازم</vt:lpstr>
      <vt:lpstr>النواة</vt:lpstr>
      <vt:lpstr>الميتوكندريا</vt:lpstr>
      <vt:lpstr>الشبكة الإندوبلازمية</vt:lpstr>
      <vt:lpstr>جهاز جولجي</vt:lpstr>
      <vt:lpstr>الرايبوسومات</vt:lpstr>
      <vt:lpstr>المصادر والمراجع</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تركيب الخلية ووظائف مكوناتها</dc:title>
  <dc:subject/>
  <dc:creator>Asus</dc:creator>
  <cp:keywords/>
  <dc:description>generated using python-pptx</dc:description>
  <cp:lastModifiedBy>rund haddadin</cp:lastModifiedBy>
  <cp:revision>14</cp:revision>
  <dcterms:created xsi:type="dcterms:W3CDTF">2013-01-27T09:14:16Z</dcterms:created>
  <dcterms:modified xsi:type="dcterms:W3CDTF">2025-11-28T11:42:47Z</dcterms:modified>
  <cp:category/>
</cp:coreProperties>
</file>