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Open Sans" charset="1" panose="00000000000000000000"/>
      <p:regular r:id="rId15"/>
    </p:embeddedFont>
    <p:embeddedFont>
      <p:font typeface="Open Sans Bol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svg" Type="http://schemas.openxmlformats.org/officeDocument/2006/relationships/image"/><Relationship Id="rId12" Target="../media/image59.png" Type="http://schemas.openxmlformats.org/officeDocument/2006/relationships/image"/><Relationship Id="rId13" Target="../media/image60.svg" Type="http://schemas.openxmlformats.org/officeDocument/2006/relationships/image"/><Relationship Id="rId14" Target="../media/image61.png" Type="http://schemas.openxmlformats.org/officeDocument/2006/relationships/image"/><Relationship Id="rId15" Target="../media/image62.svg" Type="http://schemas.openxmlformats.org/officeDocument/2006/relationships/image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54.png" Type="http://schemas.openxmlformats.org/officeDocument/2006/relationships/image"/><Relationship Id="rId8" Target="../media/image55.png" Type="http://schemas.openxmlformats.org/officeDocument/2006/relationships/image"/><Relationship Id="rId9" Target="../media/image5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8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466" y="1219200"/>
            <a:ext cx="10183242" cy="6932090"/>
          </a:xfrm>
          <a:custGeom>
            <a:avLst/>
            <a:gdLst/>
            <a:ahLst/>
            <a:cxnLst/>
            <a:rect r="r" b="b" t="t" l="l"/>
            <a:pathLst>
              <a:path h="6932090" w="10183242">
                <a:moveTo>
                  <a:pt x="0" y="0"/>
                </a:moveTo>
                <a:lnTo>
                  <a:pt x="10183242" y="0"/>
                </a:lnTo>
                <a:lnTo>
                  <a:pt x="10183242" y="6932090"/>
                </a:lnTo>
                <a:lnTo>
                  <a:pt x="0" y="6932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671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16405">
            <a:off x="15341832" y="7234011"/>
            <a:ext cx="3220776" cy="3185641"/>
          </a:xfrm>
          <a:custGeom>
            <a:avLst/>
            <a:gdLst/>
            <a:ahLst/>
            <a:cxnLst/>
            <a:rect r="r" b="b" t="t" l="l"/>
            <a:pathLst>
              <a:path h="3185641" w="3220776">
                <a:moveTo>
                  <a:pt x="0" y="0"/>
                </a:moveTo>
                <a:lnTo>
                  <a:pt x="3220777" y="0"/>
                </a:lnTo>
                <a:lnTo>
                  <a:pt x="3220777" y="3185641"/>
                </a:lnTo>
                <a:lnTo>
                  <a:pt x="0" y="3185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109807">
            <a:off x="2264564" y="6760721"/>
            <a:ext cx="3254523" cy="2781138"/>
          </a:xfrm>
          <a:custGeom>
            <a:avLst/>
            <a:gdLst/>
            <a:ahLst/>
            <a:cxnLst/>
            <a:rect r="r" b="b" t="t" l="l"/>
            <a:pathLst>
              <a:path h="2781138" w="3254523">
                <a:moveTo>
                  <a:pt x="0" y="0"/>
                </a:moveTo>
                <a:lnTo>
                  <a:pt x="3254523" y="0"/>
                </a:lnTo>
                <a:lnTo>
                  <a:pt x="3254523" y="2781138"/>
                </a:lnTo>
                <a:lnTo>
                  <a:pt x="0" y="27811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39900">
            <a:off x="-157443" y="-540883"/>
            <a:ext cx="4129818" cy="4114800"/>
          </a:xfrm>
          <a:custGeom>
            <a:avLst/>
            <a:gdLst/>
            <a:ahLst/>
            <a:cxnLst/>
            <a:rect r="r" b="b" t="t" l="l"/>
            <a:pathLst>
              <a:path h="4114800" w="4129818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93543" y="2253410"/>
            <a:ext cx="9197164" cy="5050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719"/>
              </a:lnSpc>
            </a:pPr>
          </a:p>
          <a:p>
            <a:pPr algn="ctr" rtl="true">
              <a:lnSpc>
                <a:spcPts val="6719"/>
              </a:lnSpc>
            </a:pPr>
            <a:r>
              <a:rPr lang="ar-EG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عمل  الطالب: رازي علي المحاميد </a:t>
            </a:r>
          </a:p>
          <a:p>
            <a:pPr algn="ctr" rtl="true">
              <a:lnSpc>
                <a:spcPts val="6719"/>
              </a:lnSpc>
            </a:pPr>
          </a:p>
          <a:p>
            <a:pPr algn="ctr" rtl="true">
              <a:lnSpc>
                <a:spcPts val="6719"/>
              </a:lnSpc>
            </a:pPr>
            <a:r>
              <a:rPr lang="ar-EG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الصف الخامس الأساسي </a:t>
            </a:r>
          </a:p>
          <a:p>
            <a:pPr algn="ctr" rtl="true">
              <a:lnSpc>
                <a:spcPts val="6719"/>
              </a:lnSpc>
            </a:pPr>
          </a:p>
          <a:p>
            <a:pPr algn="ctr" rtl="true" marL="0" indent="0" lvl="0">
              <a:lnSpc>
                <a:spcPts val="6719"/>
              </a:lnSpc>
              <a:spcBef>
                <a:spcPct val="0"/>
              </a:spcBef>
            </a:pPr>
            <a:r>
              <a:rPr lang="ar-EG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معلمة المادة : هبه عجيلات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43963" y="2096184"/>
            <a:ext cx="6608257" cy="598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428"/>
              </a:lnSpc>
              <a:spcBef>
                <a:spcPct val="0"/>
              </a:spcBef>
            </a:pPr>
            <a:r>
              <a:rPr lang="ar-EG" sz="4428" spc="4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مشروع</a:t>
            </a:r>
            <a:r>
              <a:rPr lang="ar-EG" sz="4428" spc="44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 مادة اللغة العربية</a:t>
            </a:r>
            <a:r>
              <a:rPr lang="en-US" sz="4428" spc="44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8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2541">
            <a:off x="1254187" y="1262736"/>
            <a:ext cx="12952383" cy="7912729"/>
          </a:xfrm>
          <a:custGeom>
            <a:avLst/>
            <a:gdLst/>
            <a:ahLst/>
            <a:cxnLst/>
            <a:rect r="r" b="b" t="t" l="l"/>
            <a:pathLst>
              <a:path h="7912729" w="12952383">
                <a:moveTo>
                  <a:pt x="0" y="0"/>
                </a:moveTo>
                <a:lnTo>
                  <a:pt x="12952383" y="0"/>
                </a:lnTo>
                <a:lnTo>
                  <a:pt x="12952383" y="7912729"/>
                </a:lnTo>
                <a:lnTo>
                  <a:pt x="0" y="79127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502898">
            <a:off x="13107268" y="7982996"/>
            <a:ext cx="2642681" cy="1830657"/>
          </a:xfrm>
          <a:custGeom>
            <a:avLst/>
            <a:gdLst/>
            <a:ahLst/>
            <a:cxnLst/>
            <a:rect r="r" b="b" t="t" l="l"/>
            <a:pathLst>
              <a:path h="1830657" w="2642681">
                <a:moveTo>
                  <a:pt x="0" y="0"/>
                </a:moveTo>
                <a:lnTo>
                  <a:pt x="2642681" y="0"/>
                </a:lnTo>
                <a:lnTo>
                  <a:pt x="2642681" y="1830657"/>
                </a:lnTo>
                <a:lnTo>
                  <a:pt x="0" y="1830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445975">
            <a:off x="584859" y="1149334"/>
            <a:ext cx="2666623" cy="1304221"/>
          </a:xfrm>
          <a:custGeom>
            <a:avLst/>
            <a:gdLst/>
            <a:ahLst/>
            <a:cxnLst/>
            <a:rect r="r" b="b" t="t" l="l"/>
            <a:pathLst>
              <a:path h="1304221" w="2666623">
                <a:moveTo>
                  <a:pt x="0" y="0"/>
                </a:moveTo>
                <a:lnTo>
                  <a:pt x="2666623" y="0"/>
                </a:lnTo>
                <a:lnTo>
                  <a:pt x="2666623" y="1304222"/>
                </a:lnTo>
                <a:lnTo>
                  <a:pt x="0" y="1304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82884">
            <a:off x="14666978" y="2774631"/>
            <a:ext cx="2419282" cy="2256530"/>
          </a:xfrm>
          <a:custGeom>
            <a:avLst/>
            <a:gdLst/>
            <a:ahLst/>
            <a:cxnLst/>
            <a:rect r="r" b="b" t="t" l="l"/>
            <a:pathLst>
              <a:path h="2256530" w="2419282">
                <a:moveTo>
                  <a:pt x="0" y="0"/>
                </a:moveTo>
                <a:lnTo>
                  <a:pt x="2419281" y="0"/>
                </a:lnTo>
                <a:lnTo>
                  <a:pt x="2419281" y="2256530"/>
                </a:lnTo>
                <a:lnTo>
                  <a:pt x="0" y="22565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24150" y="2835275"/>
            <a:ext cx="9259151" cy="200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0"/>
              </a:lnSpc>
            </a:pPr>
            <a:r>
              <a:rPr lang="ar-EG" sz="15000" spc="1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شبه الجملة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01539" y="4816475"/>
            <a:ext cx="7353400" cy="55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550"/>
              </a:lnSpc>
              <a:spcBef>
                <a:spcPct val="0"/>
              </a:spcBef>
            </a:pPr>
            <a:r>
              <a:rPr lang="ar-EG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الجار والمجرور - الجملة الظرفية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2276757">
            <a:off x="1643675" y="5885118"/>
            <a:ext cx="4670778" cy="2166073"/>
          </a:xfrm>
          <a:custGeom>
            <a:avLst/>
            <a:gdLst/>
            <a:ahLst/>
            <a:cxnLst/>
            <a:rect r="r" b="b" t="t" l="l"/>
            <a:pathLst>
              <a:path h="2166073" w="4670778">
                <a:moveTo>
                  <a:pt x="0" y="0"/>
                </a:moveTo>
                <a:lnTo>
                  <a:pt x="4670778" y="0"/>
                </a:lnTo>
                <a:lnTo>
                  <a:pt x="4670778" y="2166073"/>
                </a:lnTo>
                <a:lnTo>
                  <a:pt x="0" y="2166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50048" y="1321301"/>
            <a:ext cx="9344685" cy="8365431"/>
          </a:xfrm>
          <a:custGeom>
            <a:avLst/>
            <a:gdLst/>
            <a:ahLst/>
            <a:cxnLst/>
            <a:rect r="r" b="b" t="t" l="l"/>
            <a:pathLst>
              <a:path h="8365431" w="9344685">
                <a:moveTo>
                  <a:pt x="0" y="0"/>
                </a:moveTo>
                <a:lnTo>
                  <a:pt x="9344685" y="0"/>
                </a:lnTo>
                <a:lnTo>
                  <a:pt x="9344685" y="8365431"/>
                </a:lnTo>
                <a:lnTo>
                  <a:pt x="0" y="8365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24621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4901875" y="2638612"/>
          <a:ext cx="8484250" cy="6527749"/>
        </p:xfrm>
        <a:graphic>
          <a:graphicData uri="http://schemas.openxmlformats.org/drawingml/2006/table">
            <a:tbl>
              <a:tblPr/>
              <a:tblGrid>
                <a:gridCol w="8484250"/>
              </a:tblGrid>
              <a:tr h="1085850">
                <a:tc>
                  <a:txBody>
                    <a:bodyPr anchor="t" rtlCol="false"/>
                    <a:lstStyle/>
                    <a:p>
                      <a:pPr algn="ctr" rtl="true" marL="0" indent="0" lvl="0">
                        <a:lnSpc>
                          <a:spcPts val="4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4800" spc="48" strike="noStrike" u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ماهي شبه الجملة؟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0">
                <a:tc>
                  <a:txBody>
                    <a:bodyPr anchor="t" rtlCol="false"/>
                    <a:lstStyle/>
                    <a:p>
                      <a:pPr algn="ctr" rtl="true" marL="0" indent="0" lvl="0">
                        <a:lnSpc>
                          <a:spcPts val="4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4800" spc="48" strike="noStrike" u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أنواع شبه الجملة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0">
                <a:tc>
                  <a:txBody>
                    <a:bodyPr anchor="t" rtlCol="false"/>
                    <a:lstStyle/>
                    <a:p>
                      <a:pPr algn="ctr" rtl="true" marL="0" indent="0" lvl="0">
                        <a:lnSpc>
                          <a:spcPts val="4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4800" spc="48" strike="noStrike" u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 دور شبه الجملة في الجملة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0">
                <a:tc>
                  <a:txBody>
                    <a:bodyPr anchor="t" rtlCol="false"/>
                    <a:lstStyle/>
                    <a:p>
                      <a:pPr algn="ctr" rtl="true" marL="0" indent="0" lvl="0">
                        <a:lnSpc>
                          <a:spcPts val="4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4800" spc="48" strike="noStrike" u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أمثلة مبسّطة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0">
                <a:tc>
                  <a:txBody>
                    <a:bodyPr anchor="t" rtlCol="false"/>
                    <a:lstStyle/>
                    <a:p>
                      <a:pPr algn="ctr" rtl="true" marL="0" indent="0" lvl="0">
                        <a:lnSpc>
                          <a:spcPts val="48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4800" spc="48" strike="noStrike" u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ملخص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499">
                <a:tc>
                  <a:txBody>
                    <a:bodyPr anchor="t" rtlCol="false"/>
                    <a:lstStyle/>
                    <a:p>
                      <a:pPr algn="ctr" rtl="true" marL="0" indent="0" lvl="0">
                        <a:lnSpc>
                          <a:spcPts val="480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38100" marR="38100" marT="38100" marB="381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-1498804">
            <a:off x="12372012" y="309218"/>
            <a:ext cx="2299957" cy="3170367"/>
          </a:xfrm>
          <a:custGeom>
            <a:avLst/>
            <a:gdLst/>
            <a:ahLst/>
            <a:cxnLst/>
            <a:rect r="r" b="b" t="t" l="l"/>
            <a:pathLst>
              <a:path h="3170367" w="2299957">
                <a:moveTo>
                  <a:pt x="0" y="0"/>
                </a:moveTo>
                <a:lnTo>
                  <a:pt x="2299957" y="0"/>
                </a:lnTo>
                <a:lnTo>
                  <a:pt x="2299957" y="3170366"/>
                </a:lnTo>
                <a:lnTo>
                  <a:pt x="0" y="3170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36779">
            <a:off x="13013043" y="4499837"/>
            <a:ext cx="2008360" cy="2008360"/>
          </a:xfrm>
          <a:custGeom>
            <a:avLst/>
            <a:gdLst/>
            <a:ahLst/>
            <a:cxnLst/>
            <a:rect r="r" b="b" t="t" l="l"/>
            <a:pathLst>
              <a:path h="2008360" w="2008360">
                <a:moveTo>
                  <a:pt x="0" y="0"/>
                </a:moveTo>
                <a:lnTo>
                  <a:pt x="2008360" y="0"/>
                </a:lnTo>
                <a:lnTo>
                  <a:pt x="2008360" y="2008359"/>
                </a:lnTo>
                <a:lnTo>
                  <a:pt x="0" y="2008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521990" y="472941"/>
            <a:ext cx="3914550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6399"/>
              </a:lnSpc>
              <a:spcBef>
                <a:spcPct val="0"/>
              </a:spcBef>
            </a:pPr>
            <a:r>
              <a:rPr lang="ar-EG" sz="6399" spc="63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المقدمة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306859"/>
            <a:ext cx="16230600" cy="8090672"/>
            <a:chOff x="0" y="0"/>
            <a:chExt cx="21640800" cy="107875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106030" cy="10787563"/>
            </a:xfrm>
            <a:custGeom>
              <a:avLst/>
              <a:gdLst/>
              <a:ahLst/>
              <a:cxnLst/>
              <a:rect r="r" b="b" t="t" l="l"/>
              <a:pathLst>
                <a:path h="10787563" w="11106030">
                  <a:moveTo>
                    <a:pt x="0" y="0"/>
                  </a:moveTo>
                  <a:lnTo>
                    <a:pt x="11106030" y="0"/>
                  </a:lnTo>
                  <a:lnTo>
                    <a:pt x="11106030" y="10787563"/>
                  </a:lnTo>
                  <a:lnTo>
                    <a:pt x="0" y="10787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7004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0534770" y="0"/>
              <a:ext cx="11106030" cy="10787563"/>
            </a:xfrm>
            <a:custGeom>
              <a:avLst/>
              <a:gdLst/>
              <a:ahLst/>
              <a:cxnLst/>
              <a:rect r="r" b="b" t="t" l="l"/>
              <a:pathLst>
                <a:path h="10787563" w="11106030">
                  <a:moveTo>
                    <a:pt x="0" y="0"/>
                  </a:moveTo>
                  <a:lnTo>
                    <a:pt x="11106030" y="0"/>
                  </a:lnTo>
                  <a:lnTo>
                    <a:pt x="11106030" y="10787563"/>
                  </a:lnTo>
                  <a:lnTo>
                    <a:pt x="0" y="10787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70041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5400000">
            <a:off x="13089186" y="1592503"/>
            <a:ext cx="2005475" cy="2005475"/>
          </a:xfrm>
          <a:custGeom>
            <a:avLst/>
            <a:gdLst/>
            <a:ahLst/>
            <a:cxnLst/>
            <a:rect r="r" b="b" t="t" l="l"/>
            <a:pathLst>
              <a:path h="2005475" w="2005475">
                <a:moveTo>
                  <a:pt x="0" y="0"/>
                </a:moveTo>
                <a:lnTo>
                  <a:pt x="2005476" y="0"/>
                </a:lnTo>
                <a:lnTo>
                  <a:pt x="2005476" y="2005476"/>
                </a:lnTo>
                <a:lnTo>
                  <a:pt x="0" y="2005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5400000">
            <a:off x="11785666" y="1855638"/>
            <a:ext cx="1702015" cy="1479206"/>
          </a:xfrm>
          <a:custGeom>
            <a:avLst/>
            <a:gdLst/>
            <a:ahLst/>
            <a:cxnLst/>
            <a:rect r="r" b="b" t="t" l="l"/>
            <a:pathLst>
              <a:path h="1479206" w="1702015">
                <a:moveTo>
                  <a:pt x="0" y="0"/>
                </a:moveTo>
                <a:lnTo>
                  <a:pt x="1702015" y="0"/>
                </a:lnTo>
                <a:lnTo>
                  <a:pt x="1702015" y="1479206"/>
                </a:lnTo>
                <a:lnTo>
                  <a:pt x="0" y="14792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825728" y="2145402"/>
            <a:ext cx="7409569" cy="636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4800"/>
              </a:lnSpc>
              <a:spcBef>
                <a:spcPct val="0"/>
              </a:spcBef>
            </a:pPr>
            <a:r>
              <a:rPr lang="ar-EG" sz="4800" spc="48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ماهي شبه الجملة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05989" y="3935458"/>
            <a:ext cx="14953311" cy="185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4800"/>
              </a:lnSpc>
              <a:spcBef>
                <a:spcPct val="0"/>
              </a:spcBef>
            </a:pPr>
            <a:r>
              <a:rPr lang="ar-EG" sz="4800" spc="48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شِبهُ الجُملة هي تركيبٌ يتكوّن إمّا من جارٍّ ومجرور أو ظرف، </a:t>
            </a:r>
          </a:p>
          <a:p>
            <a:pPr algn="ctr" rtl="true" marL="0" indent="0" lvl="0">
              <a:lnSpc>
                <a:spcPts val="4800"/>
              </a:lnSpc>
              <a:spcBef>
                <a:spcPct val="0"/>
              </a:spcBef>
            </a:pPr>
          </a:p>
          <a:p>
            <a:pPr algn="ctr" rtl="true" marL="0" indent="0" lvl="0">
              <a:lnSpc>
                <a:spcPts val="4800"/>
              </a:lnSpc>
              <a:spcBef>
                <a:spcPct val="0"/>
              </a:spcBef>
            </a:pPr>
            <a:r>
              <a:rPr lang="ar-EG" sz="4800" spc="48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ولا يُفهم معناها كاملًا إلا إذا ارتبطت بجملة أو كلمة أخرى.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8700" y="5790928"/>
            <a:ext cx="3774222" cy="3374473"/>
          </a:xfrm>
          <a:custGeom>
            <a:avLst/>
            <a:gdLst/>
            <a:ahLst/>
            <a:cxnLst/>
            <a:rect r="r" b="b" t="t" l="l"/>
            <a:pathLst>
              <a:path h="3374473" w="3774222">
                <a:moveTo>
                  <a:pt x="0" y="0"/>
                </a:moveTo>
                <a:lnTo>
                  <a:pt x="3774222" y="0"/>
                </a:lnTo>
                <a:lnTo>
                  <a:pt x="3774222" y="3374473"/>
                </a:lnTo>
                <a:lnTo>
                  <a:pt x="0" y="33744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20264"/>
            </a:stretch>
          </a:blipFill>
        </p:spPr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358221"/>
            <a:ext cx="16230600" cy="8026324"/>
          </a:xfrm>
          <a:custGeom>
            <a:avLst/>
            <a:gdLst/>
            <a:ahLst/>
            <a:cxnLst/>
            <a:rect r="r" b="b" t="t" l="l"/>
            <a:pathLst>
              <a:path h="8026324" w="16230600">
                <a:moveTo>
                  <a:pt x="0" y="0"/>
                </a:moveTo>
                <a:lnTo>
                  <a:pt x="16230600" y="0"/>
                </a:lnTo>
                <a:lnTo>
                  <a:pt x="16230600" y="8026324"/>
                </a:lnTo>
                <a:lnTo>
                  <a:pt x="0" y="8026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9559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208354" y="3235810"/>
            <a:ext cx="1091678" cy="1116440"/>
            <a:chOff x="0" y="0"/>
            <a:chExt cx="812800" cy="8312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31236"/>
            </a:xfrm>
            <a:custGeom>
              <a:avLst/>
              <a:gdLst/>
              <a:ahLst/>
              <a:cxnLst/>
              <a:rect r="r" b="b" t="t" l="l"/>
              <a:pathLst>
                <a:path h="831236" w="812800">
                  <a:moveTo>
                    <a:pt x="406400" y="0"/>
                  </a:moveTo>
                  <a:cubicBezTo>
                    <a:pt x="181951" y="0"/>
                    <a:pt x="0" y="186079"/>
                    <a:pt x="0" y="415618"/>
                  </a:cubicBezTo>
                  <a:cubicBezTo>
                    <a:pt x="0" y="645158"/>
                    <a:pt x="181951" y="831236"/>
                    <a:pt x="406400" y="831236"/>
                  </a:cubicBezTo>
                  <a:cubicBezTo>
                    <a:pt x="630849" y="831236"/>
                    <a:pt x="812800" y="645158"/>
                    <a:pt x="812800" y="415618"/>
                  </a:cubicBezTo>
                  <a:cubicBezTo>
                    <a:pt x="812800" y="18607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8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154128"/>
              <a:ext cx="660400" cy="599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99"/>
                </a:lnSpc>
                <a:spcBef>
                  <a:spcPct val="0"/>
                </a:spcBef>
              </a:pPr>
              <a:r>
                <a:rPr lang="en-US" sz="3999" spc="3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460440" y="3323032"/>
            <a:ext cx="1091678" cy="1116440"/>
            <a:chOff x="0" y="0"/>
            <a:chExt cx="812800" cy="8312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31236"/>
            </a:xfrm>
            <a:custGeom>
              <a:avLst/>
              <a:gdLst/>
              <a:ahLst/>
              <a:cxnLst/>
              <a:rect r="r" b="b" t="t" l="l"/>
              <a:pathLst>
                <a:path h="831236" w="812800">
                  <a:moveTo>
                    <a:pt x="406400" y="0"/>
                  </a:moveTo>
                  <a:cubicBezTo>
                    <a:pt x="181951" y="0"/>
                    <a:pt x="0" y="186079"/>
                    <a:pt x="0" y="415618"/>
                  </a:cubicBezTo>
                  <a:cubicBezTo>
                    <a:pt x="0" y="645158"/>
                    <a:pt x="181951" y="831236"/>
                    <a:pt x="406400" y="831236"/>
                  </a:cubicBezTo>
                  <a:cubicBezTo>
                    <a:pt x="630849" y="831236"/>
                    <a:pt x="812800" y="645158"/>
                    <a:pt x="812800" y="415618"/>
                  </a:cubicBezTo>
                  <a:cubicBezTo>
                    <a:pt x="812800" y="18607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8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154128"/>
              <a:ext cx="660400" cy="599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99"/>
                </a:lnSpc>
                <a:spcBef>
                  <a:spcPct val="0"/>
                </a:spcBef>
              </a:pPr>
              <a:r>
                <a:rPr lang="en-US" sz="3999" spc="3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188120">
            <a:off x="835247" y="3321691"/>
            <a:ext cx="748408" cy="3094920"/>
          </a:xfrm>
          <a:custGeom>
            <a:avLst/>
            <a:gdLst/>
            <a:ahLst/>
            <a:cxnLst/>
            <a:rect r="r" b="b" t="t" l="l"/>
            <a:pathLst>
              <a:path h="3094920" w="748408">
                <a:moveTo>
                  <a:pt x="0" y="0"/>
                </a:moveTo>
                <a:lnTo>
                  <a:pt x="748408" y="0"/>
                </a:lnTo>
                <a:lnTo>
                  <a:pt x="748408" y="3094921"/>
                </a:lnTo>
                <a:lnTo>
                  <a:pt x="0" y="3094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994997">
            <a:off x="15850168" y="2727143"/>
            <a:ext cx="2112332" cy="1463270"/>
          </a:xfrm>
          <a:custGeom>
            <a:avLst/>
            <a:gdLst/>
            <a:ahLst/>
            <a:cxnLst/>
            <a:rect r="r" b="b" t="t" l="l"/>
            <a:pathLst>
              <a:path h="1463270" w="2112332">
                <a:moveTo>
                  <a:pt x="0" y="0"/>
                </a:moveTo>
                <a:lnTo>
                  <a:pt x="2112332" y="0"/>
                </a:lnTo>
                <a:lnTo>
                  <a:pt x="2112332" y="1463270"/>
                </a:lnTo>
                <a:lnTo>
                  <a:pt x="0" y="1463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1513962">
            <a:off x="16163817" y="8143796"/>
            <a:ext cx="1815240" cy="1855728"/>
          </a:xfrm>
          <a:custGeom>
            <a:avLst/>
            <a:gdLst/>
            <a:ahLst/>
            <a:cxnLst/>
            <a:rect r="r" b="b" t="t" l="l"/>
            <a:pathLst>
              <a:path h="1855728" w="1815240">
                <a:moveTo>
                  <a:pt x="0" y="0"/>
                </a:moveTo>
                <a:lnTo>
                  <a:pt x="1815240" y="0"/>
                </a:lnTo>
                <a:lnTo>
                  <a:pt x="1815240" y="1855728"/>
                </a:lnTo>
                <a:lnTo>
                  <a:pt x="0" y="18557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972628" y="4559853"/>
            <a:ext cx="4067302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19"/>
              </a:lnSpc>
              <a:spcBef>
                <a:spcPct val="0"/>
              </a:spcBef>
            </a:pPr>
            <a:r>
              <a:rPr lang="ar-EG" sz="48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الظرف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56210" y="4420524"/>
            <a:ext cx="4129074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الجارّ والمجرور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66061" y="2053167"/>
            <a:ext cx="10955878" cy="636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ar-EG" sz="4800" spc="4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أنواع شبه</a:t>
            </a:r>
            <a:r>
              <a:rPr lang="ar-EG" sz="4800" spc="48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 الجملة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451342" y="5708304"/>
            <a:ext cx="5514023" cy="2887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ar-EG" sz="33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يتكوّن من: حرف جر + اسم مجرور.</a:t>
            </a:r>
          </a:p>
          <a:p>
            <a:pPr algn="just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ar-EG" sz="33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أمثلة:</a:t>
            </a:r>
          </a:p>
          <a:p>
            <a:pPr algn="just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ar-EG" sz="33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في البيتِ</a:t>
            </a:r>
          </a:p>
          <a:p>
            <a:pPr algn="just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ar-EG" sz="33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من المدرسةِ</a:t>
            </a:r>
          </a:p>
          <a:p>
            <a:pPr algn="just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ar-EG" sz="33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على الطاولةِ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74000" y="5708304"/>
            <a:ext cx="4864557" cy="2887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ar-EG" sz="33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يدلّ على زمان أو مكان.</a:t>
            </a:r>
          </a:p>
          <a:p>
            <a:pPr algn="just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ar-EG" sz="33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أمثلة للطرف الزماني:</a:t>
            </a:r>
          </a:p>
          <a:p>
            <a:pPr algn="just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ar-EG" sz="33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صباحًا، مساءً، يومَ الجمعة</a:t>
            </a:r>
          </a:p>
          <a:p>
            <a:pPr algn="just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ar-EG" sz="33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أمثلة للظرف المكاني:</a:t>
            </a:r>
          </a:p>
          <a:p>
            <a:pPr algn="just" rtl="true" marL="0" indent="0" lvl="0">
              <a:lnSpc>
                <a:spcPts val="4620"/>
              </a:lnSpc>
              <a:spcBef>
                <a:spcPct val="0"/>
              </a:spcBef>
            </a:pPr>
            <a:r>
              <a:rPr lang="ar-EG" sz="33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فوقَ، تحتَ، أمامَ، خلفَ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0463" y="450918"/>
            <a:ext cx="17282901" cy="9180685"/>
            <a:chOff x="0" y="0"/>
            <a:chExt cx="15768645" cy="83763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39" y="0"/>
              <a:ext cx="15768657" cy="8376185"/>
            </a:xfrm>
            <a:custGeom>
              <a:avLst/>
              <a:gdLst/>
              <a:ahLst/>
              <a:cxnLst/>
              <a:rect r="r" b="b" t="t" l="l"/>
              <a:pathLst>
                <a:path h="8376185" w="15768657">
                  <a:moveTo>
                    <a:pt x="15752528" y="184404"/>
                  </a:moveTo>
                  <a:cubicBezTo>
                    <a:pt x="15752148" y="123444"/>
                    <a:pt x="15761546" y="6604"/>
                    <a:pt x="15761546" y="6604"/>
                  </a:cubicBezTo>
                  <a:lnTo>
                    <a:pt x="15616638" y="4318"/>
                  </a:lnTo>
                  <a:lnTo>
                    <a:pt x="15411152" y="14097"/>
                  </a:lnTo>
                  <a:cubicBezTo>
                    <a:pt x="15411152" y="14097"/>
                    <a:pt x="15077524" y="-1905"/>
                    <a:pt x="15045647" y="13081"/>
                  </a:cubicBezTo>
                  <a:cubicBezTo>
                    <a:pt x="15013643" y="28067"/>
                    <a:pt x="14947729" y="4318"/>
                    <a:pt x="14947729" y="4318"/>
                  </a:cubicBezTo>
                  <a:lnTo>
                    <a:pt x="920508" y="2413"/>
                  </a:lnTo>
                  <a:lnTo>
                    <a:pt x="629551" y="1651"/>
                  </a:lnTo>
                  <a:lnTo>
                    <a:pt x="402602" y="9525"/>
                  </a:lnTo>
                  <a:lnTo>
                    <a:pt x="138823" y="8763"/>
                  </a:lnTo>
                  <a:lnTo>
                    <a:pt x="38747" y="0"/>
                  </a:lnTo>
                  <a:cubicBezTo>
                    <a:pt x="22872" y="0"/>
                    <a:pt x="10045" y="12700"/>
                    <a:pt x="10045" y="28575"/>
                  </a:cubicBezTo>
                  <a:lnTo>
                    <a:pt x="26301" y="273685"/>
                  </a:lnTo>
                  <a:lnTo>
                    <a:pt x="8521" y="545084"/>
                  </a:lnTo>
                  <a:lnTo>
                    <a:pt x="6362" y="7730517"/>
                  </a:lnTo>
                  <a:lnTo>
                    <a:pt x="14363" y="7909334"/>
                  </a:lnTo>
                  <a:cubicBezTo>
                    <a:pt x="14363" y="7909334"/>
                    <a:pt x="-10656" y="7950481"/>
                    <a:pt x="5346" y="8110501"/>
                  </a:cubicBezTo>
                  <a:cubicBezTo>
                    <a:pt x="21348" y="8270522"/>
                    <a:pt x="38620" y="8365772"/>
                    <a:pt x="38620" y="8365772"/>
                  </a:cubicBezTo>
                  <a:lnTo>
                    <a:pt x="122186" y="8366025"/>
                  </a:lnTo>
                  <a:lnTo>
                    <a:pt x="294906" y="8349515"/>
                  </a:lnTo>
                  <a:lnTo>
                    <a:pt x="521855" y="8367041"/>
                  </a:lnTo>
                  <a:lnTo>
                    <a:pt x="760488" y="8376185"/>
                  </a:lnTo>
                  <a:lnTo>
                    <a:pt x="895870" y="8351039"/>
                  </a:lnTo>
                  <a:lnTo>
                    <a:pt x="998105" y="8368311"/>
                  </a:lnTo>
                  <a:lnTo>
                    <a:pt x="15012499" y="8370216"/>
                  </a:lnTo>
                  <a:lnTo>
                    <a:pt x="15255451" y="8370851"/>
                  </a:lnTo>
                  <a:lnTo>
                    <a:pt x="15492305" y="8361199"/>
                  </a:lnTo>
                  <a:lnTo>
                    <a:pt x="15678615" y="8371994"/>
                  </a:lnTo>
                  <a:lnTo>
                    <a:pt x="15756084" y="8372248"/>
                  </a:lnTo>
                  <a:lnTo>
                    <a:pt x="15756466" y="8224293"/>
                  </a:lnTo>
                  <a:lnTo>
                    <a:pt x="15756720" y="8110628"/>
                  </a:lnTo>
                  <a:lnTo>
                    <a:pt x="15748846" y="7905142"/>
                  </a:lnTo>
                  <a:lnTo>
                    <a:pt x="15757735" y="7736994"/>
                  </a:lnTo>
                  <a:lnTo>
                    <a:pt x="15759513" y="669671"/>
                  </a:lnTo>
                  <a:lnTo>
                    <a:pt x="15768657" y="422656"/>
                  </a:lnTo>
                  <a:cubicBezTo>
                    <a:pt x="15768657" y="422656"/>
                    <a:pt x="15752655" y="245110"/>
                    <a:pt x="15752274" y="1841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4" id="4"/>
          <p:cNvSpPr/>
          <p:nvPr/>
        </p:nvSpPr>
        <p:spPr>
          <a:xfrm>
            <a:off x="17585713" y="609835"/>
            <a:ext cx="0" cy="8862850"/>
          </a:xfrm>
          <a:prstGeom prst="line">
            <a:avLst/>
          </a:prstGeom>
          <a:ln cap="rnd" w="495300">
            <a:solidFill>
              <a:srgbClr val="F4EDD9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-467789">
            <a:off x="16464472" y="4890"/>
            <a:ext cx="1589656" cy="1625113"/>
          </a:xfrm>
          <a:custGeom>
            <a:avLst/>
            <a:gdLst/>
            <a:ahLst/>
            <a:cxnLst/>
            <a:rect r="r" b="b" t="t" l="l"/>
            <a:pathLst>
              <a:path h="1625113" w="1589656">
                <a:moveTo>
                  <a:pt x="0" y="0"/>
                </a:moveTo>
                <a:lnTo>
                  <a:pt x="1589656" y="0"/>
                </a:lnTo>
                <a:lnTo>
                  <a:pt x="1589656" y="1625113"/>
                </a:lnTo>
                <a:lnTo>
                  <a:pt x="0" y="162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812556" y="9258300"/>
            <a:ext cx="5625112" cy="746606"/>
          </a:xfrm>
          <a:custGeom>
            <a:avLst/>
            <a:gdLst/>
            <a:ahLst/>
            <a:cxnLst/>
            <a:rect r="r" b="b" t="t" l="l"/>
            <a:pathLst>
              <a:path h="746606" w="5625112">
                <a:moveTo>
                  <a:pt x="0" y="0"/>
                </a:moveTo>
                <a:lnTo>
                  <a:pt x="5625112" y="0"/>
                </a:lnTo>
                <a:lnTo>
                  <a:pt x="5625112" y="746606"/>
                </a:lnTo>
                <a:lnTo>
                  <a:pt x="0" y="74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521370" y="948543"/>
            <a:ext cx="10183914" cy="1563543"/>
          </a:xfrm>
          <a:custGeom>
            <a:avLst/>
            <a:gdLst/>
            <a:ahLst/>
            <a:cxnLst/>
            <a:rect r="r" b="b" t="t" l="l"/>
            <a:pathLst>
              <a:path h="1563543" w="10183914">
                <a:moveTo>
                  <a:pt x="0" y="0"/>
                </a:moveTo>
                <a:lnTo>
                  <a:pt x="10183914" y="0"/>
                </a:lnTo>
                <a:lnTo>
                  <a:pt x="10183914" y="1563543"/>
                </a:lnTo>
                <a:lnTo>
                  <a:pt x="0" y="1563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9247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39965" y="1103252"/>
            <a:ext cx="12346724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7699"/>
              </a:lnSpc>
              <a:spcBef>
                <a:spcPct val="0"/>
              </a:spcBef>
            </a:pPr>
            <a:r>
              <a:rPr lang="ar-EG" sz="5499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 دور شبه الجملة</a:t>
            </a:r>
          </a:p>
        </p:txBody>
      </p: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550463" y="4607040"/>
          <a:ext cx="6578642" cy="2419350"/>
        </p:xfrm>
        <a:graphic>
          <a:graphicData uri="http://schemas.openxmlformats.org/drawingml/2006/table">
            <a:tbl>
              <a:tblPr/>
              <a:tblGrid>
                <a:gridCol w="5917763"/>
              </a:tblGrid>
              <a:tr h="1013641">
                <a:tc>
                  <a:txBody>
                    <a:bodyPr anchor="t" rtlCol="false"/>
                    <a:lstStyle/>
                    <a:p>
                      <a:pPr algn="ctr" rtl="true" marL="0" indent="0" lvl="0">
                        <a:lnSpc>
                          <a:spcPts val="59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425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صفةً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88F2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09">
                <a:tc>
                  <a:txBody>
                    <a:bodyPr anchor="t" rtlCol="false"/>
                    <a:lstStyle/>
                    <a:p>
                      <a:pPr algn="r" rtl="true">
                        <a:lnSpc>
                          <a:spcPts val="4620"/>
                        </a:lnSpc>
                        <a:defRPr/>
                      </a:pPr>
                      <a:r>
                        <a:rPr lang="ar-EG" sz="3300">
                          <a:solidFill>
                            <a:srgbClr val="B362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قرأتُ كتابًا في العلومِ.</a:t>
                      </a:r>
                      <a:endParaRPr lang="en-US" sz="1100"/>
                    </a:p>
                    <a:p>
                      <a:pPr algn="r" rtl="true">
                        <a:lnSpc>
                          <a:spcPts val="4620"/>
                        </a:lnSpc>
                      </a:pPr>
                      <a:r>
                        <a:rPr lang="ar-EG" sz="3300">
                          <a:solidFill>
                            <a:srgbClr val="B362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 شبه الجملة (في العلومِ) يصف الكتاب.</a:t>
                      </a:r>
                    </a:p>
                  </a:txBody>
                  <a:tcPr marL="57150" marR="57150" marT="57150" marB="57150" anchor="ctr">
                    <a:lnL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88F2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0" id="10"/>
          <p:cNvSpPr txBox="true"/>
          <p:nvPr/>
        </p:nvSpPr>
        <p:spPr>
          <a:xfrm rot="0">
            <a:off x="3061935" y="3036211"/>
            <a:ext cx="11425686" cy="72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5959"/>
              </a:lnSpc>
              <a:spcBef>
                <a:spcPct val="0"/>
              </a:spcBef>
            </a:pPr>
            <a:r>
              <a:rPr lang="ar-EG" sz="42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يأتي شبه الجملة ليكمل معنى الجملة، وغالبًا يكون:</a:t>
            </a:r>
          </a:p>
        </p:txBody>
      </p:sp>
      <p:graphicFrame>
        <p:nvGraphicFramePr>
          <p:cNvPr name="Table 11" id="11"/>
          <p:cNvGraphicFramePr>
            <a:graphicFrameLocks noGrp="true"/>
          </p:cNvGraphicFramePr>
          <p:nvPr/>
        </p:nvGraphicFramePr>
        <p:xfrm>
          <a:off x="7413427" y="4626923"/>
          <a:ext cx="4226315" cy="2427986"/>
        </p:xfrm>
        <a:graphic>
          <a:graphicData uri="http://schemas.openxmlformats.org/drawingml/2006/table">
            <a:tbl>
              <a:tblPr/>
              <a:tblGrid>
                <a:gridCol w="2442355"/>
              </a:tblGrid>
              <a:tr h="1013626">
                <a:tc>
                  <a:txBody>
                    <a:bodyPr anchor="t" rtlCol="false"/>
                    <a:lstStyle/>
                    <a:p>
                      <a:pPr algn="ctr" rtl="true" marL="0" indent="0" lvl="0">
                        <a:lnSpc>
                          <a:spcPts val="59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425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حالاً 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88F2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4360">
                <a:tc>
                  <a:txBody>
                    <a:bodyPr anchor="t" rtlCol="false"/>
                    <a:lstStyle/>
                    <a:p>
                      <a:pPr algn="r" rtl="true">
                        <a:lnSpc>
                          <a:spcPts val="4620"/>
                        </a:lnSpc>
                        <a:defRPr/>
                      </a:pPr>
                      <a:r>
                        <a:rPr lang="ar-EG" sz="3300">
                          <a:solidFill>
                            <a:srgbClr val="B362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جاء الطفلُ مسرعًا.</a:t>
                      </a:r>
                      <a:endParaRPr lang="en-US" sz="1100"/>
                    </a:p>
                    <a:p>
                      <a:pPr algn="r" rtl="true">
                        <a:lnSpc>
                          <a:spcPts val="4620"/>
                        </a:lnSpc>
                      </a:pPr>
                      <a:r>
                        <a:rPr lang="ar-EG" sz="3300">
                          <a:solidFill>
                            <a:srgbClr val="B362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 شبه الجملة (مسرعاً)</a:t>
                      </a:r>
                    </a:p>
                  </a:txBody>
                  <a:tcPr marL="57150" marR="57150" marT="57150" marB="57150" anchor="ctr">
                    <a:lnL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88F2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12" id="12"/>
          <p:cNvGraphicFramePr>
            <a:graphicFrameLocks noGrp="true"/>
          </p:cNvGraphicFramePr>
          <p:nvPr/>
        </p:nvGraphicFramePr>
        <p:xfrm>
          <a:off x="11715942" y="5588115"/>
          <a:ext cx="5543358" cy="1400175"/>
        </p:xfrm>
        <a:graphic>
          <a:graphicData uri="http://schemas.openxmlformats.org/drawingml/2006/table">
            <a:tbl>
              <a:tblPr/>
              <a:tblGrid>
                <a:gridCol w="4201757"/>
              </a:tblGrid>
              <a:tr h="1400175">
                <a:tc>
                  <a:txBody>
                    <a:bodyPr anchor="t" rtlCol="false"/>
                    <a:lstStyle/>
                    <a:p>
                      <a:pPr algn="r" rtl="true">
                        <a:lnSpc>
                          <a:spcPts val="4620"/>
                        </a:lnSpc>
                        <a:defRPr/>
                      </a:pPr>
                      <a:r>
                        <a:rPr lang="ar-EG" sz="3300">
                          <a:solidFill>
                            <a:srgbClr val="B362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الكتابُ على الطاولةِ.</a:t>
                      </a:r>
                      <a:endParaRPr lang="en-US" sz="1100"/>
                    </a:p>
                    <a:p>
                      <a:pPr algn="r" rtl="true">
                        <a:lnSpc>
                          <a:spcPts val="4620"/>
                        </a:lnSpc>
                      </a:pPr>
                      <a:r>
                        <a:rPr lang="ar-EG" sz="3300">
                          <a:solidFill>
                            <a:srgbClr val="B362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 شبه الجملة (على الطاولةِ) = خبر.</a:t>
                      </a:r>
                    </a:p>
                  </a:txBody>
                  <a:tcPr marL="57150" marR="57150" marT="57150" marB="57150" anchor="ctr">
                    <a:lnL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88F2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11491747" y="4626923"/>
          <a:ext cx="5543358" cy="1019175"/>
        </p:xfrm>
        <a:graphic>
          <a:graphicData uri="http://schemas.openxmlformats.org/drawingml/2006/table">
            <a:tbl>
              <a:tblPr/>
              <a:tblGrid>
                <a:gridCol w="4201757"/>
              </a:tblGrid>
              <a:tr h="1019175">
                <a:tc>
                  <a:txBody>
                    <a:bodyPr anchor="t" rtlCol="false"/>
                    <a:lstStyle/>
                    <a:p>
                      <a:pPr algn="r" rtl="true" marL="0" indent="0" lvl="0">
                        <a:lnSpc>
                          <a:spcPts val="59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ar-EG" sz="4257" strike="noStrike" u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rtl val="true"/>
                        </a:rPr>
                        <a:t>خبرًا للمبتدأ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E88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88F2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77966" y="5075227"/>
            <a:ext cx="744012" cy="744012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E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749"/>
                </a:lnSpc>
              </a:pPr>
              <a:r>
                <a:rPr lang="en-US" b="true" sz="24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15071" y="3511116"/>
            <a:ext cx="725911" cy="72591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E1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749"/>
                </a:lnSpc>
              </a:pPr>
              <a:r>
                <a:rPr lang="en-US" b="true" sz="24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477966" y="6659656"/>
            <a:ext cx="744012" cy="74401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E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749"/>
                </a:lnSpc>
              </a:pPr>
              <a:r>
                <a:rPr lang="en-US" b="true" sz="24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214642">
            <a:off x="12540993" y="7547278"/>
            <a:ext cx="4670778" cy="2166073"/>
          </a:xfrm>
          <a:custGeom>
            <a:avLst/>
            <a:gdLst/>
            <a:ahLst/>
            <a:cxnLst/>
            <a:rect r="r" b="b" t="t" l="l"/>
            <a:pathLst>
              <a:path h="2166073" w="4670778">
                <a:moveTo>
                  <a:pt x="0" y="0"/>
                </a:moveTo>
                <a:lnTo>
                  <a:pt x="4670778" y="0"/>
                </a:lnTo>
                <a:lnTo>
                  <a:pt x="4670778" y="2166073"/>
                </a:lnTo>
                <a:lnTo>
                  <a:pt x="0" y="2166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541389">
            <a:off x="1499745" y="6943161"/>
            <a:ext cx="4930588" cy="4114800"/>
          </a:xfrm>
          <a:custGeom>
            <a:avLst/>
            <a:gdLst/>
            <a:ahLst/>
            <a:cxnLst/>
            <a:rect r="r" b="b" t="t" l="l"/>
            <a:pathLst>
              <a:path h="4114800" w="4930588">
                <a:moveTo>
                  <a:pt x="0" y="0"/>
                </a:moveTo>
                <a:lnTo>
                  <a:pt x="4930588" y="0"/>
                </a:lnTo>
                <a:lnTo>
                  <a:pt x="49305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161812">
            <a:off x="8115684" y="1102202"/>
            <a:ext cx="5016328" cy="92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7528"/>
              </a:lnSpc>
              <a:spcBef>
                <a:spcPct val="0"/>
              </a:spcBef>
            </a:pPr>
            <a:r>
              <a:rPr lang="ar-EG" b="true" sz="5377" strike="noStrike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أمثلة مبسّطة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671934">
            <a:off x="13416810" y="1634310"/>
            <a:ext cx="2280765" cy="2331637"/>
          </a:xfrm>
          <a:custGeom>
            <a:avLst/>
            <a:gdLst/>
            <a:ahLst/>
            <a:cxnLst/>
            <a:rect r="r" b="b" t="t" l="l"/>
            <a:pathLst>
              <a:path h="2331637" w="2280765">
                <a:moveTo>
                  <a:pt x="0" y="0"/>
                </a:moveTo>
                <a:lnTo>
                  <a:pt x="2280765" y="0"/>
                </a:lnTo>
                <a:lnTo>
                  <a:pt x="2280765" y="2331636"/>
                </a:lnTo>
                <a:lnTo>
                  <a:pt x="0" y="23316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-666879">
            <a:off x="15781131" y="3241649"/>
            <a:ext cx="1357166" cy="1387438"/>
          </a:xfrm>
          <a:custGeom>
            <a:avLst/>
            <a:gdLst/>
            <a:ahLst/>
            <a:cxnLst/>
            <a:rect r="r" b="b" t="t" l="l"/>
            <a:pathLst>
              <a:path h="1387438" w="1357166">
                <a:moveTo>
                  <a:pt x="0" y="0"/>
                </a:moveTo>
                <a:lnTo>
                  <a:pt x="1357167" y="0"/>
                </a:lnTo>
                <a:lnTo>
                  <a:pt x="1357167" y="1387438"/>
                </a:lnTo>
                <a:lnTo>
                  <a:pt x="0" y="13874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6189226" y="3559508"/>
            <a:ext cx="5909548" cy="680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568"/>
              </a:lnSpc>
              <a:spcBef>
                <a:spcPct val="0"/>
              </a:spcBef>
            </a:pPr>
            <a:r>
              <a:rPr lang="ar-EG" sz="39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زيد كريم وشجاع </a:t>
            </a:r>
            <a:r>
              <a:rPr lang="ar-EG" sz="3977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في كل موقف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00051" y="5069126"/>
            <a:ext cx="5087898" cy="680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5568"/>
              </a:lnSpc>
              <a:spcBef>
                <a:spcPct val="0"/>
              </a:spcBef>
            </a:pPr>
            <a:r>
              <a:rPr lang="ar-EG" sz="3977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عليٌّ مسافر</a:t>
            </a:r>
            <a:r>
              <a:rPr lang="ar-EG" sz="3977" strike="noStrike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 غداً ف</a:t>
            </a:r>
            <a:r>
              <a:rPr lang="ar-EG" sz="3977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ي الطائرة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72247" y="6689337"/>
            <a:ext cx="6143506" cy="680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5568"/>
              </a:lnSpc>
              <a:spcBef>
                <a:spcPct val="0"/>
              </a:spcBef>
            </a:pPr>
            <a:r>
              <a:rPr lang="ar-EG" sz="3977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مررتُ برجلٍ </a:t>
            </a:r>
            <a:r>
              <a:rPr lang="ar-EG" sz="3977" strike="noStrike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كالأسد</a:t>
            </a:r>
            <a:r>
              <a:rPr lang="ar-EG" sz="3977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 في شجاعته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934969" y="3673148"/>
            <a:ext cx="2060138" cy="56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620"/>
              </a:lnSpc>
              <a:spcBef>
                <a:spcPct val="0"/>
              </a:spcBef>
            </a:pPr>
            <a:r>
              <a:rPr lang="ar-EG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(</a:t>
            </a:r>
            <a:r>
              <a:rPr lang="ar-EG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جار ومجرور)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16756" y="5078651"/>
            <a:ext cx="1096566" cy="56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ar-EG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ظرف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446521" y="6716385"/>
            <a:ext cx="1037034" cy="56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ar-EG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صفة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876698"/>
            <a:ext cx="16230600" cy="7154607"/>
          </a:xfrm>
          <a:custGeom>
            <a:avLst/>
            <a:gdLst/>
            <a:ahLst/>
            <a:cxnLst/>
            <a:rect r="r" b="b" t="t" l="l"/>
            <a:pathLst>
              <a:path h="7154607" w="16230600">
                <a:moveTo>
                  <a:pt x="0" y="0"/>
                </a:moveTo>
                <a:lnTo>
                  <a:pt x="16230600" y="0"/>
                </a:lnTo>
                <a:lnTo>
                  <a:pt x="16230600" y="7154607"/>
                </a:lnTo>
                <a:lnTo>
                  <a:pt x="0" y="7154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937" t="-15432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002043">
            <a:off x="-187800" y="3590021"/>
            <a:ext cx="2433000" cy="3353759"/>
          </a:xfrm>
          <a:custGeom>
            <a:avLst/>
            <a:gdLst/>
            <a:ahLst/>
            <a:cxnLst/>
            <a:rect r="r" b="b" t="t" l="l"/>
            <a:pathLst>
              <a:path h="3353759" w="2433000">
                <a:moveTo>
                  <a:pt x="0" y="0"/>
                </a:moveTo>
                <a:lnTo>
                  <a:pt x="2433000" y="0"/>
                </a:lnTo>
                <a:lnTo>
                  <a:pt x="2433000" y="3353759"/>
                </a:lnTo>
                <a:lnTo>
                  <a:pt x="0" y="3353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36779">
            <a:off x="15733813" y="4782259"/>
            <a:ext cx="2309877" cy="2309877"/>
          </a:xfrm>
          <a:custGeom>
            <a:avLst/>
            <a:gdLst/>
            <a:ahLst/>
            <a:cxnLst/>
            <a:rect r="r" b="b" t="t" l="l"/>
            <a:pathLst>
              <a:path h="2309877" w="2309877">
                <a:moveTo>
                  <a:pt x="0" y="0"/>
                </a:moveTo>
                <a:lnTo>
                  <a:pt x="2309877" y="0"/>
                </a:lnTo>
                <a:lnTo>
                  <a:pt x="2309877" y="2309878"/>
                </a:lnTo>
                <a:lnTo>
                  <a:pt x="0" y="2309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83315" y="3771265"/>
            <a:ext cx="12250329" cy="3778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7528"/>
              </a:lnSpc>
              <a:spcBef>
                <a:spcPct val="0"/>
              </a:spcBef>
            </a:pPr>
            <a:r>
              <a:rPr lang="ar-EG" b="true" sz="5377" strike="noStrik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خلاصة سريعة</a:t>
            </a:r>
          </a:p>
          <a:p>
            <a:pPr algn="ctr" rtl="true" marL="0" indent="0" lvl="0">
              <a:lnSpc>
                <a:spcPts val="7528"/>
              </a:lnSpc>
              <a:spcBef>
                <a:spcPct val="0"/>
              </a:spcBef>
            </a:pPr>
            <a:r>
              <a:rPr lang="ar-EG" sz="5377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شبه الجملة = جار ومجرور أو ظرف.</a:t>
            </a:r>
          </a:p>
          <a:p>
            <a:pPr algn="ctr" rtl="true" marL="0" indent="0" lvl="0">
              <a:lnSpc>
                <a:spcPts val="7528"/>
              </a:lnSpc>
              <a:spcBef>
                <a:spcPct val="0"/>
              </a:spcBef>
            </a:pPr>
            <a:r>
              <a:rPr lang="ar-EG" sz="5377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لا يكتمل معناها إلا مع كلمة تتعلّق بها.</a:t>
            </a:r>
          </a:p>
          <a:p>
            <a:pPr algn="ctr" rtl="true" marL="0" indent="0" lvl="0">
              <a:lnSpc>
                <a:spcPts val="7528"/>
              </a:lnSpc>
              <a:spcBef>
                <a:spcPct val="0"/>
              </a:spcBef>
            </a:pPr>
            <a:r>
              <a:rPr lang="ar-EG" sz="5377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rtl val="true"/>
              </a:rPr>
              <a:t>تأتي غالبًا خبرًا أو حالًا أو صفة.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00025">
            <a:off x="-474964" y="1299675"/>
            <a:ext cx="4868403" cy="5871977"/>
          </a:xfrm>
          <a:custGeom>
            <a:avLst/>
            <a:gdLst/>
            <a:ahLst/>
            <a:cxnLst/>
            <a:rect r="r" b="b" t="t" l="l"/>
            <a:pathLst>
              <a:path h="5871977" w="4868403">
                <a:moveTo>
                  <a:pt x="0" y="0"/>
                </a:moveTo>
                <a:lnTo>
                  <a:pt x="4868403" y="0"/>
                </a:lnTo>
                <a:lnTo>
                  <a:pt x="4868403" y="5871977"/>
                </a:lnTo>
                <a:lnTo>
                  <a:pt x="0" y="5871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888904">
            <a:off x="2930646" y="1253651"/>
            <a:ext cx="4083139" cy="4106812"/>
          </a:xfrm>
          <a:custGeom>
            <a:avLst/>
            <a:gdLst/>
            <a:ahLst/>
            <a:cxnLst/>
            <a:rect r="r" b="b" t="t" l="l"/>
            <a:pathLst>
              <a:path h="4106812" w="4083139">
                <a:moveTo>
                  <a:pt x="0" y="0"/>
                </a:moveTo>
                <a:lnTo>
                  <a:pt x="4083139" y="0"/>
                </a:lnTo>
                <a:lnTo>
                  <a:pt x="4083139" y="4106812"/>
                </a:lnTo>
                <a:lnTo>
                  <a:pt x="0" y="4106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8303" b="-47027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972215" y="4764335"/>
            <a:ext cx="8261480" cy="2074490"/>
            <a:chOff x="0" y="0"/>
            <a:chExt cx="11015307" cy="2765987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11015307" cy="2765987"/>
            </a:xfrm>
            <a:prstGeom prst="rect">
              <a:avLst/>
            </a:prstGeom>
            <a:solidFill>
              <a:srgbClr val="FFE28A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908238" y="440264"/>
              <a:ext cx="9198831" cy="16124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8799"/>
                </a:lnSpc>
                <a:spcBef>
                  <a:spcPct val="0"/>
                </a:spcBef>
              </a:pPr>
              <a:r>
                <a:rPr lang="ar-EG" sz="8799" spc="87" strike="noStrike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  <a:rtl val="true"/>
                </a:rPr>
                <a:t>اشكر متابعتكم 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555803">
            <a:off x="13685314" y="3749032"/>
            <a:ext cx="5985156" cy="6095992"/>
          </a:xfrm>
          <a:custGeom>
            <a:avLst/>
            <a:gdLst/>
            <a:ahLst/>
            <a:cxnLst/>
            <a:rect r="r" b="b" t="t" l="l"/>
            <a:pathLst>
              <a:path h="6095992" w="5985156">
                <a:moveTo>
                  <a:pt x="0" y="0"/>
                </a:moveTo>
                <a:lnTo>
                  <a:pt x="5985156" y="0"/>
                </a:lnTo>
                <a:lnTo>
                  <a:pt x="5985156" y="6095992"/>
                </a:lnTo>
                <a:lnTo>
                  <a:pt x="0" y="60959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35069">
            <a:off x="14418893" y="5570668"/>
            <a:ext cx="3437062" cy="2746821"/>
          </a:xfrm>
          <a:custGeom>
            <a:avLst/>
            <a:gdLst/>
            <a:ahLst/>
            <a:cxnLst/>
            <a:rect r="r" b="b" t="t" l="l"/>
            <a:pathLst>
              <a:path h="2746821" w="3437062">
                <a:moveTo>
                  <a:pt x="0" y="0"/>
                </a:moveTo>
                <a:lnTo>
                  <a:pt x="3437062" y="0"/>
                </a:lnTo>
                <a:lnTo>
                  <a:pt x="3437062" y="2746821"/>
                </a:lnTo>
                <a:lnTo>
                  <a:pt x="0" y="27468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5745" b="-9458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18874">
            <a:off x="3649297" y="5817525"/>
            <a:ext cx="1654723" cy="1691631"/>
          </a:xfrm>
          <a:custGeom>
            <a:avLst/>
            <a:gdLst/>
            <a:ahLst/>
            <a:cxnLst/>
            <a:rect r="r" b="b" t="t" l="l"/>
            <a:pathLst>
              <a:path h="1691631" w="1654723">
                <a:moveTo>
                  <a:pt x="0" y="0"/>
                </a:moveTo>
                <a:lnTo>
                  <a:pt x="1654722" y="0"/>
                </a:lnTo>
                <a:lnTo>
                  <a:pt x="1654722" y="1691632"/>
                </a:lnTo>
                <a:lnTo>
                  <a:pt x="0" y="16916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28086">
            <a:off x="12894077" y="6072316"/>
            <a:ext cx="1156259" cy="1182049"/>
          </a:xfrm>
          <a:custGeom>
            <a:avLst/>
            <a:gdLst/>
            <a:ahLst/>
            <a:cxnLst/>
            <a:rect r="r" b="b" t="t" l="l"/>
            <a:pathLst>
              <a:path h="1182049" w="1156259">
                <a:moveTo>
                  <a:pt x="0" y="0"/>
                </a:moveTo>
                <a:lnTo>
                  <a:pt x="1156258" y="0"/>
                </a:lnTo>
                <a:lnTo>
                  <a:pt x="1156258" y="1182050"/>
                </a:lnTo>
                <a:lnTo>
                  <a:pt x="0" y="1182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55257">
            <a:off x="5538770" y="-546395"/>
            <a:ext cx="4518369" cy="2029158"/>
          </a:xfrm>
          <a:custGeom>
            <a:avLst/>
            <a:gdLst/>
            <a:ahLst/>
            <a:cxnLst/>
            <a:rect r="r" b="b" t="t" l="l"/>
            <a:pathLst>
              <a:path h="2029158" w="4518369">
                <a:moveTo>
                  <a:pt x="0" y="0"/>
                </a:moveTo>
                <a:lnTo>
                  <a:pt x="4518369" y="0"/>
                </a:lnTo>
                <a:lnTo>
                  <a:pt x="4518369" y="2029159"/>
                </a:lnTo>
                <a:lnTo>
                  <a:pt x="0" y="20291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786936">
            <a:off x="5259790" y="8043119"/>
            <a:ext cx="2712960" cy="1879341"/>
          </a:xfrm>
          <a:custGeom>
            <a:avLst/>
            <a:gdLst/>
            <a:ahLst/>
            <a:cxnLst/>
            <a:rect r="r" b="b" t="t" l="l"/>
            <a:pathLst>
              <a:path h="1879341" w="2712960">
                <a:moveTo>
                  <a:pt x="0" y="0"/>
                </a:moveTo>
                <a:lnTo>
                  <a:pt x="2712959" y="0"/>
                </a:lnTo>
                <a:lnTo>
                  <a:pt x="2712959" y="1879341"/>
                </a:lnTo>
                <a:lnTo>
                  <a:pt x="0" y="1879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4144991">
            <a:off x="16388442" y="217275"/>
            <a:ext cx="3110226" cy="1521183"/>
          </a:xfrm>
          <a:custGeom>
            <a:avLst/>
            <a:gdLst/>
            <a:ahLst/>
            <a:cxnLst/>
            <a:rect r="r" b="b" t="t" l="l"/>
            <a:pathLst>
              <a:path h="1521183" w="3110226">
                <a:moveTo>
                  <a:pt x="0" y="0"/>
                </a:moveTo>
                <a:lnTo>
                  <a:pt x="3110225" y="0"/>
                </a:lnTo>
                <a:lnTo>
                  <a:pt x="3110225" y="1521183"/>
                </a:lnTo>
                <a:lnTo>
                  <a:pt x="0" y="15211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DAG5mbdQtnI</dc:identifier>
  <dcterms:modified xsi:type="dcterms:W3CDTF">2011-08-01T06:04:30Z</dcterms:modified>
  <cp:revision>1</cp:revision>
  <dc:title>شبه الجملة</dc:title>
</cp:coreProperties>
</file>