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sldIdLst>
    <p:sldId id="256" r:id="rId2"/>
    <p:sldId id="262" r:id="rId3"/>
    <p:sldId id="261" r:id="rId4"/>
    <p:sldId id="259" r:id="rId5"/>
    <p:sldId id="260" r:id="rId6"/>
    <p:sldId id="263" r:id="rId7"/>
    <p:sldId id="264" r:id="rId8"/>
    <p:sldId id="265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74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06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5606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9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3136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33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06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9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0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67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0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7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4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8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52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13F73-E0F0-4C80-9B60-4853879BD213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D5888B5-B26B-4AA8-9B98-D124F82BB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961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b="1" i="1" dirty="0">
                <a:latin typeface="Andalus" panose="02020603050405020304" pitchFamily="18" charset="-78"/>
                <a:cs typeface="Andalus" panose="02020603050405020304" pitchFamily="18" charset="-78"/>
              </a:rPr>
              <a:t>الامن الغذائي في الوطن العربي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02988"/>
            <a:ext cx="9144000" cy="754811"/>
          </a:xfrm>
        </p:spPr>
        <p:txBody>
          <a:bodyPr>
            <a:normAutofit/>
          </a:bodyPr>
          <a:lstStyle/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</p:txBody>
      </p:sp>
    </p:spTree>
    <p:extLst>
      <p:ext uri="{BB962C8B-B14F-4D97-AF65-F5344CB8AC3E}">
        <p14:creationId xmlns:p14="http://schemas.microsoft.com/office/powerpoint/2010/main" val="2938382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sz="2800" dirty="0"/>
              <a:t>العوامل التي تؤثر في استغلال الموارد الطبيعية </a:t>
            </a:r>
            <a:r>
              <a:rPr lang="ar-JO" dirty="0"/>
              <a:t/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JO" dirty="0" smtClean="0"/>
              <a:t>الانسان </a:t>
            </a:r>
            <a:r>
              <a:rPr lang="ar-JO" dirty="0"/>
              <a:t>:</a:t>
            </a:r>
            <a:endParaRPr lang="en-US" dirty="0"/>
          </a:p>
          <a:p>
            <a:pPr algn="just" rtl="1"/>
            <a:r>
              <a:rPr lang="ar-JO" dirty="0" smtClean="0"/>
              <a:t>حاجته</a:t>
            </a:r>
            <a:r>
              <a:rPr lang="ar-JO" dirty="0"/>
              <a:t>، أدواته، قدرته على استخدام الموارد هي التي تحدد كيف يستغلها </a:t>
            </a:r>
            <a:endParaRPr lang="en-US" dirty="0"/>
          </a:p>
          <a:p>
            <a:pPr lvl="0" algn="just" rtl="1"/>
            <a:r>
              <a:rPr lang="ar-JO" dirty="0"/>
              <a:t>طبيعة المورد نفسه :</a:t>
            </a:r>
            <a:endParaRPr lang="en-US" dirty="0"/>
          </a:p>
          <a:p>
            <a:pPr algn="just" rtl="1"/>
            <a:r>
              <a:rPr lang="ar-JO" dirty="0"/>
              <a:t>مثل مكان وجوده ، كميته ، وخصائصه .</a:t>
            </a:r>
            <a:endParaRPr lang="en-US" dirty="0"/>
          </a:p>
          <a:p>
            <a:pPr lvl="0" algn="just" rtl="1"/>
            <a:r>
              <a:rPr lang="ar-JO" dirty="0"/>
              <a:t>أنواع الموارد الطبيعية :</a:t>
            </a:r>
            <a:endParaRPr lang="en-US" dirty="0"/>
          </a:p>
          <a:p>
            <a:pPr algn="just" rtl="1"/>
            <a:r>
              <a:rPr lang="ar-JO" dirty="0"/>
              <a:t>تختلف من مكان </a:t>
            </a:r>
            <a:r>
              <a:rPr lang="ar-JO" dirty="0" err="1"/>
              <a:t>لاخر</a:t>
            </a:r>
            <a:r>
              <a:rPr lang="ar-JO" dirty="0"/>
              <a:t>، وهذا يؤثر على طريقة توزيعها واستغلالها 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91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smtClean="0"/>
              <a:t>الطالبة </a:t>
            </a:r>
            <a:r>
              <a:rPr lang="ar-JO" dirty="0" smtClean="0"/>
              <a:t>رولا رامي فراج </a:t>
            </a:r>
            <a:br>
              <a:rPr lang="ar-JO" dirty="0" smtClean="0"/>
            </a:br>
            <a:r>
              <a:rPr lang="ar-JO" dirty="0" smtClean="0"/>
              <a:t>التاسع 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6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sz="3100" b="1" i="1" dirty="0" smtClean="0"/>
              <a:t>مفهوم الامن الغذائي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011" y="1690688"/>
            <a:ext cx="10515600" cy="4351338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200000"/>
              </a:lnSpc>
              <a:buNone/>
            </a:pPr>
            <a:r>
              <a:rPr lang="ar-JO" sz="2400" b="1" dirty="0" smtClean="0"/>
              <a:t> </a:t>
            </a:r>
            <a:r>
              <a:rPr lang="ar-JO" sz="2400" dirty="0" smtClean="0"/>
              <a:t>هو قدرة الدولة على توفير غذاء كاف لشعبها بشكل دائم سواء من الإنتاج المحلي او الاستيراد من الخارج، وبطريقة تضمن الاستقرار وعدم حدوث نقص 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098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166"/>
            <a:ext cx="10515600" cy="5926797"/>
          </a:xfrm>
        </p:spPr>
        <p:txBody>
          <a:bodyPr/>
          <a:lstStyle/>
          <a:p>
            <a:pPr marL="0" indent="0" algn="ctr" rtl="1">
              <a:buNone/>
            </a:pPr>
            <a:endParaRPr lang="ar-JO" b="1" i="1" dirty="0" smtClean="0"/>
          </a:p>
          <a:p>
            <a:pPr marL="0" indent="0" algn="ctr" rtl="1">
              <a:buNone/>
            </a:pPr>
            <a:endParaRPr lang="ar-JO" b="1" i="1" dirty="0"/>
          </a:p>
          <a:p>
            <a:pPr marL="0" indent="0" algn="ctr" rtl="1">
              <a:buNone/>
            </a:pPr>
            <a:r>
              <a:rPr lang="ar-JO" b="1" i="1" dirty="0" smtClean="0"/>
              <a:t>سبب أهمية الامن الغذائي</a:t>
            </a:r>
            <a:endParaRPr lang="en-US" b="1" i="1" dirty="0" smtClean="0"/>
          </a:p>
          <a:p>
            <a:pPr marL="0" indent="0" algn="just" rtl="1">
              <a:buNone/>
            </a:pPr>
            <a:r>
              <a:rPr lang="ar-JO" sz="2400" dirty="0"/>
              <a:t>ل</a:t>
            </a:r>
            <a:r>
              <a:rPr lang="ar-JO" sz="2400" dirty="0" smtClean="0"/>
              <a:t>أنه مرتبط مباشرة بصحة الانسان واستمرار الحياة الاقتصادية والاجتماعية، وتحقيق الاستقرار للدولة.</a:t>
            </a:r>
          </a:p>
          <a:p>
            <a:pPr marL="0" indent="0" algn="just" rtl="1">
              <a:buNone/>
            </a:pPr>
            <a:endParaRPr lang="en-US" dirty="0"/>
          </a:p>
          <a:p>
            <a:pPr marL="0" lvl="0" indent="0" algn="ctr" rtl="1">
              <a:buNone/>
            </a:pPr>
            <a:r>
              <a:rPr lang="ar-JO" b="1" dirty="0"/>
              <a:t>أهد</a:t>
            </a:r>
            <a:r>
              <a:rPr lang="ar-JO" b="1" i="1" dirty="0"/>
              <a:t>اف وأهمية تحقيق الامن </a:t>
            </a:r>
            <a:r>
              <a:rPr lang="ar-JO" b="1" i="1" dirty="0" smtClean="0"/>
              <a:t>الغذائي</a:t>
            </a:r>
            <a:endParaRPr lang="en-US" b="1" i="1" dirty="0"/>
          </a:p>
          <a:p>
            <a:pPr lvl="0" algn="just" rtl="1"/>
            <a:r>
              <a:rPr lang="ar-JO" sz="2400" b="1" dirty="0"/>
              <a:t>توفير غذاء صحي وكاف: </a:t>
            </a:r>
            <a:r>
              <a:rPr lang="ar-JO" sz="2400" dirty="0"/>
              <a:t>يؤثر ايجابياً على الصحة، والقدرة على التعلم، والإنتاج.</a:t>
            </a:r>
            <a:endParaRPr lang="en-US" sz="2400" dirty="0"/>
          </a:p>
          <a:p>
            <a:pPr lvl="0" algn="just" rtl="1"/>
            <a:r>
              <a:rPr lang="ar-JO" sz="2400" b="1" dirty="0"/>
              <a:t>دعم النمو الاقتصادي والتنمية المستدامة.</a:t>
            </a:r>
            <a:endParaRPr lang="en-US" sz="2400" dirty="0"/>
          </a:p>
          <a:p>
            <a:pPr lvl="0" algn="just" rtl="1"/>
            <a:r>
              <a:rPr lang="ar-JO" sz="2400" b="1" dirty="0"/>
              <a:t>تحقيق الاستقرار السياسي والاقتصادي والاجتماعي</a:t>
            </a:r>
            <a:r>
              <a:rPr lang="ar-JO" sz="2400" b="1" dirty="0" smtClean="0"/>
              <a:t>.</a:t>
            </a:r>
          </a:p>
          <a:p>
            <a:pPr marL="0" lvl="0" indent="0" algn="just" rtl="1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784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838" y="114959"/>
            <a:ext cx="10515600" cy="1325563"/>
          </a:xfrm>
        </p:spPr>
        <p:txBody>
          <a:bodyPr/>
          <a:lstStyle/>
          <a:p>
            <a:pPr algn="ctr" rtl="1"/>
            <a:r>
              <a:rPr lang="ar-JO" sz="2800" b="1" i="1" dirty="0">
                <a:cs typeface="+mn-cs"/>
              </a:rPr>
              <a:t>العوامل المؤثرة في الامن الغذائي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3026"/>
            <a:ext cx="10212238" cy="5253937"/>
          </a:xfrm>
        </p:spPr>
        <p:txBody>
          <a:bodyPr>
            <a:normAutofit fontScale="47500" lnSpcReduction="20000"/>
          </a:bodyPr>
          <a:lstStyle/>
          <a:p>
            <a:pPr marL="0" indent="0" algn="r" rtl="1">
              <a:buNone/>
            </a:pPr>
            <a:endParaRPr lang="ar-JO" sz="3600" b="1" i="1" dirty="0" smtClean="0"/>
          </a:p>
          <a:p>
            <a:pPr marL="0" indent="0" algn="r" rtl="1">
              <a:buNone/>
            </a:pPr>
            <a:r>
              <a:rPr lang="ar-JO" sz="3600" b="1" i="1" dirty="0" smtClean="0"/>
              <a:t>أولاً</a:t>
            </a:r>
            <a:r>
              <a:rPr lang="ar-JO" sz="3600" b="1" i="1" dirty="0"/>
              <a:t>: العوامل </a:t>
            </a:r>
            <a:r>
              <a:rPr lang="ar-JO" sz="3600" b="1" i="1" dirty="0" smtClean="0"/>
              <a:t>البشرية</a:t>
            </a:r>
            <a:endParaRPr lang="en-US" sz="3600" b="1" i="1" dirty="0"/>
          </a:p>
          <a:p>
            <a:pPr lvl="0" algn="r" rtl="1"/>
            <a:r>
              <a:rPr lang="ar-JO" sz="3600" dirty="0"/>
              <a:t>زيادة عدد السكان.</a:t>
            </a:r>
            <a:endParaRPr lang="en-US" sz="3600" dirty="0"/>
          </a:p>
          <a:p>
            <a:pPr algn="r" rtl="1"/>
            <a:r>
              <a:rPr lang="ar-JO" sz="3600" dirty="0"/>
              <a:t>ارتفاع عدد السكان في الوطن العربي يجعل الطلب على الغذاء أكبر من قدرة الإنتاج </a:t>
            </a:r>
            <a:endParaRPr lang="en-US" sz="3600" dirty="0"/>
          </a:p>
          <a:p>
            <a:pPr lvl="0" algn="r" rtl="1"/>
            <a:r>
              <a:rPr lang="ar-JO" sz="3600" dirty="0"/>
              <a:t>الهجرة من الريف الى المدن.</a:t>
            </a:r>
            <a:endParaRPr lang="en-US" sz="3600" dirty="0"/>
          </a:p>
          <a:p>
            <a:pPr algn="r" rtl="1"/>
            <a:r>
              <a:rPr lang="ar-JO" sz="3600" dirty="0"/>
              <a:t>انتقال السكان من المناطق الزراعية الى المدن يقلل عدد العاملين في الزراعة، وهذا يضعف الإنتاج الزراعي.</a:t>
            </a:r>
            <a:endParaRPr lang="en-US" sz="3600" dirty="0"/>
          </a:p>
          <a:p>
            <a:pPr marL="0" indent="0" algn="r" rtl="1">
              <a:buNone/>
            </a:pPr>
            <a:r>
              <a:rPr lang="ar-JO" sz="3600" b="1" i="1" dirty="0"/>
              <a:t>ثانياً: العوامل الطبيعية </a:t>
            </a:r>
            <a:r>
              <a:rPr lang="ar-JO" sz="3600" b="1" i="1" dirty="0" smtClean="0"/>
              <a:t>:</a:t>
            </a:r>
            <a:endParaRPr lang="en-US" sz="3600" b="1" i="1" dirty="0"/>
          </a:p>
          <a:p>
            <a:pPr marL="0" lvl="0" indent="0" algn="r" rtl="1">
              <a:buNone/>
            </a:pPr>
            <a:r>
              <a:rPr lang="ar-JO" sz="3600" dirty="0"/>
              <a:t>رغم وجود مساحات زراعية واسعة، إلا أن معظمها غير صالح للزراعة بسبب:</a:t>
            </a:r>
            <a:endParaRPr lang="en-US" sz="3600" dirty="0"/>
          </a:p>
          <a:p>
            <a:pPr lvl="0" algn="r" rtl="1"/>
            <a:r>
              <a:rPr lang="ar-JO" sz="3600" dirty="0"/>
              <a:t>قلة الامطار.</a:t>
            </a:r>
            <a:endParaRPr lang="en-US" sz="3600" dirty="0"/>
          </a:p>
          <a:p>
            <a:pPr lvl="0" algn="r" rtl="1"/>
            <a:r>
              <a:rPr lang="ar-JO" sz="3600" dirty="0"/>
              <a:t>التصحر.</a:t>
            </a:r>
            <a:endParaRPr lang="en-US" sz="3600" dirty="0"/>
          </a:p>
          <a:p>
            <a:pPr lvl="0" algn="r" rtl="1"/>
            <a:r>
              <a:rPr lang="ar-JO" sz="3600" dirty="0"/>
              <a:t>ارتفاع الحرارة.</a:t>
            </a:r>
            <a:endParaRPr lang="en-US" sz="3600" dirty="0"/>
          </a:p>
          <a:p>
            <a:pPr lvl="0" algn="r" rtl="1"/>
            <a:r>
              <a:rPr lang="ar-JO" sz="3600" dirty="0"/>
              <a:t>ملوحة التربة.</a:t>
            </a:r>
            <a:endParaRPr lang="en-US" sz="3600" dirty="0"/>
          </a:p>
          <a:p>
            <a:pPr lvl="0" algn="r" rtl="1"/>
            <a:r>
              <a:rPr lang="ar-JO" sz="3600" dirty="0"/>
              <a:t>ندرة المياه.</a:t>
            </a:r>
            <a:endParaRPr lang="en-US" sz="3600" dirty="0"/>
          </a:p>
          <a:p>
            <a:pPr lvl="0" algn="r" rtl="1"/>
            <a:r>
              <a:rPr lang="ar-JO" sz="3600" dirty="0"/>
              <a:t>إضافة الى ذلك الاعتماد على الزراعة البعلية يجعل الإنتاج غير ثابت </a:t>
            </a:r>
            <a:r>
              <a:rPr lang="ar-JO" sz="3600" dirty="0" err="1"/>
              <a:t>لانه</a:t>
            </a:r>
            <a:r>
              <a:rPr lang="ar-JO" sz="3600" dirty="0"/>
              <a:t> يعتمد على الامطار.</a:t>
            </a:r>
            <a:endParaRPr lang="en-US" sz="3600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860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sz="2800" b="1" i="1" dirty="0">
                <a:cs typeface="+mn-cs"/>
              </a:rPr>
              <a:t>الموازنة </a:t>
            </a:r>
            <a:r>
              <a:rPr lang="ar-JO" sz="2800" b="1" i="1" dirty="0" smtClean="0">
                <a:cs typeface="+mn-cs"/>
              </a:rPr>
              <a:t>المائية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endParaRPr lang="ar-JO" b="1" i="1" dirty="0"/>
          </a:p>
          <a:p>
            <a:pPr marL="0" indent="0" algn="just" rtl="1">
              <a:buNone/>
            </a:pPr>
            <a:r>
              <a:rPr lang="ar-JO" b="1" i="1" dirty="0" smtClean="0"/>
              <a:t>لها </a:t>
            </a:r>
            <a:r>
              <a:rPr lang="ar-JO" b="1" i="1" dirty="0"/>
              <a:t>ثلاث حالات خاصه:</a:t>
            </a:r>
            <a:endParaRPr lang="en-US" b="1" i="1" dirty="0"/>
          </a:p>
          <a:p>
            <a:pPr lvl="0" algn="just" rtl="1"/>
            <a:r>
              <a:rPr lang="ar-JO" sz="2400" dirty="0"/>
              <a:t>التوازن المائي: عندما يتساوى حجم الطلب على المياه مع حجم الموارد المتاحة.</a:t>
            </a:r>
            <a:endParaRPr lang="en-US" sz="2400" dirty="0"/>
          </a:p>
          <a:p>
            <a:pPr lvl="0" algn="just" rtl="1"/>
            <a:r>
              <a:rPr lang="ar-JO" sz="2400" dirty="0"/>
              <a:t>العجز المائي: عندما يكون الطلب أكبر من كمية المياه المتوفرة.</a:t>
            </a:r>
            <a:endParaRPr lang="en-US" sz="2400" dirty="0"/>
          </a:p>
          <a:p>
            <a:pPr lvl="0" algn="just" rtl="1"/>
            <a:r>
              <a:rPr lang="ar-JO" sz="2400" dirty="0"/>
              <a:t>الفائض المائي: عندما تكون كمية الموارد أكبر من احتياجات السكان (نادر جدا في الوطن العربي).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374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2800" b="1" i="1" dirty="0" smtClean="0"/>
              <a:t>الأمن </a:t>
            </a:r>
            <a:r>
              <a:rPr lang="ar-JO" sz="2800" b="1" i="1" dirty="0"/>
              <a:t>المائي في الوطن العربي</a:t>
            </a: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 marL="0" indent="0" algn="ctr" rtl="1">
              <a:buNone/>
            </a:pPr>
            <a:r>
              <a:rPr lang="ar-JO" b="1" i="1" dirty="0"/>
              <a:t>مفهوم الامن </a:t>
            </a:r>
            <a:r>
              <a:rPr lang="ar-JO" b="1" i="1" dirty="0" smtClean="0"/>
              <a:t>المائي</a:t>
            </a:r>
          </a:p>
          <a:p>
            <a:pPr marL="0" indent="0" algn="ctr" rtl="1">
              <a:buNone/>
            </a:pPr>
            <a:endParaRPr lang="en-US" dirty="0"/>
          </a:p>
          <a:p>
            <a:pPr marL="0" indent="0" algn="just" rtl="1">
              <a:buNone/>
            </a:pPr>
            <a:r>
              <a:rPr lang="ar-JO" sz="2400" dirty="0"/>
              <a:t>هو قدرة الدولة على توفير المياه للسكان بشكل كاف ومستمر، لأغراض الشرب والزراعة والصناعة</a:t>
            </a:r>
            <a:r>
              <a:rPr lang="ar-JO" sz="2400" dirty="0" smtClean="0"/>
              <a:t>.</a:t>
            </a:r>
          </a:p>
          <a:p>
            <a:pPr marL="0" indent="0" algn="just" rtl="1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424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sz="2800" b="1" i="1" dirty="0" smtClean="0">
                <a:cs typeface="+mn-cs"/>
              </a:rPr>
              <a:t>العوامل المؤثرة في الأمن المائي العربي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3962"/>
            <a:ext cx="10515600" cy="4883001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JO" b="1" i="1" dirty="0" smtClean="0"/>
              <a:t>أولاً</a:t>
            </a:r>
            <a:r>
              <a:rPr lang="ar-JO" b="1" i="1" dirty="0"/>
              <a:t>: عوامل طبيعية مثل:</a:t>
            </a:r>
            <a:endParaRPr lang="en-US" b="1" i="1" dirty="0"/>
          </a:p>
          <a:p>
            <a:pPr marL="0" indent="0" algn="just" rtl="1">
              <a:buNone/>
            </a:pPr>
            <a:r>
              <a:rPr lang="ar-JO" dirty="0" smtClean="0"/>
              <a:t>1) </a:t>
            </a:r>
            <a:r>
              <a:rPr lang="ar-JO" dirty="0"/>
              <a:t>قلة الامطار: وخاصة في اغلب الدول العربية.</a:t>
            </a:r>
            <a:endParaRPr lang="en-US" dirty="0"/>
          </a:p>
          <a:p>
            <a:pPr marL="0" indent="0" algn="just" rtl="1">
              <a:buNone/>
            </a:pPr>
            <a:r>
              <a:rPr lang="ar-JO" dirty="0" smtClean="0"/>
              <a:t>2) </a:t>
            </a:r>
            <a:r>
              <a:rPr lang="ar-JO" dirty="0"/>
              <a:t>ارتفاع درجات الحرارة: مما يزيد التبخر ويقلل المياه المتاحة.</a:t>
            </a:r>
            <a:endParaRPr lang="en-US" dirty="0"/>
          </a:p>
          <a:p>
            <a:pPr marL="0" indent="0" algn="just" rtl="1">
              <a:buNone/>
            </a:pPr>
            <a:r>
              <a:rPr lang="ar-JO" dirty="0" smtClean="0"/>
              <a:t>3) </a:t>
            </a:r>
            <a:r>
              <a:rPr lang="ar-JO" dirty="0"/>
              <a:t>التصحر: الذي يلتهم الأراضي الزراعية ويقلل انتاجيتها.</a:t>
            </a:r>
            <a:endParaRPr lang="en-US" dirty="0"/>
          </a:p>
          <a:p>
            <a:pPr marL="0" indent="0" algn="just" rtl="1">
              <a:buNone/>
            </a:pPr>
            <a:r>
              <a:rPr lang="ar-JO" dirty="0"/>
              <a:t>4) تذبذب الامطار من سنة لأخرى مما يجعل الموارد المائية غير ثابتة.</a:t>
            </a:r>
            <a:endParaRPr lang="en-US" dirty="0"/>
          </a:p>
          <a:p>
            <a:pPr marL="0" indent="0" algn="just" rtl="1">
              <a:buNone/>
            </a:pPr>
            <a:r>
              <a:rPr lang="ar-JO" b="1" i="1" dirty="0"/>
              <a:t>ثانياً: عوامل بشرية:</a:t>
            </a:r>
            <a:endParaRPr lang="en-US" b="1" i="1" dirty="0"/>
          </a:p>
          <a:p>
            <a:pPr marL="0" indent="0" algn="just" rtl="1">
              <a:buNone/>
            </a:pPr>
            <a:r>
              <a:rPr lang="ar-JO" dirty="0"/>
              <a:t>1</a:t>
            </a:r>
            <a:r>
              <a:rPr lang="ar-JO" dirty="0" smtClean="0"/>
              <a:t>) </a:t>
            </a:r>
            <a:r>
              <a:rPr lang="ar-JO" dirty="0"/>
              <a:t>الزيادة السكانية التي ترفع الطلب على المياه بشكل كبير.</a:t>
            </a:r>
            <a:endParaRPr lang="en-US" dirty="0"/>
          </a:p>
          <a:p>
            <a:pPr marL="0" indent="0" algn="just" rtl="1">
              <a:buNone/>
            </a:pPr>
            <a:r>
              <a:rPr lang="ar-JO" dirty="0"/>
              <a:t>2) سوء استخدام المياه في المنازل أو الزراعة.</a:t>
            </a:r>
            <a:endParaRPr lang="en-US" dirty="0"/>
          </a:p>
          <a:p>
            <a:pPr marL="0" indent="0" algn="just" rtl="1">
              <a:buNone/>
            </a:pPr>
            <a:r>
              <a:rPr lang="ar-JO" dirty="0" smtClean="0"/>
              <a:t>3) الري غير الحديث الذي يؤدي الى هدر كميات كبيرة من المياه.</a:t>
            </a:r>
            <a:endParaRPr lang="en-US" dirty="0" smtClean="0"/>
          </a:p>
          <a:p>
            <a:pPr marL="0" indent="0" algn="just" rtl="1">
              <a:buNone/>
            </a:pPr>
            <a:r>
              <a:rPr lang="ar-JO" dirty="0" smtClean="0"/>
              <a:t>4) </a:t>
            </a:r>
            <a:r>
              <a:rPr lang="ar-JO" dirty="0"/>
              <a:t>السيطرة الخارجية على بعض الأنهار مثل:</a:t>
            </a:r>
            <a:endParaRPr lang="en-US" dirty="0"/>
          </a:p>
          <a:p>
            <a:pPr lvl="0" algn="just" rtl="1"/>
            <a:r>
              <a:rPr lang="ar-JO" dirty="0"/>
              <a:t>نهر النيل.</a:t>
            </a:r>
            <a:endParaRPr lang="en-US" dirty="0"/>
          </a:p>
          <a:p>
            <a:pPr lvl="0" algn="just" rtl="1"/>
            <a:r>
              <a:rPr lang="ar-JO" dirty="0"/>
              <a:t>نهري دجلة والفرات</a:t>
            </a:r>
            <a:r>
              <a:rPr lang="ar-JO" dirty="0" smtClean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710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19075"/>
            <a:ext cx="10515600" cy="1325563"/>
          </a:xfrm>
        </p:spPr>
        <p:txBody>
          <a:bodyPr/>
          <a:lstStyle/>
          <a:p>
            <a:pPr algn="ctr"/>
            <a:r>
              <a:rPr lang="ar-JO" sz="2800" b="1" i="1" dirty="0">
                <a:cs typeface="+mn-cs"/>
              </a:rPr>
              <a:t>أسباب مشكلة المياه في الوطن العربي</a:t>
            </a:r>
            <a:r>
              <a:rPr lang="en-US" dirty="0">
                <a:cs typeface="+mn-cs"/>
              </a:rPr>
              <a:t/>
            </a:r>
            <a:br>
              <a:rPr lang="en-US" dirty="0">
                <a:cs typeface="+mn-cs"/>
              </a:rPr>
            </a:br>
            <a:endParaRPr lang="en-US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120775"/>
            <a:ext cx="10679113" cy="5056188"/>
          </a:xfrm>
        </p:spPr>
        <p:txBody>
          <a:bodyPr>
            <a:normAutofit lnSpcReduction="10000"/>
          </a:bodyPr>
          <a:lstStyle/>
          <a:p>
            <a:pPr marL="0" indent="0" algn="just" rtl="1">
              <a:buNone/>
            </a:pPr>
            <a:endParaRPr lang="ar-JO" b="1" i="1" dirty="0" smtClean="0"/>
          </a:p>
          <a:p>
            <a:pPr marL="0" indent="0" algn="just" rtl="1">
              <a:buNone/>
            </a:pPr>
            <a:r>
              <a:rPr lang="ar-JO" b="1" i="1" dirty="0" smtClean="0"/>
              <a:t>أولاً: </a:t>
            </a:r>
            <a:r>
              <a:rPr lang="ar-JO" b="1" i="1" dirty="0"/>
              <a:t>أسباب </a:t>
            </a:r>
            <a:r>
              <a:rPr lang="ar-JO" b="1" i="1" dirty="0" smtClean="0"/>
              <a:t>طبيعية</a:t>
            </a:r>
            <a:endParaRPr lang="en-US" b="1" i="1" dirty="0"/>
          </a:p>
          <a:p>
            <a:pPr lvl="0" algn="just" rtl="1"/>
            <a:r>
              <a:rPr lang="ar-JO" dirty="0"/>
              <a:t>ندرة الامطار في معظم المناطق العربية.</a:t>
            </a:r>
            <a:endParaRPr lang="en-US" dirty="0"/>
          </a:p>
          <a:p>
            <a:pPr lvl="0" algn="just" rtl="1"/>
            <a:r>
              <a:rPr lang="ar-JO" dirty="0"/>
              <a:t>ارتفاع درجات الحرارة مما يسبب زيادة التبخر.</a:t>
            </a:r>
            <a:endParaRPr lang="en-US" dirty="0"/>
          </a:p>
          <a:p>
            <a:pPr lvl="0" algn="just" rtl="1"/>
            <a:r>
              <a:rPr lang="ar-JO" dirty="0"/>
              <a:t>اتساع المناطق الصحراوية التي لا تساعد على تخزين المياه.</a:t>
            </a:r>
            <a:endParaRPr lang="en-US" dirty="0"/>
          </a:p>
          <a:p>
            <a:pPr lvl="0" algn="just" rtl="1"/>
            <a:r>
              <a:rPr lang="ar-JO" dirty="0"/>
              <a:t>تذبذب السنين المطرية بين سنوات غزيرة وسنوات جافة.</a:t>
            </a:r>
            <a:endParaRPr lang="en-US" dirty="0"/>
          </a:p>
          <a:p>
            <a:pPr marL="0" indent="0" algn="just" rtl="1">
              <a:buNone/>
            </a:pPr>
            <a:r>
              <a:rPr lang="ar-JO" b="1" i="1" dirty="0"/>
              <a:t>ثانياً: أسباب </a:t>
            </a:r>
            <a:r>
              <a:rPr lang="ar-JO" b="1" i="1" dirty="0" smtClean="0"/>
              <a:t>بشرية</a:t>
            </a:r>
            <a:endParaRPr lang="en-US" b="1" i="1" dirty="0"/>
          </a:p>
          <a:p>
            <a:pPr lvl="0" algn="just" rtl="1"/>
            <a:r>
              <a:rPr lang="ar-JO" dirty="0"/>
              <a:t>الزيادة السكانية وارتفاع الطلب على المياه.</a:t>
            </a:r>
            <a:endParaRPr lang="en-US" dirty="0"/>
          </a:p>
          <a:p>
            <a:pPr lvl="0" algn="just" rtl="1"/>
            <a:r>
              <a:rPr lang="ar-JO" dirty="0"/>
              <a:t>استهلاك غير منظم للمياه في المنازل والزراعة.</a:t>
            </a:r>
            <a:endParaRPr lang="en-US" dirty="0"/>
          </a:p>
          <a:p>
            <a:pPr lvl="0" algn="just" rtl="1"/>
            <a:r>
              <a:rPr lang="ar-JO" dirty="0"/>
              <a:t>استخدام طرق ري قديمة تؤدي الى هدر كبير للمياه مثل الري بالغمر.</a:t>
            </a:r>
            <a:endParaRPr lang="en-US" dirty="0"/>
          </a:p>
          <a:p>
            <a:pPr lvl="0" algn="just" rtl="1"/>
            <a:r>
              <a:rPr lang="ar-JO" dirty="0"/>
              <a:t>النمو الصناعي والزراعي الذي يحتاج الى كميات أكبر من المياه.</a:t>
            </a:r>
            <a:endParaRPr lang="en-US" dirty="0"/>
          </a:p>
          <a:p>
            <a:pPr lvl="0" algn="just" rtl="1"/>
            <a:r>
              <a:rPr lang="ar-JO" dirty="0"/>
              <a:t>النزاعات والسيطرة على مصادر المياه مثل </a:t>
            </a:r>
            <a:r>
              <a:rPr lang="ar-JO" dirty="0" smtClean="0"/>
              <a:t>الانهار </a:t>
            </a:r>
            <a:r>
              <a:rPr lang="ar-JO" dirty="0"/>
              <a:t>المشتركة</a:t>
            </a:r>
            <a:r>
              <a:rPr lang="ar-JO" dirty="0" smtClean="0"/>
              <a:t>.</a:t>
            </a:r>
            <a:endParaRPr lang="en-US" dirty="0"/>
          </a:p>
          <a:p>
            <a:pPr marL="0" indent="0" rtl="1">
              <a:buNone/>
            </a:pPr>
            <a:r>
              <a:rPr lang="ar-JO" dirty="0"/>
              <a:t> </a:t>
            </a:r>
            <a:endParaRPr lang="en-US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862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2800" b="1" i="1" dirty="0">
                <a:cs typeface="+mn-cs"/>
              </a:rPr>
              <a:t>الاستغلال الأمثل للموارد </a:t>
            </a:r>
            <a:r>
              <a:rPr lang="en-US" sz="2800" b="1" i="1" dirty="0"/>
              <a:t/>
            </a:r>
            <a:br>
              <a:rPr lang="en-US" sz="2800" b="1" i="1" dirty="0"/>
            </a:br>
            <a:endParaRPr lang="en-US" sz="2800" b="1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199" y="1259457"/>
            <a:ext cx="10617679" cy="4917506"/>
          </a:xfrm>
        </p:spPr>
        <p:txBody>
          <a:bodyPr/>
          <a:lstStyle/>
          <a:p>
            <a:pPr marL="0" indent="0" algn="just" rtl="1">
              <a:buNone/>
            </a:pPr>
            <a:r>
              <a:rPr lang="ar-JO" sz="2400" dirty="0" smtClean="0"/>
              <a:t>وهي </a:t>
            </a:r>
            <a:r>
              <a:rPr lang="ar-JO" sz="2400" dirty="0"/>
              <a:t>كل الأشياء الموجودة في الطبيعة ويستخدمها الانسان لتلبية احتياجاته. ويؤكد ان الانسان يجب أن يستغل الموارد بطريقة واعية حتى لا تنفذ، لأن زيادتها او قلتها تؤثر مباشرة على حياة الناس .</a:t>
            </a:r>
            <a:endParaRPr lang="en-US" sz="2400" dirty="0"/>
          </a:p>
          <a:p>
            <a:pPr marL="0" indent="0" algn="just" rtl="1">
              <a:buNone/>
            </a:pPr>
            <a:r>
              <a:rPr lang="ar-JO" sz="2400" dirty="0"/>
              <a:t>أهمية الاستغلال الأمثل للموارد :</a:t>
            </a:r>
            <a:endParaRPr lang="en-US" sz="2400" dirty="0"/>
          </a:p>
          <a:p>
            <a:pPr lvl="0" algn="just" rtl="1"/>
            <a:r>
              <a:rPr lang="ar-JO" sz="2400" dirty="0"/>
              <a:t>يساعد على استمرار توفر الموارد .</a:t>
            </a:r>
            <a:endParaRPr lang="en-US" sz="2400" dirty="0"/>
          </a:p>
          <a:p>
            <a:pPr lvl="0" algn="just" rtl="1"/>
            <a:r>
              <a:rPr lang="ar-JO" sz="2400" dirty="0"/>
              <a:t>يرفع مستوى المعيشة .</a:t>
            </a:r>
            <a:endParaRPr lang="en-US" sz="2400" dirty="0"/>
          </a:p>
          <a:p>
            <a:pPr lvl="0" algn="just" rtl="1"/>
            <a:r>
              <a:rPr lang="ar-JO" sz="2400" dirty="0"/>
              <a:t>يقلل التلوث .</a:t>
            </a:r>
            <a:endParaRPr lang="en-US" sz="2400" dirty="0"/>
          </a:p>
          <a:p>
            <a:pPr lvl="0" algn="just" rtl="1"/>
            <a:r>
              <a:rPr lang="ar-JO" sz="2400" dirty="0"/>
              <a:t>يحافظ على التوازن بين الانسان والبيئة 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7066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</TotalTime>
  <Words>588</Words>
  <Application>Microsoft Office PowerPoint</Application>
  <PresentationFormat>Widescreen</PresentationFormat>
  <Paragraphs>114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Andalus</vt:lpstr>
      <vt:lpstr>Arial</vt:lpstr>
      <vt:lpstr>Century Gothic</vt:lpstr>
      <vt:lpstr>Tahoma</vt:lpstr>
      <vt:lpstr>Wingdings 3</vt:lpstr>
      <vt:lpstr>Wisp</vt:lpstr>
      <vt:lpstr>الامن الغذائي في الوطن العربي </vt:lpstr>
      <vt:lpstr> مفهوم الامن الغذائي </vt:lpstr>
      <vt:lpstr> </vt:lpstr>
      <vt:lpstr>العوامل المؤثرة في الامن الغذائي  </vt:lpstr>
      <vt:lpstr>الموازنة المائية </vt:lpstr>
      <vt:lpstr>الأمن المائي في الوطن العربي</vt:lpstr>
      <vt:lpstr>العوامل المؤثرة في الأمن المائي العربي </vt:lpstr>
      <vt:lpstr>أسباب مشكلة المياه في الوطن العربي </vt:lpstr>
      <vt:lpstr>الاستغلال الأمثل للموارد  </vt:lpstr>
      <vt:lpstr>العوامل التي تؤثر في استغلال الموارد الطبيعية  </vt:lpstr>
      <vt:lpstr>الطالبة رولا رامي فراج  التاسع أ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الامن الغذائي في الوطن العربي</dc:title>
  <dc:creator>Magic Systems</dc:creator>
  <cp:lastModifiedBy>Magic Systems</cp:lastModifiedBy>
  <cp:revision>21</cp:revision>
  <dcterms:created xsi:type="dcterms:W3CDTF">2025-11-24T20:31:07Z</dcterms:created>
  <dcterms:modified xsi:type="dcterms:W3CDTF">2025-11-24T21:47:39Z</dcterms:modified>
</cp:coreProperties>
</file>