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8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F595C6-D268-478C-A282-4AA2EF2C3B9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B1A5099-5A8C-4F96-A6E2-560DE47DA95A}">
      <dgm:prSet/>
      <dgm:spPr/>
      <dgm:t>
        <a:bodyPr/>
        <a:lstStyle/>
        <a:p>
          <a:r>
            <a:rPr lang="ar-JO" b="1"/>
            <a:t>أركان الجملة الفعلية</a:t>
          </a:r>
          <a:r>
            <a:rPr lang="ar-JO"/>
            <a:t>:                                               </a:t>
          </a:r>
          <a:endParaRPr lang="en-US"/>
        </a:p>
      </dgm:t>
    </dgm:pt>
    <dgm:pt modelId="{A72437A7-1C08-4176-B467-BD03716E70AD}" type="parTrans" cxnId="{05F71C32-4B9E-4616-81F7-B1CBFE29FD5D}">
      <dgm:prSet/>
      <dgm:spPr/>
      <dgm:t>
        <a:bodyPr/>
        <a:lstStyle/>
        <a:p>
          <a:endParaRPr lang="en-US"/>
        </a:p>
      </dgm:t>
    </dgm:pt>
    <dgm:pt modelId="{3C2C1415-0215-4822-AA83-CFD1B05BAB46}" type="sibTrans" cxnId="{05F71C32-4B9E-4616-81F7-B1CBFE29FD5D}">
      <dgm:prSet/>
      <dgm:spPr/>
      <dgm:t>
        <a:bodyPr/>
        <a:lstStyle/>
        <a:p>
          <a:endParaRPr lang="en-US"/>
        </a:p>
      </dgm:t>
    </dgm:pt>
    <dgm:pt modelId="{A0F68704-3827-41BB-A874-1A2E47B4D163}">
      <dgm:prSet/>
      <dgm:spPr/>
      <dgm:t>
        <a:bodyPr/>
        <a:lstStyle/>
        <a:p>
          <a:r>
            <a:rPr lang="ar-JO"/>
            <a:t>1- </a:t>
          </a:r>
          <a:r>
            <a:rPr lang="ar-JO" b="1" u="sng"/>
            <a:t>الفعل: </a:t>
          </a:r>
          <a:r>
            <a:rPr lang="ar-JO"/>
            <a:t>هو الركن الأول, ويدل على حدث يقع في زمن معين (ماض ,مضارع,أو أمر).    </a:t>
          </a:r>
          <a:endParaRPr lang="en-US"/>
        </a:p>
      </dgm:t>
    </dgm:pt>
    <dgm:pt modelId="{6F6E1CFE-10EB-433A-82BB-77BB4DC18758}" type="parTrans" cxnId="{8B2CEBFE-F364-46ED-8EB4-F0417888C5AF}">
      <dgm:prSet/>
      <dgm:spPr/>
      <dgm:t>
        <a:bodyPr/>
        <a:lstStyle/>
        <a:p>
          <a:endParaRPr lang="en-US"/>
        </a:p>
      </dgm:t>
    </dgm:pt>
    <dgm:pt modelId="{1B59B8B7-8B37-49AE-9133-CEF3E47B1ABC}" type="sibTrans" cxnId="{8B2CEBFE-F364-46ED-8EB4-F0417888C5AF}">
      <dgm:prSet/>
      <dgm:spPr/>
      <dgm:t>
        <a:bodyPr/>
        <a:lstStyle/>
        <a:p>
          <a:endParaRPr lang="en-US"/>
        </a:p>
      </dgm:t>
    </dgm:pt>
    <dgm:pt modelId="{3942EAC8-B358-47E1-BC58-65791CBF200A}">
      <dgm:prSet/>
      <dgm:spPr/>
      <dgm:t>
        <a:bodyPr/>
        <a:lstStyle/>
        <a:p>
          <a:r>
            <a:rPr lang="ar-JO"/>
            <a:t>2- </a:t>
          </a:r>
          <a:r>
            <a:rPr lang="ar-JO" b="1" u="sng"/>
            <a:t>الفاعل</a:t>
          </a:r>
          <a:r>
            <a:rPr lang="ar-JO"/>
            <a:t>: هو الركن الثاني,و يدل على من نسب اليه الفعل.                                     </a:t>
          </a:r>
          <a:endParaRPr lang="en-US"/>
        </a:p>
      </dgm:t>
    </dgm:pt>
    <dgm:pt modelId="{0D376C23-D73C-4092-84D9-DD5646EEDBF7}" type="parTrans" cxnId="{1E7D7FFB-92BD-4EB0-9C63-C1E1BA7EE74C}">
      <dgm:prSet/>
      <dgm:spPr/>
      <dgm:t>
        <a:bodyPr/>
        <a:lstStyle/>
        <a:p>
          <a:endParaRPr lang="en-US"/>
        </a:p>
      </dgm:t>
    </dgm:pt>
    <dgm:pt modelId="{E4190DCB-CC9F-4969-BF25-7221C3E53B85}" type="sibTrans" cxnId="{1E7D7FFB-92BD-4EB0-9C63-C1E1BA7EE74C}">
      <dgm:prSet/>
      <dgm:spPr/>
      <dgm:t>
        <a:bodyPr/>
        <a:lstStyle/>
        <a:p>
          <a:endParaRPr lang="en-US"/>
        </a:p>
      </dgm:t>
    </dgm:pt>
    <dgm:pt modelId="{582D7D73-0775-4585-937C-B3AC4FC44919}">
      <dgm:prSet/>
      <dgm:spPr/>
      <dgm:t>
        <a:bodyPr/>
        <a:lstStyle/>
        <a:p>
          <a:r>
            <a:rPr lang="ar-JO"/>
            <a:t>3- </a:t>
          </a:r>
          <a:r>
            <a:rPr lang="ar-JO" b="1" u="sng"/>
            <a:t>المفعول به</a:t>
          </a:r>
          <a:r>
            <a:rPr lang="ar-JO"/>
            <a:t>: هو الركن الثالث,وهو الاسم الذي يقع عليه فعل الفاعلو و يكون منصوبا دائما.</a:t>
          </a:r>
          <a:endParaRPr lang="en-US"/>
        </a:p>
      </dgm:t>
    </dgm:pt>
    <dgm:pt modelId="{C5CAF04F-0D62-444B-B597-F8251543B040}" type="parTrans" cxnId="{DCFCDFE4-0EE1-4930-9CB2-D10AF4CDB578}">
      <dgm:prSet/>
      <dgm:spPr/>
      <dgm:t>
        <a:bodyPr/>
        <a:lstStyle/>
        <a:p>
          <a:endParaRPr lang="en-US"/>
        </a:p>
      </dgm:t>
    </dgm:pt>
    <dgm:pt modelId="{EC37CA95-1742-4ADB-9D41-119786DE1871}" type="sibTrans" cxnId="{DCFCDFE4-0EE1-4930-9CB2-D10AF4CDB578}">
      <dgm:prSet/>
      <dgm:spPr/>
      <dgm:t>
        <a:bodyPr/>
        <a:lstStyle/>
        <a:p>
          <a:endParaRPr lang="en-US"/>
        </a:p>
      </dgm:t>
    </dgm:pt>
    <dgm:pt modelId="{96D15686-CC37-4661-8BB7-DA399847098C}" type="pres">
      <dgm:prSet presAssocID="{77F595C6-D268-478C-A282-4AA2EF2C3B92}" presName="linear" presStyleCnt="0">
        <dgm:presLayoutVars>
          <dgm:animLvl val="lvl"/>
          <dgm:resizeHandles val="exact"/>
        </dgm:presLayoutVars>
      </dgm:prSet>
      <dgm:spPr/>
    </dgm:pt>
    <dgm:pt modelId="{EAB56461-B169-40EA-8059-683DF5D3D5CA}" type="pres">
      <dgm:prSet presAssocID="{DB1A5099-5A8C-4F96-A6E2-560DE47DA95A}" presName="parentText" presStyleLbl="node1" presStyleIdx="0" presStyleCnt="4" custLinFactY="-100000" custLinFactNeighborX="-80" custLinFactNeighborY="-106353">
        <dgm:presLayoutVars>
          <dgm:chMax val="0"/>
          <dgm:bulletEnabled val="1"/>
        </dgm:presLayoutVars>
      </dgm:prSet>
      <dgm:spPr/>
    </dgm:pt>
    <dgm:pt modelId="{53A6D86A-0957-4AD3-90FD-1FFD0D6A270B}" type="pres">
      <dgm:prSet presAssocID="{3C2C1415-0215-4822-AA83-CFD1B05BAB46}" presName="spacer" presStyleCnt="0"/>
      <dgm:spPr/>
    </dgm:pt>
    <dgm:pt modelId="{C5040890-ADA0-428C-86AD-F5510172CC02}" type="pres">
      <dgm:prSet presAssocID="{A0F68704-3827-41BB-A874-1A2E47B4D16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1C5C2FB7-447B-4DD7-9756-D315780C62FC}" type="pres">
      <dgm:prSet presAssocID="{1B59B8B7-8B37-49AE-9133-CEF3E47B1ABC}" presName="spacer" presStyleCnt="0"/>
      <dgm:spPr/>
    </dgm:pt>
    <dgm:pt modelId="{77C35727-11B8-453A-BE94-816883632176}" type="pres">
      <dgm:prSet presAssocID="{3942EAC8-B358-47E1-BC58-65791CBF200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76F94B6-671A-4F98-A486-12724DD033EA}" type="pres">
      <dgm:prSet presAssocID="{E4190DCB-CC9F-4969-BF25-7221C3E53B85}" presName="spacer" presStyleCnt="0"/>
      <dgm:spPr/>
    </dgm:pt>
    <dgm:pt modelId="{24E1C43E-771D-4084-9251-58F2003A0743}" type="pres">
      <dgm:prSet presAssocID="{582D7D73-0775-4585-937C-B3AC4FC4491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8468F61A-CFDD-488E-8AA6-EF8E3BAC5220}" type="presOf" srcId="{77F595C6-D268-478C-A282-4AA2EF2C3B92}" destId="{96D15686-CC37-4661-8BB7-DA399847098C}" srcOrd="0" destOrd="0" presId="urn:microsoft.com/office/officeart/2005/8/layout/vList2"/>
    <dgm:cxn modelId="{D2A46427-9F2E-4BF9-92AE-1C6EE5336994}" type="presOf" srcId="{582D7D73-0775-4585-937C-B3AC4FC44919}" destId="{24E1C43E-771D-4084-9251-58F2003A0743}" srcOrd="0" destOrd="0" presId="urn:microsoft.com/office/officeart/2005/8/layout/vList2"/>
    <dgm:cxn modelId="{05F71C32-4B9E-4616-81F7-B1CBFE29FD5D}" srcId="{77F595C6-D268-478C-A282-4AA2EF2C3B92}" destId="{DB1A5099-5A8C-4F96-A6E2-560DE47DA95A}" srcOrd="0" destOrd="0" parTransId="{A72437A7-1C08-4176-B467-BD03716E70AD}" sibTransId="{3C2C1415-0215-4822-AA83-CFD1B05BAB46}"/>
    <dgm:cxn modelId="{3EBFFE8D-A5F5-4761-B6DD-567A0622AF90}" type="presOf" srcId="{3942EAC8-B358-47E1-BC58-65791CBF200A}" destId="{77C35727-11B8-453A-BE94-816883632176}" srcOrd="0" destOrd="0" presId="urn:microsoft.com/office/officeart/2005/8/layout/vList2"/>
    <dgm:cxn modelId="{DCFCDFE4-0EE1-4930-9CB2-D10AF4CDB578}" srcId="{77F595C6-D268-478C-A282-4AA2EF2C3B92}" destId="{582D7D73-0775-4585-937C-B3AC4FC44919}" srcOrd="3" destOrd="0" parTransId="{C5CAF04F-0D62-444B-B597-F8251543B040}" sibTransId="{EC37CA95-1742-4ADB-9D41-119786DE1871}"/>
    <dgm:cxn modelId="{8867DDE5-5AEE-4369-9234-EC04A24AA5E7}" type="presOf" srcId="{A0F68704-3827-41BB-A874-1A2E47B4D163}" destId="{C5040890-ADA0-428C-86AD-F5510172CC02}" srcOrd="0" destOrd="0" presId="urn:microsoft.com/office/officeart/2005/8/layout/vList2"/>
    <dgm:cxn modelId="{2F632FE7-1959-414C-A2EF-CB316E14B12F}" type="presOf" srcId="{DB1A5099-5A8C-4F96-A6E2-560DE47DA95A}" destId="{EAB56461-B169-40EA-8059-683DF5D3D5CA}" srcOrd="0" destOrd="0" presId="urn:microsoft.com/office/officeart/2005/8/layout/vList2"/>
    <dgm:cxn modelId="{1E7D7FFB-92BD-4EB0-9C63-C1E1BA7EE74C}" srcId="{77F595C6-D268-478C-A282-4AA2EF2C3B92}" destId="{3942EAC8-B358-47E1-BC58-65791CBF200A}" srcOrd="2" destOrd="0" parTransId="{0D376C23-D73C-4092-84D9-DD5646EEDBF7}" sibTransId="{E4190DCB-CC9F-4969-BF25-7221C3E53B85}"/>
    <dgm:cxn modelId="{8B2CEBFE-F364-46ED-8EB4-F0417888C5AF}" srcId="{77F595C6-D268-478C-A282-4AA2EF2C3B92}" destId="{A0F68704-3827-41BB-A874-1A2E47B4D163}" srcOrd="1" destOrd="0" parTransId="{6F6E1CFE-10EB-433A-82BB-77BB4DC18758}" sibTransId="{1B59B8B7-8B37-49AE-9133-CEF3E47B1ABC}"/>
    <dgm:cxn modelId="{02F5B08D-D53D-462F-AD00-61D70BBE96CC}" type="presParOf" srcId="{96D15686-CC37-4661-8BB7-DA399847098C}" destId="{EAB56461-B169-40EA-8059-683DF5D3D5CA}" srcOrd="0" destOrd="0" presId="urn:microsoft.com/office/officeart/2005/8/layout/vList2"/>
    <dgm:cxn modelId="{84065045-84CC-48EE-9F47-31390029C9C5}" type="presParOf" srcId="{96D15686-CC37-4661-8BB7-DA399847098C}" destId="{53A6D86A-0957-4AD3-90FD-1FFD0D6A270B}" srcOrd="1" destOrd="0" presId="urn:microsoft.com/office/officeart/2005/8/layout/vList2"/>
    <dgm:cxn modelId="{6D108DE3-5B7F-4D10-ABCE-39603EB77C15}" type="presParOf" srcId="{96D15686-CC37-4661-8BB7-DA399847098C}" destId="{C5040890-ADA0-428C-86AD-F5510172CC02}" srcOrd="2" destOrd="0" presId="urn:microsoft.com/office/officeart/2005/8/layout/vList2"/>
    <dgm:cxn modelId="{746E34BE-C013-4B78-86FF-D7F4EC6D61E7}" type="presParOf" srcId="{96D15686-CC37-4661-8BB7-DA399847098C}" destId="{1C5C2FB7-447B-4DD7-9756-D315780C62FC}" srcOrd="3" destOrd="0" presId="urn:microsoft.com/office/officeart/2005/8/layout/vList2"/>
    <dgm:cxn modelId="{C7E0154E-E066-4A68-B231-5F5365767FDC}" type="presParOf" srcId="{96D15686-CC37-4661-8BB7-DA399847098C}" destId="{77C35727-11B8-453A-BE94-816883632176}" srcOrd="4" destOrd="0" presId="urn:microsoft.com/office/officeart/2005/8/layout/vList2"/>
    <dgm:cxn modelId="{D76D515F-D407-4001-AF72-6CD13CF1C2A1}" type="presParOf" srcId="{96D15686-CC37-4661-8BB7-DA399847098C}" destId="{A76F94B6-671A-4F98-A486-12724DD033EA}" srcOrd="5" destOrd="0" presId="urn:microsoft.com/office/officeart/2005/8/layout/vList2"/>
    <dgm:cxn modelId="{E9C476FE-CBFF-4981-84EB-D19D181931E2}" type="presParOf" srcId="{96D15686-CC37-4661-8BB7-DA399847098C}" destId="{24E1C43E-771D-4084-9251-58F2003A074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B56461-B169-40EA-8059-683DF5D3D5CA}">
      <dsp:nvSpPr>
        <dsp:cNvPr id="0" name=""/>
        <dsp:cNvSpPr/>
      </dsp:nvSpPr>
      <dsp:spPr>
        <a:xfrm>
          <a:off x="0" y="0"/>
          <a:ext cx="10922977" cy="687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800" b="1" kern="1200"/>
            <a:t>أركان الجملة الفعلية</a:t>
          </a:r>
          <a:r>
            <a:rPr lang="ar-JO" sz="2800" kern="1200"/>
            <a:t>:                                               </a:t>
          </a:r>
          <a:endParaRPr lang="en-US" sz="2800" kern="1200"/>
        </a:p>
      </dsp:txBody>
      <dsp:txXfrm>
        <a:off x="33583" y="33583"/>
        <a:ext cx="10855811" cy="620794"/>
      </dsp:txXfrm>
    </dsp:sp>
    <dsp:sp modelId="{C5040890-ADA0-428C-86AD-F5510172CC02}">
      <dsp:nvSpPr>
        <dsp:cNvPr id="0" name=""/>
        <dsp:cNvSpPr/>
      </dsp:nvSpPr>
      <dsp:spPr>
        <a:xfrm>
          <a:off x="0" y="1447389"/>
          <a:ext cx="10922977" cy="687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800" kern="1200"/>
            <a:t>1- </a:t>
          </a:r>
          <a:r>
            <a:rPr lang="ar-JO" sz="2800" b="1" u="sng" kern="1200"/>
            <a:t>الفعل: </a:t>
          </a:r>
          <a:r>
            <a:rPr lang="ar-JO" sz="2800" kern="1200"/>
            <a:t>هو الركن الأول, ويدل على حدث يقع في زمن معين (ماض ,مضارع,أو أمر).    </a:t>
          </a:r>
          <a:endParaRPr lang="en-US" sz="2800" kern="1200"/>
        </a:p>
      </dsp:txBody>
      <dsp:txXfrm>
        <a:off x="33583" y="1480972"/>
        <a:ext cx="10855811" cy="620794"/>
      </dsp:txXfrm>
    </dsp:sp>
    <dsp:sp modelId="{77C35727-11B8-453A-BE94-816883632176}">
      <dsp:nvSpPr>
        <dsp:cNvPr id="0" name=""/>
        <dsp:cNvSpPr/>
      </dsp:nvSpPr>
      <dsp:spPr>
        <a:xfrm>
          <a:off x="0" y="2215989"/>
          <a:ext cx="10922977" cy="687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800" kern="1200"/>
            <a:t>2- </a:t>
          </a:r>
          <a:r>
            <a:rPr lang="ar-JO" sz="2800" b="1" u="sng" kern="1200"/>
            <a:t>الفاعل</a:t>
          </a:r>
          <a:r>
            <a:rPr lang="ar-JO" sz="2800" kern="1200"/>
            <a:t>: هو الركن الثاني,و يدل على من نسب اليه الفعل.                                     </a:t>
          </a:r>
          <a:endParaRPr lang="en-US" sz="2800" kern="1200"/>
        </a:p>
      </dsp:txBody>
      <dsp:txXfrm>
        <a:off x="33583" y="2249572"/>
        <a:ext cx="10855811" cy="620794"/>
      </dsp:txXfrm>
    </dsp:sp>
    <dsp:sp modelId="{24E1C43E-771D-4084-9251-58F2003A0743}">
      <dsp:nvSpPr>
        <dsp:cNvPr id="0" name=""/>
        <dsp:cNvSpPr/>
      </dsp:nvSpPr>
      <dsp:spPr>
        <a:xfrm>
          <a:off x="0" y="2984589"/>
          <a:ext cx="10922977" cy="687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800" kern="1200"/>
            <a:t>3- </a:t>
          </a:r>
          <a:r>
            <a:rPr lang="ar-JO" sz="2800" b="1" u="sng" kern="1200"/>
            <a:t>المفعول به</a:t>
          </a:r>
          <a:r>
            <a:rPr lang="ar-JO" sz="2800" kern="1200"/>
            <a:t>: هو الركن الثالث,وهو الاسم الذي يقع عليه فعل الفاعلو و يكون منصوبا دائما.</a:t>
          </a:r>
          <a:endParaRPr lang="en-US" sz="2800" kern="1200"/>
        </a:p>
      </dsp:txBody>
      <dsp:txXfrm>
        <a:off x="33583" y="3018172"/>
        <a:ext cx="10855811" cy="6207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678959-F59E-4380-9B12-F5446A2E264E}" type="datetimeFigureOut">
              <a:rPr lang="en-CA" smtClean="0"/>
              <a:t>2025-11-25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507669-E32E-404D-A218-38D2AD24CB5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8803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JO" dirty="0"/>
              <a:t>1_ فعل + فاعل : نام الولدنام : فعل ماض مبني على الفتح.508 اتولد : فاعل مرفوع وعلامة رفعه الضمة الظاهرة على آخره فعل +فاعل + مفعول به يكتب التلميذ الدرسيكتب : فعل مضارع مرفوع وعلامة رفعه الضمة الظاهرة على آخره. التلميذ : فاعل مرفوع وعلامة رفعه الضمة الظاهرة على آخره...الدرس : مفعول به منصوب وعلامة نصبه الفتحة الظاهرة على آخره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507669-E32E-404D-A218-38D2AD24CB55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66479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D247A-1715-2F4A-6E3A-73C211D404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70D2FF-0A67-A534-749E-C3DB10E61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E4E17E-C519-B06D-C54C-3F8BEDE86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E6E188-6581-F93A-88A1-E0BA69B1D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63475D-CDF5-340F-0D8E-D04ABFAC8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192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4D199-6775-49A0-2F42-4F3F785E8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9DF072-1138-3324-0B6E-841D6D7FEB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0ED5D7-3F6F-ADC4-EF24-BFA21EB55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9A0104-3D16-F8F6-4C93-E465B1F63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5ED475-A4AA-B38C-34AF-DEE6C6378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511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B3FF5F-90FC-9C17-C67B-B4D510FCA6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BBF70D-A9C4-FFA5-5278-0AD4D4370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A5442-BCBA-EB51-A2C2-16DE28F36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A7EBAB-7EB9-3A62-F3B8-4636CF023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E8E8A5-EEA5-A48B-A1BD-B873912D7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628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DF66F-AF43-8517-EBD8-6643E287B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0B2085-80E5-9366-886C-AF8FD3F6EF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B933E1-B419-F872-5F3A-65B14DF04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5DD37-214D-436F-23F3-3AAF858ED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1E853-1B41-BA92-C750-DD4B81356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156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BF9D8-1284-468F-9787-7A6700252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7FF5CB-1922-E5DE-C9B2-A6DEB75834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F05122-8B23-1A19-CFCF-ED62EA46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B7C7F-20B0-A9A9-5DE6-AF3A3ADED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AFA9C-C395-8FD0-74CD-69AEA6200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209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269BA-C708-E437-7A7D-F12F24963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70424A-7F16-0A54-19A6-C481341F53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16697B-D45A-C3F0-FF07-0B724BF113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73431E-0AFF-1EE4-C22D-9B8295042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C16DD1-68DC-8EF1-2C88-8D8C20825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8F0ADD-AF94-9F6A-233A-1109CAF3C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508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50121-50F8-5D34-ABF2-BED288E5F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06DA74-5605-12F9-C0C2-9ACB403678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621885-C785-53D1-F9A1-AFAB74914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04DB80-1C8D-B337-CCF1-92E5BE2C3B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938C23-5AE8-9B65-6E4A-361D3D3502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ABA8DE-57C5-68CE-802D-97C61EBAE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D00235-6608-8553-0B2A-049EE35B8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CAB1D8-A1D6-789E-F6F8-48A019A19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722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60792-CA23-2107-F4ED-9214E541D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5B6E1B-3BC0-5CA4-46F1-79875EBCB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D2DD7-A4FE-4126-103C-1B33F370A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2FBE06-DB7E-E909-6823-6B4736DD1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542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19D865-716F-A984-62D9-E270872AA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6693DB-CF21-DA75-2A03-C218A3F9F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2D0A47-F081-C044-88D3-B57204C5F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961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A6E63-9732-5541-6B3B-68EEBCFD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D7437-F17C-D36C-5711-ED71A993E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0DAB03-3159-7191-6AAD-923B9AB593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799110-FEBF-0C28-16F5-D7CB6C8D6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B8D6D0-FFED-4084-E4FF-4D59A532B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0BB443-1464-E361-93FA-474C683DE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469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9B0EA-BD61-0273-B4B1-7336E5607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2B37DE-321E-6C70-24D7-6BDC4D726A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856FCF-6070-1FC4-9EEE-BE4FC93E02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26CB1C-8A90-2D3D-F4D5-626FF2216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D32B84-48BF-9FDB-3F28-6090D5A72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7596DE-3A36-56C8-6015-333DBB313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437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CA98D6-29C2-C960-B6AD-53E26D652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DADA63-BFEF-FFC5-254C-E074B072B6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65B844-F05A-4AAC-D215-9892B6CC60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10F0B6-FED9-7830-2968-003D1F3C90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230FA-1788-EBBA-A5DB-9AA972ECAD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843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04E6F-F762-AD50-5F9C-89BEB4C867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5160" y="978408"/>
            <a:ext cx="4745736" cy="146304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4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الجملة</a:t>
            </a:r>
            <a: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الفعلية</a:t>
            </a:r>
            <a: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و </a:t>
            </a:r>
            <a:r>
              <a:rPr lang="en-US" sz="44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أركانها</a:t>
            </a:r>
            <a:endParaRPr lang="en-US" sz="44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CC591B-8F4C-7402-C591-3160192F70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95160" y="2578608"/>
            <a:ext cx="4672584" cy="376732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ar-JO" dirty="0"/>
              <a:t>اعداد الطالبة: آرام الحيحي</a:t>
            </a:r>
          </a:p>
          <a:p>
            <a:r>
              <a:rPr lang="ar-JO" dirty="0"/>
              <a:t>المعلمة هبة عجيلات</a:t>
            </a:r>
            <a:endParaRPr lang="en-US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EB7A205B-C683-B31C-064F-B5F4FCD5193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940" r="1" b="943"/>
          <a:stretch>
            <a:fillRect/>
          </a:stretch>
        </p:blipFill>
        <p:spPr>
          <a:xfrm>
            <a:off x="517868" y="508090"/>
            <a:ext cx="5705856" cy="584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710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3DD05B-2308-18AB-6F0D-20C72735E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JO" i="1" dirty="0">
                <a:latin typeface="Arial Black" panose="020B0A04020102020204" pitchFamily="34" charset="0"/>
              </a:rPr>
              <a:t>الجملة الفعلية</a:t>
            </a:r>
            <a:r>
              <a:rPr lang="ar-JO" dirty="0">
                <a:latin typeface="Arial Black" panose="020B0A04020102020204" pitchFamily="34" charset="0"/>
              </a:rPr>
              <a:t>:                                                                               </a:t>
            </a:r>
          </a:p>
          <a:p>
            <a:pPr marL="0" indent="0">
              <a:buNone/>
            </a:pPr>
            <a:r>
              <a:rPr lang="ar-JO" dirty="0">
                <a:latin typeface="Arial Black" panose="020B0A04020102020204" pitchFamily="34" charset="0"/>
              </a:rPr>
              <a:t>                                                                             </a:t>
            </a:r>
          </a:p>
          <a:p>
            <a:pPr marL="0" indent="0">
              <a:buNone/>
            </a:pPr>
            <a:r>
              <a:rPr lang="ar-JO" dirty="0">
                <a:latin typeface="Arial Black" panose="020B0A04020102020204" pitchFamily="34" charset="0"/>
              </a:rPr>
              <a:t>هي الجملة التي تبدأ بفعل, و تتكون أساسا من ركنين:                                      </a:t>
            </a:r>
          </a:p>
          <a:p>
            <a:pPr marL="0" indent="0">
              <a:buNone/>
            </a:pPr>
            <a:r>
              <a:rPr lang="ar-JO" b="1" u="sng" dirty="0">
                <a:latin typeface="Arial Black" panose="020B0A04020102020204" pitchFamily="34" charset="0"/>
              </a:rPr>
              <a:t>الفعل و الفاعل</a:t>
            </a:r>
            <a:r>
              <a:rPr lang="ar-JO" dirty="0">
                <a:latin typeface="Arial Black" panose="020B0A04020102020204" pitchFamily="34" charset="0"/>
              </a:rPr>
              <a:t>. قد يضاف تايها ركن ثالث </a:t>
            </a:r>
            <a:r>
              <a:rPr lang="ar-JO" b="1" u="sng" dirty="0">
                <a:latin typeface="Arial Black" panose="020B0A04020102020204" pitchFamily="34" charset="0"/>
              </a:rPr>
              <a:t>وهو المفعول به </a:t>
            </a:r>
            <a:r>
              <a:rPr lang="ar-JO" dirty="0">
                <a:latin typeface="Arial Black" panose="020B0A04020102020204" pitchFamily="34" charset="0"/>
              </a:rPr>
              <a:t>لأكمال المعنى.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669720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F8E9D83-465D-585D-FAF7-E2B2D7E953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9203671"/>
              </p:ext>
            </p:extLst>
          </p:nvPr>
        </p:nvGraphicFramePr>
        <p:xfrm>
          <a:off x="430823" y="1825625"/>
          <a:ext cx="10922977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2353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01839B74-3AF6-5148-81E7-91AD630433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350" y="1749668"/>
            <a:ext cx="12962007" cy="4204091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ar-JO" sz="3200" dirty="0">
                <a:highlight>
                  <a:srgbClr val="FFFF00"/>
                </a:highlight>
                <a:latin typeface="Andalus" panose="02020603050405020304" pitchFamily="18" charset="-78"/>
                <a:cs typeface="Andalus" panose="02020603050405020304" pitchFamily="18" charset="-78"/>
              </a:rPr>
              <a:t>أمثلة</a:t>
            </a:r>
            <a:r>
              <a:rPr lang="ar-JO" sz="3200" dirty="0">
                <a:highlight>
                  <a:srgbClr val="FFFF00"/>
                </a:highlight>
              </a:rPr>
              <a:t>: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ar-JO" dirty="0"/>
              <a:t>   </a:t>
            </a:r>
          </a:p>
          <a:p>
            <a:pPr marL="0" indent="0">
              <a:buNone/>
            </a:pPr>
            <a:r>
              <a:rPr lang="ar-JO" dirty="0"/>
              <a:t>1- </a:t>
            </a:r>
            <a:r>
              <a:rPr lang="ar-JO" b="1" u="sng" dirty="0"/>
              <a:t>فعل+فاعل: </a:t>
            </a:r>
            <a:r>
              <a:rPr lang="ar-JO" dirty="0"/>
              <a:t>نام الولد                                                                     </a:t>
            </a:r>
          </a:p>
          <a:p>
            <a:pPr marL="0" indent="0">
              <a:buNone/>
            </a:pPr>
            <a:r>
              <a:rPr lang="ar-JO" dirty="0"/>
              <a:t>نام: فعل ماض مبني على الفتح                                                          </a:t>
            </a:r>
          </a:p>
          <a:p>
            <a:pPr marL="0" indent="0">
              <a:buNone/>
            </a:pPr>
            <a:r>
              <a:rPr lang="ar-JO" dirty="0"/>
              <a:t>الولد: فاعل مرفوع و علامة رفعه الضمة الظاهرة على آخره.                         </a:t>
            </a:r>
          </a:p>
          <a:p>
            <a:pPr marL="0" indent="0">
              <a:buNone/>
            </a:pPr>
            <a:endParaRPr lang="ar-JO" dirty="0"/>
          </a:p>
          <a:p>
            <a:pPr marL="0" indent="0">
              <a:buNone/>
            </a:pPr>
            <a:r>
              <a:rPr lang="ar-JO" dirty="0"/>
              <a:t> </a:t>
            </a:r>
            <a:r>
              <a:rPr lang="en-CA" dirty="0"/>
              <a:t>  </a:t>
            </a:r>
            <a:r>
              <a:rPr lang="ar-JO" dirty="0"/>
              <a:t>  </a:t>
            </a:r>
            <a:r>
              <a:rPr lang="ar-JO" b="1" u="sng" dirty="0"/>
              <a:t>2- فعل+فاعل+مفعول به</a:t>
            </a:r>
            <a:r>
              <a:rPr lang="ar-JO" dirty="0"/>
              <a:t>: يكتب التلميذ الدرس                                        </a:t>
            </a:r>
          </a:p>
          <a:p>
            <a:pPr marL="0" indent="0">
              <a:buNone/>
            </a:pPr>
            <a:r>
              <a:rPr lang="ar-JO" dirty="0"/>
              <a:t>                                   </a:t>
            </a:r>
          </a:p>
          <a:p>
            <a:pPr marL="457200" lvl="1" indent="0">
              <a:buNone/>
            </a:pPr>
            <a:r>
              <a:rPr lang="ar-JO" sz="2800" dirty="0"/>
              <a:t>                               يكتب: فعل مضارع مرفوع و علامة رفعه الضمة الظاهرة على اخره.           </a:t>
            </a:r>
          </a:p>
          <a:p>
            <a:pPr marL="457200" lvl="1" indent="0">
              <a:buNone/>
            </a:pPr>
            <a:r>
              <a:rPr lang="ar-JO" sz="2800" dirty="0"/>
              <a:t>   التلميذ: فاعل مرفوع و علامة رفعه الضمة الظاهرة على اخره.                    </a:t>
            </a:r>
          </a:p>
          <a:p>
            <a:pPr marL="457200" lvl="1" indent="0">
              <a:buNone/>
            </a:pPr>
            <a:r>
              <a:rPr lang="ar-JO" sz="2800" dirty="0"/>
              <a:t>الدرس: مفعول به منصوب و علامة نصبه الفتحة الظاهره على اخره.             </a:t>
            </a:r>
          </a:p>
        </p:txBody>
      </p:sp>
    </p:spTree>
    <p:extLst>
      <p:ext uri="{BB962C8B-B14F-4D97-AF65-F5344CB8AC3E}">
        <p14:creationId xmlns:p14="http://schemas.microsoft.com/office/powerpoint/2010/main" val="1347086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9095C1F4-AE7F-44E4-8693-40D3D68311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734DDD3-F723-4DD3-8ABE-EC0B2AC87D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522324" y="-15978"/>
            <a:ext cx="7147352" cy="5876916"/>
            <a:chOff x="329184" y="-99107"/>
            <a:chExt cx="524256" cy="5876916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7C8EA93-3210-4C62-99E9-153C275E3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3824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EB7D2A2-F448-44D4-938C-DC84CBCB3B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-99107"/>
              <a:ext cx="524256" cy="5631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1055718"/>
            <a:ext cx="10999072" cy="335834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3EFEE9-D160-BFDB-F628-26E3D257B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584683"/>
            <a:ext cx="9144000" cy="255182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6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أتمنى</a:t>
            </a:r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أن</a:t>
            </a:r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يكون</a:t>
            </a:r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أعجبكم</a:t>
            </a:r>
            <a:endParaRPr lang="en-US" sz="6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8EC454-7CE5-478A-0813-745BD878F8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 flipV="1">
            <a:off x="1524000" y="7995920"/>
            <a:ext cx="2286000" cy="7213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endParaRPr lang="en-US" sz="2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5168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1601</TotalTime>
  <Words>259</Words>
  <Application>Microsoft Office PowerPoint</Application>
  <PresentationFormat>Widescreen</PresentationFormat>
  <Paragraphs>25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Andalus</vt:lpstr>
      <vt:lpstr>Aptos</vt:lpstr>
      <vt:lpstr>Aptos Display</vt:lpstr>
      <vt:lpstr>Arial</vt:lpstr>
      <vt:lpstr>Arial Black</vt:lpstr>
      <vt:lpstr>Office Theme</vt:lpstr>
      <vt:lpstr>الجملة الفعلية و أركانها</vt:lpstr>
      <vt:lpstr>PowerPoint Presentation</vt:lpstr>
      <vt:lpstr>PowerPoint Presentation</vt:lpstr>
      <vt:lpstr>PowerPoint Presentation</vt:lpstr>
      <vt:lpstr>أتمنى أن يكون أعجبكم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Hamza Alsoreky</dc:creator>
  <cp:lastModifiedBy>Hamza Alsoreky</cp:lastModifiedBy>
  <cp:revision>3</cp:revision>
  <dcterms:created xsi:type="dcterms:W3CDTF">2025-11-24T13:36:12Z</dcterms:created>
  <dcterms:modified xsi:type="dcterms:W3CDTF">2025-11-25T16:24:50Z</dcterms:modified>
</cp:coreProperties>
</file>