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6987" y="2717563"/>
            <a:ext cx="9547625" cy="1811708"/>
          </a:xfrm>
        </p:spPr>
        <p:txBody>
          <a:bodyPr>
            <a:normAutofit fontScale="90000"/>
          </a:bodyPr>
          <a:lstStyle/>
          <a:p>
            <a:r>
              <a:rPr lang="ar-JO" dirty="0" smtClean="0"/>
              <a:t>الثقافة الوطنية الاردنية </a:t>
            </a:r>
            <a:br>
              <a:rPr lang="ar-JO" dirty="0" smtClean="0"/>
            </a:br>
            <a:r>
              <a:rPr lang="ar-JO" dirty="0"/>
              <a:t/>
            </a:r>
            <a:br>
              <a:rPr lang="ar-JO" dirty="0"/>
            </a:br>
            <a:r>
              <a:rPr lang="ar-JO" dirty="0" smtClean="0"/>
              <a:t/>
            </a:r>
            <a:br>
              <a:rPr lang="ar-JO" dirty="0" smtClean="0"/>
            </a:br>
            <a:r>
              <a:rPr lang="ar-JO" dirty="0"/>
              <a:t/>
            </a:r>
            <a:br>
              <a:rPr lang="ar-JO" dirty="0"/>
            </a:br>
            <a:endParaRPr lang="ar-J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6682" y="3623417"/>
            <a:ext cx="8915399" cy="1126283"/>
          </a:xfrm>
        </p:spPr>
        <p:txBody>
          <a:bodyPr/>
          <a:lstStyle/>
          <a:p>
            <a:pPr algn="r"/>
            <a:r>
              <a:rPr lang="ar-JO" dirty="0" smtClean="0"/>
              <a:t>عمل الطالبتان : شهد , ليان </a:t>
            </a:r>
          </a:p>
          <a:p>
            <a:pPr algn="r"/>
            <a:r>
              <a:rPr lang="ar-JO" dirty="0" smtClean="0"/>
              <a:t>المعلمة: ليلى ابو الغنم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42261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dirty="0"/>
              <a:t>أولاً: مفهوم الثقافة الوطنية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467028"/>
            <a:ext cx="8915400" cy="3777622"/>
          </a:xfrm>
        </p:spPr>
        <p:txBody>
          <a:bodyPr/>
          <a:lstStyle/>
          <a:p>
            <a:r>
              <a:rPr lang="ar-JO" dirty="0"/>
              <a:t>الثقافة الوطنية هي </a:t>
            </a:r>
            <a:r>
              <a:rPr lang="ar-JO" b="1" dirty="0"/>
              <a:t>القيم والمبادئ والعادات والتقاليد</a:t>
            </a:r>
            <a:r>
              <a:rPr lang="ar-JO" dirty="0"/>
              <a:t> التي يشارك بها أفراد المجتمع الأردني، وتشكّل هويتهم المشتركة.</a:t>
            </a:r>
            <a:br>
              <a:rPr lang="ar-JO" dirty="0"/>
            </a:br>
            <a:endParaRPr lang="ar-JO" dirty="0" smtClean="0"/>
          </a:p>
          <a:p>
            <a:r>
              <a:rPr lang="ar-JO" dirty="0" smtClean="0"/>
              <a:t>وهي </a:t>
            </a:r>
            <a:r>
              <a:rPr lang="ar-JO" dirty="0"/>
              <a:t>التي تميز الأردن عن غيره من الدول، وتجمع الناس رغم اختلافاتهم.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2" y="3005827"/>
            <a:ext cx="5583115" cy="3991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23" y="3068515"/>
            <a:ext cx="4950069" cy="37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dirty="0" smtClean="0"/>
              <a:t>◀ مكوّنات الثقافة الوطنية:</a:t>
            </a:r>
            <a:endParaRPr lang="ar-JO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490058" y="1264555"/>
            <a:ext cx="762787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اللغة العربية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kumimoji="0" lang="ar-J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الدين الإسلامي والقيم الدينية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kumimoji="0" lang="ar-J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ar-JO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العادات والتقاليد الأردنية</a:t>
            </a:r>
            <a:endParaRPr kumimoji="0" lang="ar-JO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J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الرموز الوطنية</a:t>
            </a:r>
            <a:r>
              <a:rPr kumimoji="0" lang="ar-JO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ar-JO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ar-S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العلم – السلام الملكي – الشعار – القيادة الهاشمية</a:t>
            </a:r>
            <a:r>
              <a:rPr kumimoji="0" lang="ar-JO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التاريخ الأردني</a:t>
            </a:r>
            <a:endParaRPr kumimoji="0" lang="ar-J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J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5-</a:t>
            </a:r>
            <a:r>
              <a:rPr kumimoji="0" lang="ar-S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التراث الشعبي</a:t>
            </a:r>
            <a:r>
              <a:rPr kumimoji="0" lang="ar-JO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ar-JO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ar-S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الدبكة، الأزياء، الطعام</a:t>
            </a:r>
            <a:r>
              <a:rPr kumimoji="0" lang="ar-JO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" y="3736070"/>
            <a:ext cx="5181075" cy="3121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" y="906077"/>
            <a:ext cx="5031099" cy="2829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742" y="3621284"/>
            <a:ext cx="4936600" cy="32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29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848" y="419011"/>
            <a:ext cx="8911687" cy="1280890"/>
          </a:xfrm>
        </p:spPr>
        <p:txBody>
          <a:bodyPr>
            <a:normAutofit fontScale="90000"/>
          </a:bodyPr>
          <a:lstStyle/>
          <a:p>
            <a:pPr algn="r"/>
            <a:r>
              <a:rPr lang="ar-JO" dirty="0"/>
              <a:t>ثانياً: </a:t>
            </a:r>
            <a:r>
              <a:rPr lang="ar-JO" dirty="0" smtClean="0"/>
              <a:t>الهوية </a:t>
            </a:r>
            <a:r>
              <a:rPr lang="ar-JO" dirty="0"/>
              <a:t>الوطنية </a:t>
            </a:r>
            <a:r>
              <a:rPr lang="ar-JO" dirty="0" smtClean="0"/>
              <a:t>الأردنية</a:t>
            </a:r>
            <a:br>
              <a:rPr lang="ar-JO" dirty="0" smtClean="0"/>
            </a:br>
            <a:r>
              <a:rPr lang="ar-JO" sz="2700" dirty="0" smtClean="0"/>
              <a:t>هي </a:t>
            </a:r>
            <a:r>
              <a:rPr lang="ar-JO" sz="2700" dirty="0"/>
              <a:t>شعور الفرد بالانتماء لوطنه الأردن، والاعتزاز به، والدفاع عنه.</a:t>
            </a:r>
            <a:br>
              <a:rPr lang="ar-JO" sz="2700" dirty="0"/>
            </a:br>
            <a:endParaRPr lang="ar-JO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1402" y="2093008"/>
            <a:ext cx="8915400" cy="3777622"/>
          </a:xfrm>
        </p:spPr>
        <p:txBody>
          <a:bodyPr/>
          <a:lstStyle/>
          <a:p>
            <a:r>
              <a:rPr lang="ar-JO" b="1" dirty="0"/>
              <a:t>عناصر الهوية الوطنية:</a:t>
            </a:r>
            <a:endParaRPr lang="ar-JO" dirty="0"/>
          </a:p>
          <a:p>
            <a:endParaRPr lang="ar-JO" dirty="0" smtClean="0"/>
          </a:p>
          <a:p>
            <a:r>
              <a:rPr lang="ar-JO" dirty="0"/>
              <a:t>الانتماء </a:t>
            </a:r>
            <a:r>
              <a:rPr lang="ar-JO" dirty="0" smtClean="0"/>
              <a:t>للوطن</a:t>
            </a:r>
          </a:p>
          <a:p>
            <a:r>
              <a:rPr lang="ar-JO" dirty="0" smtClean="0"/>
              <a:t>الولاء </a:t>
            </a:r>
            <a:r>
              <a:rPr lang="ar-JO" dirty="0"/>
              <a:t>للقيادة </a:t>
            </a:r>
            <a:r>
              <a:rPr lang="ar-JO" dirty="0" smtClean="0"/>
              <a:t>الهاشمية</a:t>
            </a:r>
          </a:p>
          <a:p>
            <a:r>
              <a:rPr lang="ar-JO" dirty="0" smtClean="0"/>
              <a:t>احترام </a:t>
            </a:r>
            <a:r>
              <a:rPr lang="ar-JO" dirty="0"/>
              <a:t>الدستور </a:t>
            </a:r>
            <a:r>
              <a:rPr lang="ar-JO" dirty="0" smtClean="0"/>
              <a:t>والقوانين</a:t>
            </a:r>
          </a:p>
          <a:p>
            <a:r>
              <a:rPr lang="ar-JO" dirty="0" smtClean="0"/>
              <a:t>المشاركة </a:t>
            </a:r>
            <a:r>
              <a:rPr lang="ar-JO" dirty="0"/>
              <a:t>الإيجابية في </a:t>
            </a:r>
            <a:r>
              <a:rPr lang="ar-JO" dirty="0" smtClean="0"/>
              <a:t>المجتمع</a:t>
            </a:r>
          </a:p>
          <a:p>
            <a:r>
              <a:rPr lang="ar-JO" dirty="0" smtClean="0"/>
              <a:t>المحافظة </a:t>
            </a:r>
            <a:r>
              <a:rPr lang="ar-JO" dirty="0"/>
              <a:t>على الممتلكات العامة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521"/>
            <a:ext cx="3435409" cy="2810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6" y="4494310"/>
            <a:ext cx="5117686" cy="24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28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ar-JO" dirty="0"/>
              <a:t>ثالثاً: القيم الوطنية الأساسية</a:t>
            </a:r>
            <a:br>
              <a:rPr lang="ar-JO" dirty="0"/>
            </a:br>
            <a:r>
              <a:rPr lang="ar-JO" dirty="0"/>
              <a:t>هذه القيم هي التي تربي عليها المدارس والمجتمع: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JO" dirty="0" smtClean="0"/>
              <a:t> 1-</a:t>
            </a:r>
            <a:r>
              <a:rPr lang="ar-JO" sz="2400" b="1" dirty="0" smtClean="0">
                <a:solidFill>
                  <a:schemeClr val="accent1">
                    <a:lumMod val="50000"/>
                  </a:schemeClr>
                </a:solidFill>
              </a:rPr>
              <a:t>العدل والمساواه</a:t>
            </a:r>
            <a:r>
              <a:rPr lang="ar-JO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ar-JO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ar-JO" sz="2400" dirty="0" smtClean="0">
                <a:solidFill>
                  <a:schemeClr val="accent1">
                    <a:lumMod val="50000"/>
                  </a:schemeClr>
                </a:solidFill>
              </a:rPr>
              <a:t>2-</a:t>
            </a:r>
            <a:r>
              <a:rPr lang="ar-JO" sz="2400" b="1" dirty="0" smtClean="0">
                <a:solidFill>
                  <a:schemeClr val="accent1">
                    <a:lumMod val="50000"/>
                  </a:schemeClr>
                </a:solidFill>
              </a:rPr>
              <a:t>الحرية </a:t>
            </a:r>
            <a:r>
              <a:rPr lang="ar-JO" sz="2400" b="1" dirty="0">
                <a:solidFill>
                  <a:schemeClr val="accent1">
                    <a:lumMod val="50000"/>
                  </a:schemeClr>
                </a:solidFill>
              </a:rPr>
              <a:t>المسؤولة</a:t>
            </a:r>
            <a:r>
              <a:rPr lang="ar-JO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ar-JO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ar-JO" sz="2400" dirty="0" smtClean="0">
                <a:solidFill>
                  <a:schemeClr val="accent1">
                    <a:lumMod val="50000"/>
                  </a:schemeClr>
                </a:solidFill>
              </a:rPr>
              <a:t>3-</a:t>
            </a:r>
            <a:r>
              <a:rPr lang="ar-JO" sz="2400" b="1" dirty="0" smtClean="0">
                <a:solidFill>
                  <a:schemeClr val="accent1">
                    <a:lumMod val="50000"/>
                  </a:schemeClr>
                </a:solidFill>
              </a:rPr>
              <a:t>الاحترام </a:t>
            </a:r>
            <a:r>
              <a:rPr lang="ar-JO" sz="2400" b="1" dirty="0">
                <a:solidFill>
                  <a:schemeClr val="accent1">
                    <a:lumMod val="50000"/>
                  </a:schemeClr>
                </a:solidFill>
              </a:rPr>
              <a:t>والتسامح</a:t>
            </a:r>
            <a:r>
              <a:rPr lang="ar-JO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ar-JO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ar-JO" sz="2400" dirty="0" smtClean="0">
                <a:solidFill>
                  <a:schemeClr val="accent1">
                    <a:lumMod val="50000"/>
                  </a:schemeClr>
                </a:solidFill>
              </a:rPr>
              <a:t>4-</a:t>
            </a:r>
            <a:r>
              <a:rPr lang="ar-JO" sz="2400" b="1" dirty="0" smtClean="0">
                <a:solidFill>
                  <a:schemeClr val="accent1">
                    <a:lumMod val="50000"/>
                  </a:schemeClr>
                </a:solidFill>
              </a:rPr>
              <a:t>التعاون </a:t>
            </a:r>
            <a:r>
              <a:rPr lang="ar-JO" sz="2400" b="1" dirty="0">
                <a:solidFill>
                  <a:schemeClr val="accent1">
                    <a:lumMod val="50000"/>
                  </a:schemeClr>
                </a:solidFill>
              </a:rPr>
              <a:t>والتكافل</a:t>
            </a:r>
            <a:r>
              <a:rPr lang="ar-JO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ar-JO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ar-JO" sz="2400" dirty="0" smtClean="0">
                <a:solidFill>
                  <a:schemeClr val="accent1">
                    <a:lumMod val="50000"/>
                  </a:schemeClr>
                </a:solidFill>
              </a:rPr>
              <a:t>5-</a:t>
            </a:r>
            <a:r>
              <a:rPr lang="ar-JO" sz="2400" b="1" dirty="0" smtClean="0">
                <a:solidFill>
                  <a:schemeClr val="accent1">
                    <a:lumMod val="50000"/>
                  </a:schemeClr>
                </a:solidFill>
              </a:rPr>
              <a:t>حب </a:t>
            </a:r>
            <a:r>
              <a:rPr lang="ar-JO" sz="2400" b="1" dirty="0">
                <a:solidFill>
                  <a:schemeClr val="accent1">
                    <a:lumMod val="50000"/>
                  </a:schemeClr>
                </a:solidFill>
              </a:rPr>
              <a:t>الوطن</a:t>
            </a:r>
            <a:r>
              <a:rPr lang="ar-JO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ar-JO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ar-JO" sz="2400" dirty="0" smtClean="0">
                <a:solidFill>
                  <a:schemeClr val="accent1">
                    <a:lumMod val="50000"/>
                  </a:schemeClr>
                </a:solidFill>
              </a:rPr>
              <a:t>6-</a:t>
            </a:r>
            <a:r>
              <a:rPr lang="ar-JO" sz="2400" b="1" dirty="0" smtClean="0">
                <a:solidFill>
                  <a:schemeClr val="accent1">
                    <a:lumMod val="50000"/>
                  </a:schemeClr>
                </a:solidFill>
              </a:rPr>
              <a:t>العمل </a:t>
            </a:r>
            <a:r>
              <a:rPr lang="ar-JO" sz="2400" b="1" dirty="0">
                <a:solidFill>
                  <a:schemeClr val="accent1">
                    <a:lumMod val="50000"/>
                  </a:schemeClr>
                </a:solidFill>
              </a:rPr>
              <a:t>والإنتاج</a:t>
            </a:r>
            <a:endParaRPr lang="ar-JO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7799"/>
            <a:ext cx="4960359" cy="2790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779" y="4370873"/>
            <a:ext cx="4884705" cy="248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60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dirty="0"/>
              <a:t>رابعاً: الرموز الوطنية الأردنية</a:t>
            </a:r>
            <a:br>
              <a:rPr lang="ar-JO" dirty="0"/>
            </a:br>
            <a:r>
              <a:rPr lang="ar-JO" sz="2400" dirty="0"/>
              <a:t>وهي الأشياء التي تعبّر عن الدولة وهويتها</a:t>
            </a:r>
            <a:r>
              <a:rPr lang="ar-JO" dirty="0"/>
              <a:t>: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195700" y="2082252"/>
            <a:ext cx="539239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1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العلم الأردني</a:t>
            </a:r>
            <a: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ar-S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رمز الحرية والنهضة والوحدة</a:t>
            </a:r>
            <a: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1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السلام الملكي</a:t>
            </a:r>
            <a: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ar-S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يُعزف في المناسبات الرسمية</a:t>
            </a:r>
            <a: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1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شعار الدولة (النسر)</a:t>
            </a:r>
            <a: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ar-S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يرمز للقوة والسيادة</a:t>
            </a:r>
            <a: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1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القيادة الهاشمية</a:t>
            </a:r>
            <a: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ar-S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تحمل رسالة الثورة العربية الكبرى والوحدة</a:t>
            </a:r>
            <a:r>
              <a:rPr kumimoji="0" lang="ar-J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9428"/>
            <a:ext cx="5092944" cy="3808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516"/>
            <a:ext cx="5092944" cy="246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خامساً: دور المواطن في حماية الثقافة الوطنية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8135" y="1578123"/>
            <a:ext cx="8915400" cy="3777622"/>
          </a:xfrm>
        </p:spPr>
        <p:txBody>
          <a:bodyPr/>
          <a:lstStyle/>
          <a:p>
            <a:r>
              <a:rPr lang="ar-JO" dirty="0"/>
              <a:t>على المواطن أن</a:t>
            </a:r>
            <a:r>
              <a:rPr lang="ar-JO" dirty="0" smtClean="0"/>
              <a:t>:</a:t>
            </a:r>
          </a:p>
          <a:p>
            <a:endParaRPr lang="ar-JO" dirty="0"/>
          </a:p>
          <a:p>
            <a:r>
              <a:rPr lang="ar-JO" dirty="0"/>
              <a:t>يحترم </a:t>
            </a:r>
            <a:r>
              <a:rPr lang="ar-JO" dirty="0" smtClean="0"/>
              <a:t>القوانين</a:t>
            </a:r>
          </a:p>
          <a:p>
            <a:r>
              <a:rPr lang="ar-JO" dirty="0"/>
              <a:t>يحافظ على البيئة </a:t>
            </a:r>
            <a:r>
              <a:rPr lang="ar-JO" dirty="0" smtClean="0"/>
              <a:t>والممتلكات</a:t>
            </a:r>
          </a:p>
          <a:p>
            <a:r>
              <a:rPr lang="ar-JO" dirty="0"/>
              <a:t>يشارك في العمل </a:t>
            </a:r>
            <a:r>
              <a:rPr lang="ar-JO" dirty="0" smtClean="0"/>
              <a:t>المجتمعي</a:t>
            </a:r>
          </a:p>
          <a:p>
            <a:r>
              <a:rPr lang="ar-JO" dirty="0" smtClean="0"/>
              <a:t>يتحلى </a:t>
            </a:r>
            <a:r>
              <a:rPr lang="ar-JO" dirty="0"/>
              <a:t>بالأخلاق </a:t>
            </a:r>
            <a:r>
              <a:rPr lang="ar-JO" dirty="0" smtClean="0"/>
              <a:t>الحميدة</a:t>
            </a:r>
          </a:p>
          <a:p>
            <a:r>
              <a:rPr lang="ar-JO" dirty="0" smtClean="0"/>
              <a:t>يحافظ </a:t>
            </a:r>
            <a:r>
              <a:rPr lang="ar-JO" dirty="0"/>
              <a:t>على </a:t>
            </a:r>
            <a:r>
              <a:rPr lang="ar-JO" dirty="0" smtClean="0"/>
              <a:t>التراث</a:t>
            </a:r>
          </a:p>
          <a:p>
            <a:r>
              <a:rPr lang="ar-JO" dirty="0" smtClean="0"/>
              <a:t>يعتز </a:t>
            </a:r>
            <a:r>
              <a:rPr lang="ar-JO" dirty="0"/>
              <a:t>بالقيادة والتاريخ </a:t>
            </a:r>
            <a:r>
              <a:rPr lang="ar-JO" dirty="0" smtClean="0"/>
              <a:t>الأردني</a:t>
            </a:r>
          </a:p>
          <a:p>
            <a:r>
              <a:rPr lang="ar-JO" dirty="0" smtClean="0"/>
              <a:t>يرفض </a:t>
            </a:r>
            <a:r>
              <a:rPr lang="ar-JO" dirty="0"/>
              <a:t>العنف والكراهية</a:t>
            </a:r>
          </a:p>
        </p:txBody>
      </p:sp>
    </p:spTree>
    <p:extLst>
      <p:ext uri="{BB962C8B-B14F-4D97-AF65-F5344CB8AC3E}">
        <p14:creationId xmlns:p14="http://schemas.microsoft.com/office/powerpoint/2010/main" val="168141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dirty="0"/>
              <a:t>سابعاً: كيف نحافظ على الثقافة الوطنية؟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723402"/>
            <a:ext cx="8915400" cy="37776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ar-JO" dirty="0"/>
              <a:t>تعزيز الهوية الوطنية في المدارس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r-JO" dirty="0"/>
              <a:t>المحافظة على التراث الشعبي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r-JO" dirty="0"/>
              <a:t>الاحتفال بالمناسبات الوطنية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r-JO" dirty="0"/>
              <a:t>دعم اللغة العربية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r-JO" dirty="0"/>
              <a:t>نشر الوعي الوطني بين الشباب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r-JO" dirty="0"/>
              <a:t>تعزيز قيم المواطنة الصالحة</a:t>
            </a:r>
          </a:p>
          <a:p>
            <a:pPr marL="0" indent="0">
              <a:buNone/>
            </a:pPr>
            <a:endParaRPr lang="ar-J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962"/>
            <a:ext cx="2811566" cy="2811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3265"/>
            <a:ext cx="5486400" cy="29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</TotalTime>
  <Words>187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Tahoma</vt:lpstr>
      <vt:lpstr>Wingdings 3</vt:lpstr>
      <vt:lpstr>Wisp</vt:lpstr>
      <vt:lpstr>الثقافة الوطنية الاردنية     </vt:lpstr>
      <vt:lpstr>أولاً: مفهوم الثقافة الوطنية</vt:lpstr>
      <vt:lpstr>◀ مكوّنات الثقافة الوطنية:</vt:lpstr>
      <vt:lpstr>ثانياً: الهوية الوطنية الأردنية هي شعور الفرد بالانتماء لوطنه الأردن، والاعتزاز به، والدفاع عنه. </vt:lpstr>
      <vt:lpstr>ثالثاً: القيم الوطنية الأساسية هذه القيم هي التي تربي عليها المدارس والمجتمع:</vt:lpstr>
      <vt:lpstr>رابعاً: الرموز الوطنية الأردنية وهي الأشياء التي تعبّر عن الدولة وهويتها:</vt:lpstr>
      <vt:lpstr>خامساً: دور المواطن في حماية الثقافة الوطنية</vt:lpstr>
      <vt:lpstr>سابعاً: كيف نحافظ على الثقافة الوطنية؟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الثقافة الوطنية الاردنية</dc:title>
  <dc:creator>user</dc:creator>
  <cp:lastModifiedBy>user</cp:lastModifiedBy>
  <cp:revision>7</cp:revision>
  <dcterms:created xsi:type="dcterms:W3CDTF">2025-11-24T18:50:21Z</dcterms:created>
  <dcterms:modified xsi:type="dcterms:W3CDTF">2025-11-24T19:51:15Z</dcterms:modified>
</cp:coreProperties>
</file>