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3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11/24/2025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7361" y="0"/>
            <a:ext cx="9879101" cy="2262781"/>
          </a:xfrm>
        </p:spPr>
        <p:txBody>
          <a:bodyPr/>
          <a:lstStyle/>
          <a:p>
            <a:r>
              <a:rPr lang="ar-JO" dirty="0" smtClean="0"/>
              <a:t>الحياة العامة في الحضارة اليونانية </a:t>
            </a:r>
            <a:endParaRPr lang="ar-JO" dirty="0"/>
          </a:p>
        </p:txBody>
      </p:sp>
      <p:sp>
        <p:nvSpPr>
          <p:cNvPr id="3" name="Subtitle 2"/>
          <p:cNvSpPr>
            <a:spLocks noGrp="1"/>
          </p:cNvSpPr>
          <p:nvPr>
            <p:ph type="subTitle" idx="1"/>
          </p:nvPr>
        </p:nvSpPr>
        <p:spPr/>
        <p:txBody>
          <a:bodyPr/>
          <a:lstStyle/>
          <a:p>
            <a:r>
              <a:rPr lang="ar-JO" dirty="0" smtClean="0"/>
              <a:t>الاسم : شهد وليان </a:t>
            </a:r>
          </a:p>
          <a:p>
            <a:r>
              <a:rPr lang="ar-JO" dirty="0" smtClean="0"/>
              <a:t>المعلمة : ليلى ابو الغنم</a:t>
            </a:r>
            <a:endParaRPr lang="ar-JO" dirty="0"/>
          </a:p>
        </p:txBody>
      </p:sp>
      <p:pic>
        <p:nvPicPr>
          <p:cNvPr id="4" name="Picture 3"/>
          <p:cNvPicPr>
            <a:picLocks noChangeAspect="1"/>
          </p:cNvPicPr>
          <p:nvPr/>
        </p:nvPicPr>
        <p:blipFill>
          <a:blip r:embed="rId2"/>
          <a:stretch>
            <a:fillRect/>
          </a:stretch>
        </p:blipFill>
        <p:spPr>
          <a:xfrm>
            <a:off x="7046911" y="2932098"/>
            <a:ext cx="5124450" cy="3848100"/>
          </a:xfrm>
          <a:prstGeom prst="rect">
            <a:avLst/>
          </a:prstGeom>
        </p:spPr>
      </p:pic>
    </p:spTree>
    <p:extLst>
      <p:ext uri="{BB962C8B-B14F-4D97-AF65-F5344CB8AC3E}">
        <p14:creationId xmlns:p14="http://schemas.microsoft.com/office/powerpoint/2010/main" val="4279961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26437" y="273465"/>
            <a:ext cx="5623133" cy="4922378"/>
          </a:xfrm>
        </p:spPr>
        <p:txBody>
          <a:bodyPr>
            <a:normAutofit fontScale="85000" lnSpcReduction="10000"/>
          </a:bodyPr>
          <a:lstStyle/>
          <a:p>
            <a:pPr algn="r">
              <a:lnSpc>
                <a:spcPct val="250000"/>
              </a:lnSpc>
            </a:pPr>
            <a:r>
              <a:rPr lang="ar-JO" b="1" dirty="0">
                <a:solidFill>
                  <a:srgbClr val="C00000"/>
                </a:solidFill>
              </a:rPr>
              <a:t>أولاً: المجتمع اليوناني</a:t>
            </a:r>
          </a:p>
          <a:p>
            <a:pPr algn="r">
              <a:lnSpc>
                <a:spcPct val="250000"/>
              </a:lnSpc>
              <a:buFont typeface="Arial" panose="020B0604020202020204" pitchFamily="34" charset="0"/>
              <a:buChar char="•"/>
            </a:pPr>
            <a:r>
              <a:rPr lang="ar-JO" b="1" dirty="0">
                <a:solidFill>
                  <a:srgbClr val="C00000"/>
                </a:solidFill>
              </a:rPr>
              <a:t>كان المجتمع اليوناني منقسمًا إلى طبقات:</a:t>
            </a:r>
          </a:p>
          <a:p>
            <a:pPr marL="742950" lvl="1" indent="-285750" algn="r">
              <a:lnSpc>
                <a:spcPct val="250000"/>
              </a:lnSpc>
              <a:buFont typeface="Arial" panose="020B0604020202020204" pitchFamily="34" charset="0"/>
              <a:buChar char="•"/>
            </a:pPr>
            <a:r>
              <a:rPr lang="ar-JO" b="1" dirty="0">
                <a:solidFill>
                  <a:srgbClr val="C00000"/>
                </a:solidFill>
              </a:rPr>
              <a:t>المواطنون الأحرار: يسمح لهم بالتصويت والمشاركة في السياسة.</a:t>
            </a:r>
          </a:p>
          <a:p>
            <a:pPr marL="742950" lvl="1" indent="-285750" algn="r">
              <a:lnSpc>
                <a:spcPct val="250000"/>
              </a:lnSpc>
              <a:buFont typeface="Arial" panose="020B0604020202020204" pitchFamily="34" charset="0"/>
              <a:buChar char="•"/>
            </a:pPr>
            <a:r>
              <a:rPr lang="ar-JO" b="1" dirty="0">
                <a:solidFill>
                  <a:srgbClr val="C00000"/>
                </a:solidFill>
              </a:rPr>
              <a:t>الأجانب المقيمون (الميتيك): يعيشون ويعملون لكن لا يملكون حقوقًا سياسية.</a:t>
            </a:r>
          </a:p>
          <a:p>
            <a:pPr marL="742950" lvl="1" indent="-285750" algn="r">
              <a:lnSpc>
                <a:spcPct val="250000"/>
              </a:lnSpc>
              <a:buFont typeface="Arial" panose="020B0604020202020204" pitchFamily="34" charset="0"/>
              <a:buChar char="•"/>
            </a:pPr>
            <a:r>
              <a:rPr lang="ar-JO" b="1" dirty="0">
                <a:solidFill>
                  <a:srgbClr val="C00000"/>
                </a:solidFill>
              </a:rPr>
              <a:t>العبيد: يُستخدمون في الأعمال المنزلية والزراعية والصناعة</a:t>
            </a:r>
            <a:r>
              <a:rPr lang="ar-JO" b="1" dirty="0" smtClean="0">
                <a:solidFill>
                  <a:srgbClr val="C00000"/>
                </a:solidFill>
              </a:rPr>
              <a:t>.</a:t>
            </a:r>
          </a:p>
          <a:p>
            <a:pPr marL="742950" lvl="1" indent="-285750" algn="r">
              <a:lnSpc>
                <a:spcPct val="250000"/>
              </a:lnSpc>
              <a:buFont typeface="Arial" panose="020B0604020202020204" pitchFamily="34" charset="0"/>
              <a:buChar char="•"/>
            </a:pPr>
            <a:endParaRPr lang="ar-JO" b="1" dirty="0">
              <a:solidFill>
                <a:srgbClr val="C00000"/>
              </a:solidFill>
            </a:endParaRPr>
          </a:p>
          <a:p>
            <a:pPr marL="742950" lvl="1" indent="-285750" algn="r">
              <a:buFont typeface="Arial" panose="020B0604020202020204" pitchFamily="34" charset="0"/>
              <a:buChar char="•"/>
            </a:pPr>
            <a:endParaRPr lang="ar-JO" b="1" dirty="0" smtClean="0">
              <a:solidFill>
                <a:srgbClr val="C00000"/>
              </a:solidFill>
            </a:endParaRPr>
          </a:p>
          <a:p>
            <a:pPr marL="742950" lvl="1" indent="-285750" algn="r">
              <a:buFont typeface="Arial" panose="020B0604020202020204" pitchFamily="34" charset="0"/>
              <a:buChar char="•"/>
            </a:pPr>
            <a:endParaRPr lang="ar-JO" b="1" dirty="0">
              <a:solidFill>
                <a:srgbClr val="C00000"/>
              </a:solidFill>
            </a:endParaRPr>
          </a:p>
          <a:p>
            <a:pPr algn="r"/>
            <a:endParaRPr lang="ar-JO" dirty="0"/>
          </a:p>
        </p:txBody>
      </p:sp>
      <p:pic>
        <p:nvPicPr>
          <p:cNvPr id="4" name="Picture 3"/>
          <p:cNvPicPr>
            <a:picLocks noChangeAspect="1"/>
          </p:cNvPicPr>
          <p:nvPr/>
        </p:nvPicPr>
        <p:blipFill>
          <a:blip r:embed="rId2"/>
          <a:stretch>
            <a:fillRect/>
          </a:stretch>
        </p:blipFill>
        <p:spPr>
          <a:xfrm>
            <a:off x="0" y="-134685"/>
            <a:ext cx="5600352" cy="5860367"/>
          </a:xfrm>
          <a:prstGeom prst="rect">
            <a:avLst/>
          </a:prstGeom>
        </p:spPr>
      </p:pic>
    </p:spTree>
    <p:extLst>
      <p:ext uri="{BB962C8B-B14F-4D97-AF65-F5344CB8AC3E}">
        <p14:creationId xmlns:p14="http://schemas.microsoft.com/office/powerpoint/2010/main" val="216167500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66759" y="247828"/>
            <a:ext cx="6642056" cy="5621651"/>
          </a:xfrm>
        </p:spPr>
        <p:txBody>
          <a:bodyPr>
            <a:normAutofit fontScale="85000" lnSpcReduction="20000"/>
          </a:bodyPr>
          <a:lstStyle/>
          <a:p>
            <a:pPr algn="r">
              <a:lnSpc>
                <a:spcPct val="300000"/>
              </a:lnSpc>
            </a:pPr>
            <a:r>
              <a:rPr lang="ar-JO" sz="3000" b="1" dirty="0">
                <a:solidFill>
                  <a:schemeClr val="accent5">
                    <a:lumMod val="75000"/>
                  </a:schemeClr>
                </a:solidFill>
              </a:rPr>
              <a:t>ثانياً: </a:t>
            </a:r>
            <a:r>
              <a:rPr lang="ar-JO" b="1" dirty="0" smtClean="0">
                <a:solidFill>
                  <a:schemeClr val="accent5">
                    <a:lumMod val="75000"/>
                  </a:schemeClr>
                </a:solidFill>
              </a:rPr>
              <a:t>الحياة </a:t>
            </a:r>
            <a:r>
              <a:rPr lang="ar-JO" b="1" dirty="0">
                <a:solidFill>
                  <a:schemeClr val="accent5">
                    <a:lumMod val="75000"/>
                  </a:schemeClr>
                </a:solidFill>
              </a:rPr>
              <a:t>السياسيةاليونان كانت مُقسّمة إلى مدن-دول مستقلة مثل أثينا، إسبرطة، كورنث.أثينا كانت مهد الديمقراطية المباشرة؛ يشارك المواطنون في اتخاذ القرارات.إسبرطة اعتمدت على نظام عسكري صارم، والحياة كانت تركز على الانضباط والقوة.⭐ </a:t>
            </a:r>
            <a:endParaRPr lang="ar-JO" b="1" dirty="0" smtClean="0">
              <a:solidFill>
                <a:schemeClr val="accent5">
                  <a:lumMod val="75000"/>
                </a:schemeClr>
              </a:solidFill>
            </a:endParaRPr>
          </a:p>
          <a:p>
            <a:pPr algn="r">
              <a:lnSpc>
                <a:spcPct val="300000"/>
              </a:lnSpc>
            </a:pPr>
            <a:r>
              <a:rPr lang="ar-JO" sz="2800" b="1" dirty="0" smtClean="0">
                <a:solidFill>
                  <a:schemeClr val="tx1"/>
                </a:solidFill>
              </a:rPr>
              <a:t>ثالثاً</a:t>
            </a:r>
            <a:r>
              <a:rPr lang="ar-JO" sz="2800" b="1" dirty="0">
                <a:solidFill>
                  <a:schemeClr val="tx1"/>
                </a:solidFill>
              </a:rPr>
              <a:t>: </a:t>
            </a:r>
            <a:r>
              <a:rPr lang="ar-JO" b="1" dirty="0">
                <a:solidFill>
                  <a:schemeClr val="tx1"/>
                </a:solidFill>
              </a:rPr>
              <a:t>الحياة الاقتصاديةاعتمدت على:الزراعة: زراعة الزيتون، العنب، القمح.التجارة البحرية: بسبب موقعهم الجغرافي الممتاز.الحِرَف: صناعة الفخار، المعادن، النسيج</a:t>
            </a:r>
            <a:r>
              <a:rPr lang="ar-JO" dirty="0">
                <a:solidFill>
                  <a:schemeClr val="tx1"/>
                </a:solidFill>
              </a:rPr>
              <a:t>.</a:t>
            </a:r>
          </a:p>
        </p:txBody>
      </p:sp>
      <p:pic>
        <p:nvPicPr>
          <p:cNvPr id="4" name="Picture 3"/>
          <p:cNvPicPr>
            <a:picLocks noChangeAspect="1"/>
          </p:cNvPicPr>
          <p:nvPr/>
        </p:nvPicPr>
        <p:blipFill>
          <a:blip r:embed="rId2"/>
          <a:stretch>
            <a:fillRect/>
          </a:stretch>
        </p:blipFill>
        <p:spPr>
          <a:xfrm>
            <a:off x="-1" y="0"/>
            <a:ext cx="4512181" cy="3008120"/>
          </a:xfrm>
          <a:prstGeom prst="rect">
            <a:avLst/>
          </a:prstGeom>
        </p:spPr>
      </p:pic>
      <p:pic>
        <p:nvPicPr>
          <p:cNvPr id="5" name="Picture 4"/>
          <p:cNvPicPr>
            <a:picLocks noChangeAspect="1"/>
          </p:cNvPicPr>
          <p:nvPr/>
        </p:nvPicPr>
        <p:blipFill>
          <a:blip r:embed="rId3"/>
          <a:stretch>
            <a:fillRect/>
          </a:stretch>
        </p:blipFill>
        <p:spPr>
          <a:xfrm>
            <a:off x="-1" y="3512321"/>
            <a:ext cx="4512181" cy="3345679"/>
          </a:xfrm>
          <a:prstGeom prst="rect">
            <a:avLst/>
          </a:prstGeom>
        </p:spPr>
      </p:pic>
    </p:spTree>
    <p:extLst>
      <p:ext uri="{BB962C8B-B14F-4D97-AF65-F5344CB8AC3E}">
        <p14:creationId xmlns:p14="http://schemas.microsoft.com/office/powerpoint/2010/main" val="42565589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99432" y="504203"/>
            <a:ext cx="7913406" cy="5425098"/>
          </a:xfrm>
        </p:spPr>
        <p:txBody>
          <a:bodyPr>
            <a:normAutofit fontScale="85000" lnSpcReduction="20000"/>
          </a:bodyPr>
          <a:lstStyle/>
          <a:p>
            <a:pPr algn="r">
              <a:lnSpc>
                <a:spcPct val="250000"/>
              </a:lnSpc>
            </a:pPr>
            <a:r>
              <a:rPr lang="ar-JO" sz="3000" b="1" dirty="0">
                <a:solidFill>
                  <a:schemeClr val="accent2">
                    <a:lumMod val="75000"/>
                  </a:schemeClr>
                </a:solidFill>
              </a:rPr>
              <a:t>رابعاً: </a:t>
            </a:r>
            <a:r>
              <a:rPr lang="ar-JO" b="1" dirty="0">
                <a:solidFill>
                  <a:schemeClr val="accent2">
                    <a:lumMod val="75000"/>
                  </a:schemeClr>
                </a:solidFill>
              </a:rPr>
              <a:t>الحياة الدينيةكان اليونانيون متعددي الآلهة.أهم الآلهة: زيوس، أثينا، أرتميس، أبولو، أفروديت.بُنيت معابد ضخمة للتقرب إليهم، مثل البارثينون في أثينا.ظهرت عندهم الأساطير التي فسرت الظواهر الطبيعية والأحداث.⭐ </a:t>
            </a:r>
            <a:endParaRPr lang="ar-JO" b="1" dirty="0" smtClean="0">
              <a:solidFill>
                <a:schemeClr val="accent2">
                  <a:lumMod val="75000"/>
                </a:schemeClr>
              </a:solidFill>
            </a:endParaRPr>
          </a:p>
          <a:p>
            <a:pPr algn="r">
              <a:lnSpc>
                <a:spcPct val="250000"/>
              </a:lnSpc>
            </a:pPr>
            <a:endParaRPr lang="ar-JO" b="1" dirty="0" smtClean="0">
              <a:solidFill>
                <a:schemeClr val="accent2">
                  <a:lumMod val="75000"/>
                </a:schemeClr>
              </a:solidFill>
            </a:endParaRPr>
          </a:p>
          <a:p>
            <a:pPr algn="r">
              <a:lnSpc>
                <a:spcPct val="250000"/>
              </a:lnSpc>
            </a:pPr>
            <a:r>
              <a:rPr lang="ar-JO" sz="2800" b="1" dirty="0" smtClean="0">
                <a:solidFill>
                  <a:schemeClr val="accent2">
                    <a:lumMod val="75000"/>
                  </a:schemeClr>
                </a:solidFill>
              </a:rPr>
              <a:t>خامساً</a:t>
            </a:r>
            <a:r>
              <a:rPr lang="ar-JO" sz="2800" b="1" dirty="0">
                <a:solidFill>
                  <a:schemeClr val="accent2">
                    <a:lumMod val="75000"/>
                  </a:schemeClr>
                </a:solidFill>
              </a:rPr>
              <a:t>: </a:t>
            </a:r>
            <a:r>
              <a:rPr lang="ar-JO" b="1" dirty="0">
                <a:solidFill>
                  <a:schemeClr val="accent2">
                    <a:lumMod val="75000"/>
                  </a:schemeClr>
                </a:solidFill>
              </a:rPr>
              <a:t>الحياة الاجتماعيةالرجال كانوا يهتمون بالسياسة، الرياضة، الفلسفة.النساء غالبًا يقمن بالأعمال المنزلية (خصوصًا في أثينا)، بينما في إسبرطة كنّ يتمتعن بحرية أكبر.الأطفال كانوا يتلقون تعليمهم حسب المدينة:أثينا: تعليم ثقافي وفلسفي.إسبرطة: تدريب عسكري صارم.</a:t>
            </a:r>
          </a:p>
        </p:txBody>
      </p:sp>
      <p:pic>
        <p:nvPicPr>
          <p:cNvPr id="4" name="Picture 3"/>
          <p:cNvPicPr>
            <a:picLocks noChangeAspect="1"/>
          </p:cNvPicPr>
          <p:nvPr/>
        </p:nvPicPr>
        <p:blipFill>
          <a:blip r:embed="rId2"/>
          <a:stretch>
            <a:fillRect/>
          </a:stretch>
        </p:blipFill>
        <p:spPr>
          <a:xfrm>
            <a:off x="0" y="0"/>
            <a:ext cx="3291840" cy="6858000"/>
          </a:xfrm>
          <a:prstGeom prst="rect">
            <a:avLst/>
          </a:prstGeom>
        </p:spPr>
      </p:pic>
    </p:spTree>
    <p:extLst>
      <p:ext uri="{BB962C8B-B14F-4D97-AF65-F5344CB8AC3E}">
        <p14:creationId xmlns:p14="http://schemas.microsoft.com/office/powerpoint/2010/main" val="10555841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71857" y="282011"/>
            <a:ext cx="5932755" cy="5621651"/>
          </a:xfrm>
        </p:spPr>
        <p:txBody>
          <a:bodyPr>
            <a:normAutofit fontScale="85000" lnSpcReduction="10000"/>
          </a:bodyPr>
          <a:lstStyle/>
          <a:p>
            <a:pPr algn="r">
              <a:lnSpc>
                <a:spcPct val="200000"/>
              </a:lnSpc>
            </a:pPr>
            <a:r>
              <a:rPr lang="ar-JO" sz="3000" b="1" dirty="0">
                <a:solidFill>
                  <a:schemeClr val="accent1">
                    <a:lumMod val="60000"/>
                    <a:lumOff val="40000"/>
                  </a:schemeClr>
                </a:solidFill>
              </a:rPr>
              <a:t>سادساً: </a:t>
            </a:r>
            <a:r>
              <a:rPr lang="ar-JO" b="1" dirty="0">
                <a:solidFill>
                  <a:schemeClr val="accent1">
                    <a:lumMod val="60000"/>
                    <a:lumOff val="40000"/>
                  </a:schemeClr>
                </a:solidFill>
              </a:rPr>
              <a:t>الحياة الثقافية والفكريةاشتهرت اليونان بالتقدم في:الفلسفة: سقراط، أفلاطون، أرسطو.الأدب: الملاحم مثل الإلياذة والأوديسة.المسرح: المسرحيات التراجيدية والكوميدية.الرياضة مهمة جدًا عندهم، ومنها ظهرت الألعاب الأولمبية.⭐ </a:t>
            </a:r>
            <a:endParaRPr lang="ar-JO" b="1" dirty="0" smtClean="0">
              <a:solidFill>
                <a:schemeClr val="accent1">
                  <a:lumMod val="60000"/>
                  <a:lumOff val="40000"/>
                </a:schemeClr>
              </a:solidFill>
            </a:endParaRPr>
          </a:p>
          <a:p>
            <a:pPr algn="r">
              <a:lnSpc>
                <a:spcPct val="200000"/>
              </a:lnSpc>
            </a:pPr>
            <a:r>
              <a:rPr lang="ar-JO" b="1" dirty="0" smtClean="0">
                <a:solidFill>
                  <a:schemeClr val="accent1">
                    <a:lumMod val="60000"/>
                    <a:lumOff val="40000"/>
                  </a:schemeClr>
                </a:solidFill>
              </a:rPr>
              <a:t> </a:t>
            </a:r>
          </a:p>
          <a:p>
            <a:pPr algn="r">
              <a:lnSpc>
                <a:spcPct val="200000"/>
              </a:lnSpc>
            </a:pPr>
            <a:r>
              <a:rPr lang="ar-JO" sz="3200" b="1" dirty="0" smtClean="0">
                <a:solidFill>
                  <a:schemeClr val="accent1">
                    <a:lumMod val="60000"/>
                    <a:lumOff val="40000"/>
                  </a:schemeClr>
                </a:solidFill>
              </a:rPr>
              <a:t>سابعاً</a:t>
            </a:r>
            <a:r>
              <a:rPr lang="ar-JO" sz="3200" b="1" dirty="0">
                <a:solidFill>
                  <a:schemeClr val="accent1">
                    <a:lumMod val="60000"/>
                    <a:lumOff val="40000"/>
                  </a:schemeClr>
                </a:solidFill>
              </a:rPr>
              <a:t>: </a:t>
            </a:r>
            <a:r>
              <a:rPr lang="ar-JO" b="1" dirty="0">
                <a:solidFill>
                  <a:schemeClr val="accent1">
                    <a:lumMod val="60000"/>
                    <a:lumOff val="40000"/>
                  </a:schemeClr>
                </a:solidFill>
              </a:rPr>
              <a:t>الفن والعمارةاهتم اليونانيون بالنحت، وتصوير الجسد البشري بدقة.استخدموا ثلاثة أنواع من الأعمدة المعمارية:الدوريالأيونيالكورنثيبنوا المعابد، المسارح، والساحات العامة (الأغورا).</a:t>
            </a:r>
          </a:p>
        </p:txBody>
      </p:sp>
      <p:pic>
        <p:nvPicPr>
          <p:cNvPr id="4" name="Picture 3"/>
          <p:cNvPicPr>
            <a:picLocks noChangeAspect="1"/>
          </p:cNvPicPr>
          <p:nvPr/>
        </p:nvPicPr>
        <p:blipFill>
          <a:blip r:embed="rId2"/>
          <a:stretch>
            <a:fillRect/>
          </a:stretch>
        </p:blipFill>
        <p:spPr>
          <a:xfrm>
            <a:off x="1" y="52754"/>
            <a:ext cx="4299438" cy="3679353"/>
          </a:xfrm>
          <a:prstGeom prst="rect">
            <a:avLst/>
          </a:prstGeom>
        </p:spPr>
      </p:pic>
      <p:pic>
        <p:nvPicPr>
          <p:cNvPr id="5" name="Picture 4"/>
          <p:cNvPicPr>
            <a:picLocks noChangeAspect="1"/>
          </p:cNvPicPr>
          <p:nvPr/>
        </p:nvPicPr>
        <p:blipFill>
          <a:blip r:embed="rId3"/>
          <a:stretch>
            <a:fillRect/>
          </a:stretch>
        </p:blipFill>
        <p:spPr>
          <a:xfrm>
            <a:off x="0" y="3740899"/>
            <a:ext cx="4299438" cy="3086776"/>
          </a:xfrm>
          <a:prstGeom prst="rect">
            <a:avLst/>
          </a:prstGeom>
        </p:spPr>
      </p:pic>
    </p:spTree>
    <p:extLst>
      <p:ext uri="{BB962C8B-B14F-4D97-AF65-F5344CB8AC3E}">
        <p14:creationId xmlns:p14="http://schemas.microsoft.com/office/powerpoint/2010/main" val="3336787336"/>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8040" y="-114299"/>
            <a:ext cx="11473960" cy="6479930"/>
          </a:xfrm>
        </p:spPr>
        <p:txBody>
          <a:bodyPr>
            <a:normAutofit/>
          </a:bodyPr>
          <a:lstStyle/>
          <a:p>
            <a:pPr>
              <a:lnSpc>
                <a:spcPct val="150000"/>
              </a:lnSpc>
            </a:pPr>
            <a:r>
              <a:rPr lang="ar-JO" sz="4800" b="1" i="1" dirty="0">
                <a:solidFill>
                  <a:schemeClr val="accent3">
                    <a:lumMod val="75000"/>
                  </a:schemeClr>
                </a:solidFill>
              </a:rPr>
              <a:t>ثامناً: </a:t>
            </a:r>
            <a:r>
              <a:rPr lang="ar-JO" b="1" i="1" dirty="0">
                <a:solidFill>
                  <a:schemeClr val="accent3">
                    <a:lumMod val="75000"/>
                  </a:schemeClr>
                </a:solidFill>
              </a:rPr>
              <a:t>الحياة اليوميةالطعام كان بسيطًا: خبز، زيت زيتون، جبن، فاكهة، وأسماك.البيوت كانت صغيرة وبسيطة، مبنية من الطين والحجر.الملابس: رداء بسيط يُسمّى الخييتون للرجال، والـ بيبلوس للنساء</a:t>
            </a:r>
            <a:r>
              <a:rPr lang="ar-JO" b="1" i="1" dirty="0" smtClean="0">
                <a:solidFill>
                  <a:schemeClr val="accent3">
                    <a:lumMod val="75000"/>
                  </a:schemeClr>
                </a:solidFill>
              </a:rPr>
              <a:t>.</a:t>
            </a:r>
            <a:endParaRPr lang="ar-JO" b="1" i="1" dirty="0">
              <a:solidFill>
                <a:schemeClr val="accent3">
                  <a:lumMod val="75000"/>
                </a:schemeClr>
              </a:solidFill>
            </a:endParaRPr>
          </a:p>
          <a:p>
            <a:pPr>
              <a:lnSpc>
                <a:spcPct val="150000"/>
              </a:lnSpc>
            </a:pPr>
            <a:endParaRPr lang="ar-JO" b="1" i="1" dirty="0" smtClean="0">
              <a:solidFill>
                <a:schemeClr val="accent3">
                  <a:lumMod val="75000"/>
                </a:schemeClr>
              </a:solidFill>
            </a:endParaRPr>
          </a:p>
          <a:p>
            <a:pPr>
              <a:lnSpc>
                <a:spcPct val="150000"/>
              </a:lnSpc>
            </a:pPr>
            <a:endParaRPr lang="ar-JO" b="1" i="1" dirty="0">
              <a:solidFill>
                <a:schemeClr val="accent3">
                  <a:lumMod val="75000"/>
                </a:schemeClr>
              </a:solidFill>
            </a:endParaRPr>
          </a:p>
          <a:p>
            <a:pPr>
              <a:lnSpc>
                <a:spcPct val="150000"/>
              </a:lnSpc>
            </a:pPr>
            <a:endParaRPr lang="ar-JO" b="1" i="1" dirty="0" smtClean="0">
              <a:solidFill>
                <a:schemeClr val="accent3">
                  <a:lumMod val="75000"/>
                </a:schemeClr>
              </a:solidFill>
            </a:endParaRPr>
          </a:p>
          <a:p>
            <a:pPr algn="r">
              <a:lnSpc>
                <a:spcPct val="150000"/>
              </a:lnSpc>
            </a:pPr>
            <a:r>
              <a:rPr lang="ar-JO" b="1" i="1" dirty="0">
                <a:solidFill>
                  <a:schemeClr val="accent3">
                    <a:lumMod val="75000"/>
                  </a:schemeClr>
                </a:solidFill>
              </a:rPr>
              <a:t>خاتمة:لقد شكّلت الحياة العامة في الحضارة اليونانية أساسًا متينًا لتطور الفكر الإنساني عبر العصور، فقد امتزج فيها النظام السياسي المتقدم، والنهضة الثقافية، والأنشطة الاقتصادية والاجتماعية التي منحت المجتمع طابعًا مميزًا. وقد ساعدت هذه العناصر في بناء حضارة تركت بصمات واضحة في مجالات الفلسفة، والأدب، والفن، والعمارة، ولا تزال آثارها حاضرة حتى اليوم. وهكذا فإن دراسة الحياة العامة في اليونان القديمة تكشف لنا عن مجتمع متكامل استطاع أن يضع أسسًا تأثرت بها حضارات العالم اللاحقة.</a:t>
            </a:r>
          </a:p>
        </p:txBody>
      </p:sp>
    </p:spTree>
    <p:extLst>
      <p:ext uri="{BB962C8B-B14F-4D97-AF65-F5344CB8AC3E}">
        <p14:creationId xmlns:p14="http://schemas.microsoft.com/office/powerpoint/2010/main" val="184575442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54630" y="3780273"/>
            <a:ext cx="3344989" cy="3312114"/>
          </a:xfrm>
          <a:prstGeom prst="rect">
            <a:avLst/>
          </a:prstGeom>
        </p:spPr>
      </p:pic>
      <p:pic>
        <p:nvPicPr>
          <p:cNvPr id="5" name="Picture 4"/>
          <p:cNvPicPr>
            <a:picLocks noChangeAspect="1"/>
          </p:cNvPicPr>
          <p:nvPr/>
        </p:nvPicPr>
        <p:blipFill>
          <a:blip r:embed="rId3"/>
          <a:stretch>
            <a:fillRect/>
          </a:stretch>
        </p:blipFill>
        <p:spPr>
          <a:xfrm>
            <a:off x="3665075" y="-60286"/>
            <a:ext cx="4532387" cy="3778754"/>
          </a:xfrm>
          <a:prstGeom prst="rect">
            <a:avLst/>
          </a:prstGeom>
        </p:spPr>
      </p:pic>
      <p:pic>
        <p:nvPicPr>
          <p:cNvPr id="6" name="Picture 5"/>
          <p:cNvPicPr>
            <a:picLocks noChangeAspect="1"/>
          </p:cNvPicPr>
          <p:nvPr/>
        </p:nvPicPr>
        <p:blipFill>
          <a:blip r:embed="rId4"/>
          <a:stretch>
            <a:fillRect/>
          </a:stretch>
        </p:blipFill>
        <p:spPr>
          <a:xfrm>
            <a:off x="8197462" y="-90197"/>
            <a:ext cx="3775876" cy="3838575"/>
          </a:xfrm>
          <a:prstGeom prst="rect">
            <a:avLst/>
          </a:prstGeom>
        </p:spPr>
      </p:pic>
      <p:pic>
        <p:nvPicPr>
          <p:cNvPr id="7" name="Picture 6"/>
          <p:cNvPicPr>
            <a:picLocks noChangeAspect="1"/>
          </p:cNvPicPr>
          <p:nvPr/>
        </p:nvPicPr>
        <p:blipFill>
          <a:blip r:embed="rId5"/>
          <a:stretch>
            <a:fillRect/>
          </a:stretch>
        </p:blipFill>
        <p:spPr>
          <a:xfrm>
            <a:off x="0" y="3950599"/>
            <a:ext cx="5324030" cy="2987372"/>
          </a:xfrm>
          <a:prstGeom prst="rect">
            <a:avLst/>
          </a:prstGeom>
        </p:spPr>
      </p:pic>
      <p:pic>
        <p:nvPicPr>
          <p:cNvPr id="8" name="Picture 7"/>
          <p:cNvPicPr>
            <a:picLocks noChangeAspect="1"/>
          </p:cNvPicPr>
          <p:nvPr/>
        </p:nvPicPr>
        <p:blipFill>
          <a:blip r:embed="rId6"/>
          <a:stretch>
            <a:fillRect/>
          </a:stretch>
        </p:blipFill>
        <p:spPr>
          <a:xfrm>
            <a:off x="-30600" y="0"/>
            <a:ext cx="3703688" cy="3950601"/>
          </a:xfrm>
          <a:prstGeom prst="rect">
            <a:avLst/>
          </a:prstGeom>
        </p:spPr>
      </p:pic>
      <p:pic>
        <p:nvPicPr>
          <p:cNvPr id="9" name="Picture 8"/>
          <p:cNvPicPr>
            <a:picLocks noChangeAspect="1"/>
          </p:cNvPicPr>
          <p:nvPr/>
        </p:nvPicPr>
        <p:blipFill>
          <a:blip r:embed="rId7"/>
          <a:stretch>
            <a:fillRect/>
          </a:stretch>
        </p:blipFill>
        <p:spPr>
          <a:xfrm>
            <a:off x="8562886" y="3733800"/>
            <a:ext cx="3629114" cy="3124200"/>
          </a:xfrm>
          <a:prstGeom prst="rect">
            <a:avLst/>
          </a:prstGeom>
        </p:spPr>
      </p:pic>
    </p:spTree>
    <p:extLst>
      <p:ext uri="{BB962C8B-B14F-4D97-AF65-F5344CB8AC3E}">
        <p14:creationId xmlns:p14="http://schemas.microsoft.com/office/powerpoint/2010/main" val="26238517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27</TotalTime>
  <Words>378</Words>
  <Application>Microsoft Office PowerPoint</Application>
  <PresentationFormat>Widescreen</PresentationFormat>
  <Paragraphs>23</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Century Gothic</vt:lpstr>
      <vt:lpstr>Tahoma</vt:lpstr>
      <vt:lpstr>Wingdings 3</vt:lpstr>
      <vt:lpstr>Wisp</vt:lpstr>
      <vt:lpstr>الحياة العامة في الحضارة اليونانية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الحياة العامة في الحضارة اليونانية</dc:title>
  <dc:creator>user</dc:creator>
  <cp:lastModifiedBy>user</cp:lastModifiedBy>
  <cp:revision>3</cp:revision>
  <dcterms:created xsi:type="dcterms:W3CDTF">2025-11-24T13:23:33Z</dcterms:created>
  <dcterms:modified xsi:type="dcterms:W3CDTF">2025-11-24T13:51:23Z</dcterms:modified>
</cp:coreProperties>
</file>