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9" r:id="rId3"/>
    <p:sldId id="258" r:id="rId4"/>
    <p:sldId id="260" r:id="rId5"/>
    <p:sldId id="257" r:id="rId6"/>
    <p:sldId id="262" r:id="rId7"/>
    <p:sldId id="261" r:id="rId8"/>
    <p:sldId id="263" r:id="rId9"/>
    <p:sldId id="264" r:id="rId10"/>
    <p:sldId id="268" r:id="rId11"/>
    <p:sldId id="265" r:id="rId12"/>
    <p:sldId id="267"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91"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0B437A-E63D-4FD4-8A2F-4DB9E28BB6BF}"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3730669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0B437A-E63D-4FD4-8A2F-4DB9E28BB6BF}"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276367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0B437A-E63D-4FD4-8A2F-4DB9E28BB6BF}"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1392998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0B437A-E63D-4FD4-8A2F-4DB9E28BB6BF}"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281404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0B437A-E63D-4FD4-8A2F-4DB9E28BB6BF}"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249012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0B437A-E63D-4FD4-8A2F-4DB9E28BB6BF}"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143278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0B437A-E63D-4FD4-8A2F-4DB9E28BB6BF}"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276280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0B437A-E63D-4FD4-8A2F-4DB9E28BB6BF}"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2597975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0B437A-E63D-4FD4-8A2F-4DB9E28BB6BF}"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312814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0B437A-E63D-4FD4-8A2F-4DB9E28BB6BF}"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343044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0B437A-E63D-4FD4-8A2F-4DB9E28BB6BF}"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31D1F-298D-4B03-B0C1-29646D5A002F}" type="slidenum">
              <a:rPr lang="en-US" smtClean="0"/>
              <a:t>‹#›</a:t>
            </a:fld>
            <a:endParaRPr lang="en-US"/>
          </a:p>
        </p:txBody>
      </p:sp>
    </p:spTree>
    <p:extLst>
      <p:ext uri="{BB962C8B-B14F-4D97-AF65-F5344CB8AC3E}">
        <p14:creationId xmlns:p14="http://schemas.microsoft.com/office/powerpoint/2010/main" val="1074404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0B437A-E63D-4FD4-8A2F-4DB9E28BB6BF}" type="datetimeFigureOut">
              <a:rPr lang="en-US" smtClean="0"/>
              <a:t>10/28/2025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31D1F-298D-4B03-B0C1-29646D5A002F}" type="slidenum">
              <a:rPr lang="en-US" smtClean="0"/>
              <a:t>‹#›</a:t>
            </a:fld>
            <a:endParaRPr lang="en-US"/>
          </a:p>
        </p:txBody>
      </p:sp>
    </p:spTree>
    <p:extLst>
      <p:ext uri="{BB962C8B-B14F-4D97-AF65-F5344CB8AC3E}">
        <p14:creationId xmlns:p14="http://schemas.microsoft.com/office/powerpoint/2010/main" val="3357180993"/>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 Id="rId5" Type="http://schemas.openxmlformats.org/officeDocument/2006/relationships/image" Target="../media/image8.sv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3.xml"/><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3.xml"/><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8.svg"/><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EBE98-CF32-020E-8AD0-03D23CFCD05B}"/>
              </a:ext>
            </a:extLst>
          </p:cNvPr>
          <p:cNvSpPr>
            <a:spLocks noGrp="1"/>
          </p:cNvSpPr>
          <p:nvPr>
            <p:ph type="ctrTitle"/>
          </p:nvPr>
        </p:nvSpPr>
        <p:spPr>
          <a:xfrm>
            <a:off x="1524000" y="744024"/>
            <a:ext cx="9144000" cy="2387600"/>
          </a:xfrm>
        </p:spPr>
        <p:txBody>
          <a:bodyPr/>
          <a:lstStyle/>
          <a:p>
            <a:r>
              <a:rPr lang="ar-SA" dirty="0"/>
              <a:t>حركة في البحار و المحيطات</a:t>
            </a:r>
            <a:endParaRPr lang="en-US" dirty="0"/>
          </a:p>
        </p:txBody>
      </p:sp>
      <p:sp>
        <p:nvSpPr>
          <p:cNvPr id="3" name="Subtitle 2">
            <a:extLst>
              <a:ext uri="{FF2B5EF4-FFF2-40B4-BE49-F238E27FC236}">
                <a16:creationId xmlns:a16="http://schemas.microsoft.com/office/drawing/2014/main" id="{18E33713-8DDA-CED7-2328-ED89F6CE1B94}"/>
              </a:ext>
            </a:extLst>
          </p:cNvPr>
          <p:cNvSpPr>
            <a:spLocks noGrp="1"/>
          </p:cNvSpPr>
          <p:nvPr>
            <p:ph type="subTitle" idx="1"/>
          </p:nvPr>
        </p:nvSpPr>
        <p:spPr>
          <a:xfrm>
            <a:off x="3669323" y="3953021"/>
            <a:ext cx="4853354" cy="778995"/>
          </a:xfrm>
        </p:spPr>
        <p:txBody>
          <a:bodyPr>
            <a:normAutofit/>
          </a:bodyPr>
          <a:lstStyle/>
          <a:p>
            <a:r>
              <a:rPr lang="ar-SA" sz="2800" dirty="0"/>
              <a:t>الطالبات: دينا مشربش و ريم كرادشه</a:t>
            </a:r>
            <a:endParaRPr lang="en-US" sz="2800" dirty="0"/>
          </a:p>
        </p:txBody>
      </p:sp>
      <p:pic>
        <p:nvPicPr>
          <p:cNvPr id="5" name="Graphic 4" descr="Wave">
            <a:extLst>
              <a:ext uri="{FF2B5EF4-FFF2-40B4-BE49-F238E27FC236}">
                <a16:creationId xmlns:a16="http://schemas.microsoft.com/office/drawing/2014/main" id="{69ABBAFD-76F6-21D9-CB64-5056615BFE2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4745" y="5243733"/>
            <a:ext cx="1831145" cy="1831145"/>
          </a:xfrm>
          <a:prstGeom prst="rect">
            <a:avLst/>
          </a:prstGeom>
        </p:spPr>
      </p:pic>
      <p:pic>
        <p:nvPicPr>
          <p:cNvPr id="12" name="Graphic 11" descr="Wave">
            <a:extLst>
              <a:ext uri="{FF2B5EF4-FFF2-40B4-BE49-F238E27FC236}">
                <a16:creationId xmlns:a16="http://schemas.microsoft.com/office/drawing/2014/main" id="{E6F093E9-0FA5-E887-6EF1-8315A804FC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63747" y="5243733"/>
            <a:ext cx="1831145" cy="1831145"/>
          </a:xfrm>
          <a:prstGeom prst="rect">
            <a:avLst/>
          </a:prstGeom>
        </p:spPr>
      </p:pic>
      <p:pic>
        <p:nvPicPr>
          <p:cNvPr id="13" name="Graphic 12" descr="Wave">
            <a:extLst>
              <a:ext uri="{FF2B5EF4-FFF2-40B4-BE49-F238E27FC236}">
                <a16:creationId xmlns:a16="http://schemas.microsoft.com/office/drawing/2014/main" id="{2A200CE6-666A-03B7-B383-EFD36E8C9EE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576145" y="5243729"/>
            <a:ext cx="1831145" cy="1831145"/>
          </a:xfrm>
          <a:prstGeom prst="rect">
            <a:avLst/>
          </a:prstGeom>
        </p:spPr>
      </p:pic>
      <p:pic>
        <p:nvPicPr>
          <p:cNvPr id="14" name="Graphic 13" descr="Wave">
            <a:extLst>
              <a:ext uri="{FF2B5EF4-FFF2-40B4-BE49-F238E27FC236}">
                <a16:creationId xmlns:a16="http://schemas.microsoft.com/office/drawing/2014/main" id="{BB39F7CA-4828-DA8F-D89D-6074F2EE1A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789481" y="5243729"/>
            <a:ext cx="1831145" cy="1831145"/>
          </a:xfrm>
          <a:prstGeom prst="rect">
            <a:avLst/>
          </a:prstGeom>
        </p:spPr>
      </p:pic>
      <p:pic>
        <p:nvPicPr>
          <p:cNvPr id="15" name="Graphic 14" descr="Wave">
            <a:extLst>
              <a:ext uri="{FF2B5EF4-FFF2-40B4-BE49-F238E27FC236}">
                <a16:creationId xmlns:a16="http://schemas.microsoft.com/office/drawing/2014/main" id="{1EBC9A4B-F783-6903-9C3F-E578DEB8891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2607" y="5243728"/>
            <a:ext cx="1831145" cy="1831145"/>
          </a:xfrm>
          <a:prstGeom prst="rect">
            <a:avLst/>
          </a:prstGeom>
        </p:spPr>
      </p:pic>
      <p:pic>
        <p:nvPicPr>
          <p:cNvPr id="16" name="Graphic 15" descr="Wave">
            <a:extLst>
              <a:ext uri="{FF2B5EF4-FFF2-40B4-BE49-F238E27FC236}">
                <a16:creationId xmlns:a16="http://schemas.microsoft.com/office/drawing/2014/main" id="{A5C31EB8-D430-01D8-441B-82A3526C326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77345" y="5243728"/>
            <a:ext cx="1831145" cy="1831145"/>
          </a:xfrm>
          <a:prstGeom prst="rect">
            <a:avLst/>
          </a:prstGeom>
        </p:spPr>
      </p:pic>
      <p:pic>
        <p:nvPicPr>
          <p:cNvPr id="17" name="Graphic 16" descr="Wave">
            <a:extLst>
              <a:ext uri="{FF2B5EF4-FFF2-40B4-BE49-F238E27FC236}">
                <a16:creationId xmlns:a16="http://schemas.microsoft.com/office/drawing/2014/main" id="{9CF45543-B849-EFB2-DB77-CAA14E0EE6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84710" y="5243728"/>
            <a:ext cx="1831145" cy="1831145"/>
          </a:xfrm>
          <a:prstGeom prst="rect">
            <a:avLst/>
          </a:prstGeom>
        </p:spPr>
      </p:pic>
      <p:pic>
        <p:nvPicPr>
          <p:cNvPr id="18" name="Graphic 17" descr="Wave">
            <a:extLst>
              <a:ext uri="{FF2B5EF4-FFF2-40B4-BE49-F238E27FC236}">
                <a16:creationId xmlns:a16="http://schemas.microsoft.com/office/drawing/2014/main" id="{91ADCB5B-5EB2-FE61-9F65-0B834C53F70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45762" y="5243728"/>
            <a:ext cx="1831145" cy="1831145"/>
          </a:xfrm>
          <a:prstGeom prst="rect">
            <a:avLst/>
          </a:prstGeom>
        </p:spPr>
      </p:pic>
      <p:pic>
        <p:nvPicPr>
          <p:cNvPr id="19" name="Graphic 18" descr="Wave">
            <a:extLst>
              <a:ext uri="{FF2B5EF4-FFF2-40B4-BE49-F238E27FC236}">
                <a16:creationId xmlns:a16="http://schemas.microsoft.com/office/drawing/2014/main" id="{A69AA019-D52C-9505-3290-6A939A1924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06813" y="5243728"/>
            <a:ext cx="1831145" cy="1831145"/>
          </a:xfrm>
          <a:prstGeom prst="rect">
            <a:avLst/>
          </a:prstGeom>
        </p:spPr>
      </p:pic>
    </p:spTree>
    <p:extLst>
      <p:ext uri="{BB962C8B-B14F-4D97-AF65-F5344CB8AC3E}">
        <p14:creationId xmlns:p14="http://schemas.microsoft.com/office/powerpoint/2010/main" val="2240495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547D1-6D80-FCD6-4267-8702269B3859}"/>
              </a:ext>
            </a:extLst>
          </p:cNvPr>
          <p:cNvSpPr>
            <a:spLocks noGrp="1"/>
          </p:cNvSpPr>
          <p:nvPr>
            <p:ph type="title"/>
          </p:nvPr>
        </p:nvSpPr>
        <p:spPr>
          <a:xfrm>
            <a:off x="8746434" y="444775"/>
            <a:ext cx="3820215" cy="653084"/>
          </a:xfrm>
        </p:spPr>
        <p:txBody>
          <a:bodyPr>
            <a:normAutofit/>
          </a:bodyPr>
          <a:lstStyle/>
          <a:p>
            <a:r>
              <a:rPr lang="ar-SA" sz="4000" dirty="0"/>
              <a:t>حركة الامواج</a:t>
            </a:r>
            <a:endParaRPr lang="en-US" sz="4000" dirty="0"/>
          </a:p>
        </p:txBody>
      </p:sp>
      <p:sp>
        <p:nvSpPr>
          <p:cNvPr id="3" name="Text Placeholder 2">
            <a:extLst>
              <a:ext uri="{FF2B5EF4-FFF2-40B4-BE49-F238E27FC236}">
                <a16:creationId xmlns:a16="http://schemas.microsoft.com/office/drawing/2014/main" id="{CE837A9B-AD38-4D01-5013-481F09D997C3}"/>
              </a:ext>
            </a:extLst>
          </p:cNvPr>
          <p:cNvSpPr>
            <a:spLocks noGrp="1"/>
          </p:cNvSpPr>
          <p:nvPr>
            <p:ph type="body" idx="1"/>
          </p:nvPr>
        </p:nvSpPr>
        <p:spPr>
          <a:xfrm>
            <a:off x="1263965" y="1378227"/>
            <a:ext cx="10515600" cy="5966377"/>
          </a:xfrm>
        </p:spPr>
        <p:txBody>
          <a:bodyPr>
            <a:normAutofit fontScale="62500" lnSpcReduction="20000"/>
          </a:bodyPr>
          <a:lstStyle/>
          <a:p>
            <a:pPr algn="r"/>
            <a:br>
              <a:rPr lang="ar-JO" dirty="0"/>
            </a:br>
            <a:r>
              <a:rPr lang="ar-JO" sz="3800" b="1" dirty="0"/>
              <a:t>الأمواج </a:t>
            </a:r>
            <a:r>
              <a:rPr lang="ar-JO" sz="3800" dirty="0"/>
              <a:t>هي حركة منتظمة لجزيئات الماء في الطبقة السطحية للبحر أو المحيط. على الرغم من أن الجزيئات نفسها لا تنتقل من مكانها فعليًا، إلا أنها تتحرك بشكل </a:t>
            </a:r>
            <a:r>
              <a:rPr lang="ar-SA" sz="3800" dirty="0"/>
              <a:t>مدارات </a:t>
            </a:r>
            <a:r>
              <a:rPr lang="ar-JO" sz="3800" dirty="0"/>
              <a:t>دائري</a:t>
            </a:r>
            <a:r>
              <a:rPr lang="ar-SA" sz="3800" dirty="0"/>
              <a:t>ة متتابعة</a:t>
            </a:r>
            <a:r>
              <a:rPr lang="ar-JO" sz="3800" dirty="0"/>
              <a:t> صعودًا وهبوطًا</a:t>
            </a:r>
            <a:r>
              <a:rPr lang="ar-SA" sz="3800" dirty="0"/>
              <a:t> بفعل الرياح</a:t>
            </a:r>
            <a:r>
              <a:rPr lang="ar-JO" sz="3800" dirty="0"/>
              <a:t>، بينما تنتقل الطاقة فقط عبر الماء. تتكوّن الموجة من قمة الموجة (أعلى نقطة) وقاع الموجة (أدنى نقطة)، ويُقاس طول الموجة على أنه المسافة بين قمتين متتاليتين.</a:t>
            </a:r>
            <a:endParaRPr lang="ar-SA" sz="3800" dirty="0"/>
          </a:p>
          <a:p>
            <a:pPr algn="r"/>
            <a:endParaRPr lang="ar-SA" sz="3800" b="1" dirty="0">
              <a:solidFill>
                <a:schemeClr val="tx1"/>
              </a:solidFill>
            </a:endParaRPr>
          </a:p>
          <a:p>
            <a:pPr lvl="0" algn="r" eaLnBrk="0" fontAlgn="base" hangingPunct="0">
              <a:lnSpc>
                <a:spcPct val="100000"/>
              </a:lnSpc>
              <a:spcBef>
                <a:spcPct val="0"/>
              </a:spcBef>
              <a:spcAft>
                <a:spcPct val="0"/>
              </a:spcAft>
            </a:pPr>
            <a:r>
              <a:rPr lang="ar-SA" altLang="en-US" sz="3800" b="1" dirty="0">
                <a:solidFill>
                  <a:schemeClr val="tx1"/>
                </a:solidFill>
                <a:latin typeface="Helvetica Neue"/>
              </a:rPr>
              <a:t>لعوامل المؤثرة على الأمواج</a:t>
            </a:r>
            <a:endParaRPr lang="en-US" altLang="en-US" sz="3800" b="1" dirty="0">
              <a:solidFill>
                <a:schemeClr val="tx1"/>
              </a:solidFill>
              <a:latin typeface="Helvetica Neue"/>
            </a:endParaRPr>
          </a:p>
          <a:p>
            <a:pPr lvl="0" algn="r" eaLnBrk="0" fontAlgn="base" hangingPunct="0">
              <a:lnSpc>
                <a:spcPct val="100000"/>
              </a:lnSpc>
              <a:spcBef>
                <a:spcPct val="0"/>
              </a:spcBef>
              <a:spcAft>
                <a:spcPct val="0"/>
              </a:spcAft>
            </a:pPr>
            <a:r>
              <a:rPr lang="ar-SA" altLang="en-US" sz="3800" dirty="0">
                <a:solidFill>
                  <a:schemeClr val="tx1"/>
                </a:solidFill>
                <a:latin typeface="Helvetica Neue"/>
              </a:rPr>
              <a:t>تتأثر الأمواج البحرية بعدة عوامل خارجية تحدد ارتفاعها وطولها وسرعتها. من أهم هذه العوامل 1) </a:t>
            </a:r>
            <a:r>
              <a:rPr lang="ar-SA" altLang="en-US" sz="3800" b="1" dirty="0">
                <a:solidFill>
                  <a:schemeClr val="tx1"/>
                </a:solidFill>
                <a:latin typeface="Helvetica Neue"/>
              </a:rPr>
              <a:t>سرعة الرياح واتجاهها ومدة هبوبها</a:t>
            </a:r>
            <a:r>
              <a:rPr lang="ar-SA" altLang="en-US" sz="3800" dirty="0">
                <a:solidFill>
                  <a:schemeClr val="tx1"/>
                </a:solidFill>
                <a:latin typeface="Helvetica Neue"/>
              </a:rPr>
              <a:t>؛ فالعواصف والرياح الشديدة تولّد أمواجًا ضخمة، بينما الرياح المحلية الخفيفة تنتج أمواجًا صغيرة وهادئة على سطح المياه</a:t>
            </a:r>
            <a:r>
              <a:rPr lang="en-US" altLang="en-US" sz="3800" dirty="0">
                <a:solidFill>
                  <a:schemeClr val="tx1"/>
                </a:solidFill>
                <a:latin typeface="Helvetica Neue"/>
                <a:cs typeface="Arial" panose="020B0604020202020204" pitchFamily="34" charset="0"/>
              </a:rPr>
              <a:t>.</a:t>
            </a:r>
            <a:endParaRPr lang="en-US" altLang="en-US" sz="3800" dirty="0">
              <a:solidFill>
                <a:schemeClr val="tx1"/>
              </a:solidFill>
              <a:latin typeface="Helvetica Neue"/>
            </a:endParaRPr>
          </a:p>
          <a:p>
            <a:pPr lvl="0" algn="r" eaLnBrk="0" fontAlgn="base" hangingPunct="0">
              <a:lnSpc>
                <a:spcPct val="100000"/>
              </a:lnSpc>
              <a:spcBef>
                <a:spcPct val="0"/>
              </a:spcBef>
              <a:spcAft>
                <a:spcPct val="0"/>
              </a:spcAft>
            </a:pPr>
            <a:endParaRPr lang="en-US" altLang="en-US" sz="3800" dirty="0">
              <a:solidFill>
                <a:schemeClr val="tx1"/>
              </a:solidFill>
              <a:latin typeface="Helvetica Neue"/>
            </a:endParaRPr>
          </a:p>
          <a:p>
            <a:pPr lvl="0" algn="r" eaLnBrk="0" fontAlgn="base" hangingPunct="0">
              <a:lnSpc>
                <a:spcPct val="100000"/>
              </a:lnSpc>
              <a:spcBef>
                <a:spcPct val="0"/>
              </a:spcBef>
              <a:spcAft>
                <a:spcPct val="0"/>
              </a:spcAft>
            </a:pPr>
            <a:r>
              <a:rPr lang="ar-SA" altLang="en-US" sz="3800" dirty="0">
                <a:solidFill>
                  <a:schemeClr val="tx1"/>
                </a:solidFill>
                <a:latin typeface="Helvetica Neue"/>
              </a:rPr>
              <a:t>تلعب </a:t>
            </a:r>
            <a:r>
              <a:rPr lang="ar-SA" altLang="en-US" sz="3800" b="1" dirty="0">
                <a:solidFill>
                  <a:schemeClr val="tx1"/>
                </a:solidFill>
                <a:latin typeface="Helvetica Neue"/>
              </a:rPr>
              <a:t>مساحة المسطح المائي </a:t>
            </a:r>
            <a:r>
              <a:rPr lang="ar-SA" altLang="en-US" sz="3800" dirty="0">
                <a:solidFill>
                  <a:schemeClr val="tx1"/>
                </a:solidFill>
                <a:latin typeface="Helvetica Neue"/>
              </a:rPr>
              <a:t>دورًا مهمًا أيضًا، فكلما اتسعت مساحة البحر أو المحيط، زادت قدرة الرياح على تشكيل أمواج عالية، أما في المسطحات الصغيرة مثل البحيرات أو الخلجان فتكون الأمواج محدودة وتختفي بسرعة نتيجة اصطدامها المبكر بالساحل</a:t>
            </a:r>
            <a:r>
              <a:rPr lang="en-US" altLang="en-US" sz="3800" dirty="0">
                <a:solidFill>
                  <a:schemeClr val="tx1"/>
                </a:solidFill>
                <a:latin typeface="Helvetica Neue"/>
                <a:cs typeface="Arial" panose="020B0604020202020204" pitchFamily="34" charset="0"/>
              </a:rPr>
              <a:t>.</a:t>
            </a:r>
            <a:br>
              <a:rPr lang="en-US" altLang="en-US" sz="3800" dirty="0">
                <a:solidFill>
                  <a:schemeClr val="tx1"/>
                </a:solidFill>
                <a:latin typeface="Helvetica Neue"/>
              </a:rPr>
            </a:br>
            <a:endParaRPr lang="en-US" altLang="en-US" sz="3800" dirty="0">
              <a:solidFill>
                <a:schemeClr val="tx1"/>
              </a:solidFill>
              <a:latin typeface="Helvetica Neue"/>
            </a:endParaRPr>
          </a:p>
          <a:p>
            <a:pPr lvl="0" algn="r" eaLnBrk="0" fontAlgn="base" hangingPunct="0">
              <a:lnSpc>
                <a:spcPct val="100000"/>
              </a:lnSpc>
              <a:spcBef>
                <a:spcPct val="0"/>
              </a:spcBef>
              <a:spcAft>
                <a:spcPct val="0"/>
              </a:spcAft>
            </a:pPr>
            <a:r>
              <a:rPr lang="ar-SA" altLang="en-US" sz="3800" dirty="0">
                <a:solidFill>
                  <a:schemeClr val="tx1"/>
                </a:solidFill>
                <a:latin typeface="Helvetica Neue"/>
              </a:rPr>
              <a:t>كما يؤثر </a:t>
            </a:r>
            <a:r>
              <a:rPr lang="ar-SA" altLang="en-US" sz="3800" b="1" dirty="0">
                <a:solidFill>
                  <a:schemeClr val="tx1"/>
                </a:solidFill>
                <a:latin typeface="Helvetica Neue"/>
              </a:rPr>
              <a:t>عمق المياه</a:t>
            </a:r>
            <a:r>
              <a:rPr lang="ar-SA" altLang="en-US" sz="3800" dirty="0">
                <a:solidFill>
                  <a:schemeClr val="tx1"/>
                </a:solidFill>
                <a:latin typeface="Helvetica Neue"/>
              </a:rPr>
              <a:t>، إذ تزداد سرعة الموجة وطولها كلما كان عمق المسطح المائي أكبر</a:t>
            </a:r>
            <a:r>
              <a:rPr lang="en-US" altLang="en-US" sz="3800" dirty="0">
                <a:solidFill>
                  <a:schemeClr val="tx1"/>
                </a:solidFill>
                <a:latin typeface="Helvetica Neue"/>
                <a:cs typeface="Arial" panose="020B0604020202020204" pitchFamily="34" charset="0"/>
              </a:rPr>
              <a:t>.</a:t>
            </a:r>
            <a:endParaRPr lang="en-US" altLang="en-US" sz="3800" dirty="0">
              <a:solidFill>
                <a:schemeClr val="tx1"/>
              </a:solidFill>
              <a:latin typeface="Helvetica Neue"/>
            </a:endParaRPr>
          </a:p>
          <a:p>
            <a:pPr lvl="0" algn="r" eaLnBrk="0" fontAlgn="base" hangingPunct="0">
              <a:lnSpc>
                <a:spcPct val="100000"/>
              </a:lnSpc>
              <a:spcBef>
                <a:spcPct val="0"/>
              </a:spcBef>
              <a:spcAft>
                <a:spcPct val="0"/>
              </a:spcAft>
            </a:pPr>
            <a:r>
              <a:rPr lang="ar-SA" altLang="en-US" sz="3800" dirty="0">
                <a:solidFill>
                  <a:schemeClr val="tx1"/>
                </a:solidFill>
                <a:latin typeface="Helvetica Neue"/>
              </a:rPr>
              <a:t>وأخيرًا، تلعب </a:t>
            </a:r>
            <a:r>
              <a:rPr lang="ar-SA" altLang="en-US" sz="3800" b="1" dirty="0">
                <a:solidFill>
                  <a:schemeClr val="tx1"/>
                </a:solidFill>
                <a:latin typeface="Helvetica Neue"/>
              </a:rPr>
              <a:t>الحواجز الطبيعية </a:t>
            </a:r>
            <a:r>
              <a:rPr lang="ar-SA" altLang="en-US" sz="3800" dirty="0">
                <a:solidFill>
                  <a:schemeClr val="tx1"/>
                </a:solidFill>
                <a:latin typeface="Helvetica Neue"/>
              </a:rPr>
              <a:t>مثل الجزر، الكتل الجليدية دورًا في إضعاف حركة الأمواج وتكسيرها وتغيير اتجاهها، ما يؤدي إلى توزيع طاقتها بشكل مختلف على السطح وتأثيرها على البيئة الساحلية والمائية</a:t>
            </a:r>
            <a:endParaRPr lang="en-US" sz="3800" dirty="0">
              <a:solidFill>
                <a:schemeClr val="tx1"/>
              </a:solidFill>
            </a:endParaRPr>
          </a:p>
        </p:txBody>
      </p:sp>
      <p:pic>
        <p:nvPicPr>
          <p:cNvPr id="8" name="Picture 7">
            <a:extLst>
              <a:ext uri="{FF2B5EF4-FFF2-40B4-BE49-F238E27FC236}">
                <a16:creationId xmlns:a16="http://schemas.microsoft.com/office/drawing/2014/main" id="{2D3A63AA-64BF-8FBC-1237-35599E5446C7}"/>
              </a:ext>
            </a:extLst>
          </p:cNvPr>
          <p:cNvPicPr>
            <a:picLocks noChangeAspect="1"/>
          </p:cNvPicPr>
          <p:nvPr/>
        </p:nvPicPr>
        <p:blipFill>
          <a:blip r:embed="rId2"/>
          <a:stretch>
            <a:fillRect/>
          </a:stretch>
        </p:blipFill>
        <p:spPr>
          <a:xfrm>
            <a:off x="213691" y="137905"/>
            <a:ext cx="5219700" cy="1266826"/>
          </a:xfrm>
          <a:prstGeom prst="rect">
            <a:avLst/>
          </a:prstGeom>
        </p:spPr>
      </p:pic>
    </p:spTree>
    <p:extLst>
      <p:ext uri="{BB962C8B-B14F-4D97-AF65-F5344CB8AC3E}">
        <p14:creationId xmlns:p14="http://schemas.microsoft.com/office/powerpoint/2010/main" val="3044809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EE508-7BCD-0331-ED76-E11E70039D29}"/>
              </a:ext>
            </a:extLst>
          </p:cNvPr>
          <p:cNvSpPr>
            <a:spLocks noGrp="1"/>
          </p:cNvSpPr>
          <p:nvPr>
            <p:ph type="title"/>
          </p:nvPr>
        </p:nvSpPr>
        <p:spPr>
          <a:xfrm>
            <a:off x="9417188" y="811421"/>
            <a:ext cx="3873223" cy="579782"/>
          </a:xfrm>
        </p:spPr>
        <p:txBody>
          <a:bodyPr>
            <a:normAutofit fontScale="90000"/>
          </a:bodyPr>
          <a:lstStyle/>
          <a:p>
            <a:r>
              <a:rPr lang="ar-SA" dirty="0"/>
              <a:t>معلومة</a:t>
            </a:r>
            <a:endParaRPr lang="en-US" dirty="0"/>
          </a:p>
        </p:txBody>
      </p:sp>
      <p:sp>
        <p:nvSpPr>
          <p:cNvPr id="3" name="Text Placeholder 2">
            <a:extLst>
              <a:ext uri="{FF2B5EF4-FFF2-40B4-BE49-F238E27FC236}">
                <a16:creationId xmlns:a16="http://schemas.microsoft.com/office/drawing/2014/main" id="{B715945D-D1BC-FB72-79C1-465E157E080C}"/>
              </a:ext>
            </a:extLst>
          </p:cNvPr>
          <p:cNvSpPr>
            <a:spLocks noGrp="1"/>
          </p:cNvSpPr>
          <p:nvPr>
            <p:ph type="body" idx="1"/>
          </p:nvPr>
        </p:nvSpPr>
        <p:spPr>
          <a:xfrm>
            <a:off x="838200" y="1589985"/>
            <a:ext cx="10515600" cy="5466797"/>
          </a:xfrm>
        </p:spPr>
        <p:txBody>
          <a:bodyPr>
            <a:normAutofit/>
          </a:bodyPr>
          <a:lstStyle/>
          <a:p>
            <a:pPr algn="r"/>
            <a:r>
              <a:rPr lang="ar-SA" sz="4000" b="1" dirty="0"/>
              <a:t>ا</a:t>
            </a:r>
            <a:r>
              <a:rPr lang="ar-JO" sz="4000" b="1" dirty="0"/>
              <a:t>لتسونامي </a:t>
            </a:r>
          </a:p>
          <a:p>
            <a:pPr algn="r"/>
            <a:r>
              <a:rPr lang="ar-JO" sz="3600" dirty="0"/>
              <a:t>التسونامي هو نوع خاص من الموجات البحرية، يتميز بأنه ضخم جدًا وسريع جدًا، وينشأ غالبًا نتيجة زلازل أو انفجارات بركانية تحت سطح البحر. في عرض المحيط لا يُلاحظ تأثيره الكبير لأن طول الموجة يكون طويلًا، لكن عندما تقترب الموجة من الساحل، تقل سرعتها وترتفع بشكل كبير جدًا، وقد تتجاوز عشرات الأمتار. هذا الارتفاع الهائل يؤدي إلى فيضانات ودمار واسع في المناطق الساحلية، ما يجعل التسونامي من أخطر الظواهر الطبيعية التي تؤثر على حركة المياه والبنية الساحلية.</a:t>
            </a:r>
          </a:p>
          <a:p>
            <a:endParaRPr lang="en-US" dirty="0"/>
          </a:p>
        </p:txBody>
      </p:sp>
      <p:pic>
        <p:nvPicPr>
          <p:cNvPr id="5" name="Graphic 4" descr="Whale">
            <a:extLst>
              <a:ext uri="{FF2B5EF4-FFF2-40B4-BE49-F238E27FC236}">
                <a16:creationId xmlns:a16="http://schemas.microsoft.com/office/drawing/2014/main" id="{2370BD21-5ECA-8985-1471-C3D907F29B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7548" y="310001"/>
            <a:ext cx="914400" cy="914400"/>
          </a:xfrm>
          <a:prstGeom prst="rect">
            <a:avLst/>
          </a:prstGeom>
        </p:spPr>
      </p:pic>
      <p:pic>
        <p:nvPicPr>
          <p:cNvPr id="7" name="Graphic 6" descr="Water">
            <a:extLst>
              <a:ext uri="{FF2B5EF4-FFF2-40B4-BE49-F238E27FC236}">
                <a16:creationId xmlns:a16="http://schemas.microsoft.com/office/drawing/2014/main" id="{5EE4D349-518F-88EE-33FA-021BD7F699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9183" y="731332"/>
            <a:ext cx="450574" cy="450574"/>
          </a:xfrm>
          <a:prstGeom prst="rect">
            <a:avLst/>
          </a:prstGeom>
        </p:spPr>
      </p:pic>
      <p:pic>
        <p:nvPicPr>
          <p:cNvPr id="9" name="Graphic 8" descr="Water">
            <a:extLst>
              <a:ext uri="{FF2B5EF4-FFF2-40B4-BE49-F238E27FC236}">
                <a16:creationId xmlns:a16="http://schemas.microsoft.com/office/drawing/2014/main" id="{992FB05B-95AA-58D9-8ED7-C130B412A6B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7548" y="1291694"/>
            <a:ext cx="450574" cy="450574"/>
          </a:xfrm>
          <a:prstGeom prst="rect">
            <a:avLst/>
          </a:prstGeom>
        </p:spPr>
      </p:pic>
    </p:spTree>
    <p:extLst>
      <p:ext uri="{BB962C8B-B14F-4D97-AF65-F5344CB8AC3E}">
        <p14:creationId xmlns:p14="http://schemas.microsoft.com/office/powerpoint/2010/main" val="2491530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CF01A-AED9-EB3F-1CDF-76CDCFBF8280}"/>
              </a:ext>
            </a:extLst>
          </p:cNvPr>
          <p:cNvSpPr>
            <a:spLocks noGrp="1"/>
          </p:cNvSpPr>
          <p:nvPr>
            <p:ph type="title"/>
          </p:nvPr>
        </p:nvSpPr>
        <p:spPr>
          <a:xfrm>
            <a:off x="7885045" y="49006"/>
            <a:ext cx="6258614" cy="1010892"/>
          </a:xfrm>
        </p:spPr>
        <p:txBody>
          <a:bodyPr>
            <a:normAutofit/>
          </a:bodyPr>
          <a:lstStyle/>
          <a:p>
            <a:r>
              <a:rPr lang="ar-SA" sz="4000" b="1" dirty="0"/>
              <a:t>ضاهرة المد و الجزر</a:t>
            </a:r>
            <a:endParaRPr lang="en-US" sz="4000" b="1" dirty="0"/>
          </a:p>
        </p:txBody>
      </p:sp>
      <p:sp>
        <p:nvSpPr>
          <p:cNvPr id="3" name="Text Placeholder 2">
            <a:extLst>
              <a:ext uri="{FF2B5EF4-FFF2-40B4-BE49-F238E27FC236}">
                <a16:creationId xmlns:a16="http://schemas.microsoft.com/office/drawing/2014/main" id="{CCBC58C8-C529-FD19-5E84-B33810B678B9}"/>
              </a:ext>
            </a:extLst>
          </p:cNvPr>
          <p:cNvSpPr>
            <a:spLocks noGrp="1"/>
          </p:cNvSpPr>
          <p:nvPr>
            <p:ph type="body" idx="1"/>
          </p:nvPr>
        </p:nvSpPr>
        <p:spPr>
          <a:xfrm>
            <a:off x="1017381" y="805483"/>
            <a:ext cx="10515600" cy="5923998"/>
          </a:xfrm>
        </p:spPr>
        <p:txBody>
          <a:bodyPr>
            <a:normAutofit fontScale="92500" lnSpcReduction="10000"/>
          </a:bodyPr>
          <a:lstStyle/>
          <a:p>
            <a:endParaRPr lang="ar-JO" sz="2600" dirty="0"/>
          </a:p>
          <a:p>
            <a:pPr algn="r"/>
            <a:r>
              <a:rPr lang="ar-JO" sz="2600" dirty="0"/>
              <a:t>المد والجَزْرُ ظاهرتان طبيعيتان تحدثان في البحار والمحيطات، ويُعرَّفُ المد بأنه ارتفاع منسوب المياه،</a:t>
            </a:r>
          </a:p>
          <a:p>
            <a:pPr algn="r"/>
            <a:r>
              <a:rPr lang="ar-JO" sz="2600" dirty="0"/>
              <a:t>أما الجزر فهو انخفاض منسوب الميا</a:t>
            </a:r>
            <a:r>
              <a:rPr lang="ar-SA" sz="2600" dirty="0"/>
              <a:t>ه</a:t>
            </a:r>
            <a:endParaRPr lang="ar-JO" sz="2600" dirty="0"/>
          </a:p>
          <a:p>
            <a:pPr algn="r"/>
            <a:endParaRPr lang="ar-JO" sz="2600" dirty="0"/>
          </a:p>
          <a:p>
            <a:pPr algn="r"/>
            <a:r>
              <a:rPr lang="ar-JO" sz="2600" dirty="0"/>
              <a:t>تنشأ هاتان الظاهرتان نتيجة التوازن بين قوتين هما: قوة الجذب الناتجة عن جاذبية القمر والشمس التى تسحب المياه السطحية نحو الجهة المواجهة للقمر، وقوة الطرد المركزية الناتجة عن دوران الأرض التي تدفع المياة نحو الجهة المعاكسة للقمر، فينتج عن هذا التوازن تركيز المياه في جهتين متقابلتين من الأرض مما يؤدي إلى المد، في حين تشهد المناطق الجانبية انخفاضًا في مناسيب المياه ويحدث فيها الجزر.</a:t>
            </a:r>
            <a:endParaRPr lang="ar-SA" sz="2600" dirty="0"/>
          </a:p>
          <a:p>
            <a:pPr algn="r"/>
            <a:endParaRPr lang="ar-JO" sz="2600" dirty="0"/>
          </a:p>
          <a:p>
            <a:pPr algn="r"/>
            <a:r>
              <a:rPr lang="ar-JO" sz="2600" dirty="0"/>
              <a:t>كما تؤثر الشمس أيضًا في حركة المد والجزر، لكنها تأثيرها أقل من تأثير القمر. ويحدث المد والجزر مرتين يوميًا تقريبًا لأن الأرض تدور حول محورها كل 24 ساعة، فيتغير موقع القمر بالنسبة لكل نقطة على سطح الأرض. ويختلف ارتفاع المد وانخفاض الجزر حسب موقع القمر والشمس؛ ففي أوقات البدر والمحاق، عندما يكون القمر والشمس على خط واحد مع الأرض، يكون المد مرتفعًا والجزر منخفضًا، بينما في أوقات الأرباع القمرية، عندما يكون القمر والشمس بزاوية قائمة مع الأرض، يكون الفرق بين المد والجزر أقل. وتؤثر هذه الحركة على البيئة البحرية والأنشطة البشرية، فالمياه المرتفعة والمنخفضة تغير من شكل الشواطئ يوميًا، وتؤثر على الصيد والملاحة البحرية، كما تستفيد بعض الكائنات البحرية من هذه الحركة للتغذية والتكاثر، ويمكن أيضًا استغلالها لتوليد الطاقة الكهربائي</a:t>
            </a:r>
          </a:p>
          <a:p>
            <a:endParaRPr lang="en-US" dirty="0"/>
          </a:p>
        </p:txBody>
      </p:sp>
      <p:pic>
        <p:nvPicPr>
          <p:cNvPr id="6" name="Graphic 5" descr="Shark">
            <a:extLst>
              <a:ext uri="{FF2B5EF4-FFF2-40B4-BE49-F238E27FC236}">
                <a16:creationId xmlns:a16="http://schemas.microsoft.com/office/drawing/2014/main" id="{5D52C5F8-D3B2-2334-759E-5BC2DA3B539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812368">
            <a:off x="201412" y="201411"/>
            <a:ext cx="1096617" cy="1096617"/>
          </a:xfrm>
          <a:prstGeom prst="rect">
            <a:avLst/>
          </a:prstGeom>
        </p:spPr>
      </p:pic>
      <p:pic>
        <p:nvPicPr>
          <p:cNvPr id="4" name="Graphic 3" descr="Water">
            <a:extLst>
              <a:ext uri="{FF2B5EF4-FFF2-40B4-BE49-F238E27FC236}">
                <a16:creationId xmlns:a16="http://schemas.microsoft.com/office/drawing/2014/main" id="{F8FE76E8-0E12-9ACA-1AA2-D5E8EF97F8B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7548" y="1291694"/>
            <a:ext cx="450574" cy="450574"/>
          </a:xfrm>
          <a:prstGeom prst="rect">
            <a:avLst/>
          </a:prstGeom>
        </p:spPr>
      </p:pic>
    </p:spTree>
    <p:extLst>
      <p:ext uri="{BB962C8B-B14F-4D97-AF65-F5344CB8AC3E}">
        <p14:creationId xmlns:p14="http://schemas.microsoft.com/office/powerpoint/2010/main" val="3557213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4ADB2-D8C0-76B1-8E6B-198416AEEA4E}"/>
              </a:ext>
            </a:extLst>
          </p:cNvPr>
          <p:cNvSpPr>
            <a:spLocks noGrp="1"/>
          </p:cNvSpPr>
          <p:nvPr>
            <p:ph type="title"/>
          </p:nvPr>
        </p:nvSpPr>
        <p:spPr>
          <a:xfrm>
            <a:off x="1376432" y="26090"/>
            <a:ext cx="10300527" cy="719345"/>
          </a:xfrm>
        </p:spPr>
        <p:txBody>
          <a:bodyPr>
            <a:normAutofit/>
          </a:bodyPr>
          <a:lstStyle/>
          <a:p>
            <a:pPr algn="r"/>
            <a:r>
              <a:rPr lang="ar-SA" sz="2800" dirty="0"/>
              <a:t>صور توضيحية لضاهرة المد و الجزر</a:t>
            </a:r>
            <a:endParaRPr lang="en-US" sz="2800" dirty="0"/>
          </a:p>
        </p:txBody>
      </p:sp>
      <p:pic>
        <p:nvPicPr>
          <p:cNvPr id="4" name="Picture 2" descr="إبراهيم الجريري - ((ظاهرتي المد والجزر)): وهي تحرك سطح البحر ...">
            <a:extLst>
              <a:ext uri="{FF2B5EF4-FFF2-40B4-BE49-F238E27FC236}">
                <a16:creationId xmlns:a16="http://schemas.microsoft.com/office/drawing/2014/main" id="{B8FF6E45-4B51-2B8C-7E72-642C0F554C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1" y="843564"/>
            <a:ext cx="5857182" cy="5857182"/>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المد والجزر">
            <a:extLst>
              <a:ext uri="{FF2B5EF4-FFF2-40B4-BE49-F238E27FC236}">
                <a16:creationId xmlns:a16="http://schemas.microsoft.com/office/drawing/2014/main" id="{F1FF814A-E96F-A2B6-4DD0-15EC7FC4B9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818" y="157255"/>
            <a:ext cx="5334898" cy="6543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7036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E6799-3710-0BF4-0B93-4DFBBFA8EDB4}"/>
              </a:ext>
            </a:extLst>
          </p:cNvPr>
          <p:cNvSpPr>
            <a:spLocks noGrp="1"/>
          </p:cNvSpPr>
          <p:nvPr>
            <p:ph type="title"/>
          </p:nvPr>
        </p:nvSpPr>
        <p:spPr>
          <a:xfrm>
            <a:off x="838200" y="336990"/>
            <a:ext cx="10515600" cy="1325563"/>
          </a:xfrm>
        </p:spPr>
        <p:txBody>
          <a:bodyPr>
            <a:normAutofit/>
          </a:bodyPr>
          <a:lstStyle/>
          <a:p>
            <a:pPr algn="ctr"/>
            <a:r>
              <a:rPr lang="ar-SA" sz="4800" dirty="0"/>
              <a:t>مقدمة</a:t>
            </a:r>
            <a:endParaRPr lang="en-US" sz="4800" dirty="0"/>
          </a:p>
        </p:txBody>
      </p:sp>
      <p:sp>
        <p:nvSpPr>
          <p:cNvPr id="3" name="Content Placeholder 2">
            <a:extLst>
              <a:ext uri="{FF2B5EF4-FFF2-40B4-BE49-F238E27FC236}">
                <a16:creationId xmlns:a16="http://schemas.microsoft.com/office/drawing/2014/main" id="{6411F976-A50C-61F5-270D-0A87B7346E5B}"/>
              </a:ext>
            </a:extLst>
          </p:cNvPr>
          <p:cNvSpPr>
            <a:spLocks noGrp="1"/>
          </p:cNvSpPr>
          <p:nvPr>
            <p:ph idx="1"/>
          </p:nvPr>
        </p:nvSpPr>
        <p:spPr>
          <a:xfrm>
            <a:off x="950742" y="1662553"/>
            <a:ext cx="10515600" cy="4351338"/>
          </a:xfrm>
        </p:spPr>
        <p:txBody>
          <a:bodyPr>
            <a:normAutofit fontScale="70000" lnSpcReduction="20000"/>
          </a:bodyPr>
          <a:lstStyle/>
          <a:p>
            <a:pPr algn="r"/>
            <a:r>
              <a:rPr lang="ar-JO" sz="4300" dirty="0"/>
              <a:t>تحرك مياه البحار والمحيطات بشكلٍ مستمر ودائم، سواء أفقياً أو عمودياً، نتيجة مجموعة من العوامل الطبيعية التي تؤثر فيها باستمرار.</a:t>
            </a:r>
          </a:p>
          <a:p>
            <a:pPr algn="r"/>
            <a:r>
              <a:rPr lang="ar-JO" sz="4300" dirty="0"/>
              <a:t>هذه الحركات ليست عشوائية، بل تُعد جزءاً أساسياً من النظام البيئي للأرض، لأنها تساهم في توزيع الحرارة والملوحة والمغذّيات بين المناطق المختلفة من الكوكب، مما يساعد على تحقيق التوازن البيئي.</a:t>
            </a:r>
          </a:p>
          <a:p>
            <a:pPr algn="r"/>
            <a:r>
              <a:rPr lang="ar-JO" sz="4300" dirty="0"/>
              <a:t>كما تؤثر هذه الحركات في المناخ العام للأرض، وفي حركة السفن والملاحة البحرية، وتُعد سبباً رئيسياً في تنشيط الحياة البحرية وتوفير الظروف المناسبة </a:t>
            </a:r>
            <a:r>
              <a:rPr lang="ar-SA" sz="4300" dirty="0"/>
              <a:t>ل</a:t>
            </a:r>
            <a:r>
              <a:rPr lang="ar-JO" sz="4300" dirty="0"/>
              <a:t>لكائنات الحية</a:t>
            </a:r>
            <a:r>
              <a:rPr lang="ar-SA" sz="4300" dirty="0"/>
              <a:t>  البحرية</a:t>
            </a:r>
            <a:r>
              <a:rPr lang="ar-JO" sz="4300" dirty="0"/>
              <a:t>.</a:t>
            </a:r>
          </a:p>
          <a:p>
            <a:pPr algn="r"/>
            <a:r>
              <a:rPr lang="ar-JO" sz="4300" dirty="0"/>
              <a:t>وتنقسم العوامل التي تسبب هذه الحركات إلى عوامل داخلية تنشأ من خصائص المياه نفسها، وعوامل خارجية تنتج عن تأثير قوى طبيعية مثل الجاذبية ودوران الأرض والزلازل، ولكلٍ منها دور محدد في تحريك المياه وإحداث ظواهر مثل الأمواج والتيارات والمد والجزر التي نراها على سطح البحا</a:t>
            </a:r>
            <a:r>
              <a:rPr lang="ar-SA" sz="4300" dirty="0"/>
              <a:t>ر</a:t>
            </a:r>
            <a:endParaRPr lang="ar-JO" sz="4300" dirty="0"/>
          </a:p>
          <a:p>
            <a:endParaRPr lang="en-US" dirty="0"/>
          </a:p>
        </p:txBody>
      </p:sp>
      <p:pic>
        <p:nvPicPr>
          <p:cNvPr id="4" name="Graphic 3" descr="Wave">
            <a:extLst>
              <a:ext uri="{FF2B5EF4-FFF2-40B4-BE49-F238E27FC236}">
                <a16:creationId xmlns:a16="http://schemas.microsoft.com/office/drawing/2014/main" id="{96E1E6D7-17BB-D6BD-F298-E9F1DF62F7F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9915" y="5303899"/>
            <a:ext cx="1831145" cy="1831145"/>
          </a:xfrm>
          <a:prstGeom prst="rect">
            <a:avLst/>
          </a:prstGeom>
        </p:spPr>
      </p:pic>
      <p:pic>
        <p:nvPicPr>
          <p:cNvPr id="6" name="Graphic 5" descr="Fishing">
            <a:extLst>
              <a:ext uri="{FF2B5EF4-FFF2-40B4-BE49-F238E27FC236}">
                <a16:creationId xmlns:a16="http://schemas.microsoft.com/office/drawing/2014/main" id="{30F924C7-2C14-39DD-7EFB-01DBBBFED0F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937631" y="-85785"/>
            <a:ext cx="1254369" cy="1254369"/>
          </a:xfrm>
          <a:prstGeom prst="rect">
            <a:avLst/>
          </a:prstGeom>
        </p:spPr>
      </p:pic>
      <p:pic>
        <p:nvPicPr>
          <p:cNvPr id="8" name="Graphic 7" descr="Whale">
            <a:extLst>
              <a:ext uri="{FF2B5EF4-FFF2-40B4-BE49-F238E27FC236}">
                <a16:creationId xmlns:a16="http://schemas.microsoft.com/office/drawing/2014/main" id="{08AC962E-B4F3-ED1E-65C9-E50B43B2D13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3542" y="711384"/>
            <a:ext cx="914400" cy="914400"/>
          </a:xfrm>
          <a:prstGeom prst="rect">
            <a:avLst/>
          </a:prstGeom>
        </p:spPr>
      </p:pic>
    </p:spTree>
    <p:extLst>
      <p:ext uri="{BB962C8B-B14F-4D97-AF65-F5344CB8AC3E}">
        <p14:creationId xmlns:p14="http://schemas.microsoft.com/office/powerpoint/2010/main" val="383536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A4FFB-A0AA-BA9C-E3D6-E8FD00C63C03}"/>
              </a:ext>
            </a:extLst>
          </p:cNvPr>
          <p:cNvSpPr>
            <a:spLocks noGrp="1"/>
          </p:cNvSpPr>
          <p:nvPr>
            <p:ph type="title"/>
          </p:nvPr>
        </p:nvSpPr>
        <p:spPr>
          <a:xfrm>
            <a:off x="1035148" y="577975"/>
            <a:ext cx="10515600" cy="1325563"/>
          </a:xfrm>
        </p:spPr>
        <p:txBody>
          <a:bodyPr>
            <a:normAutofit fontScale="90000"/>
          </a:bodyPr>
          <a:lstStyle/>
          <a:p>
            <a:pPr algn="ctr"/>
            <a:r>
              <a:rPr lang="ar-SA" sz="3600" b="1" dirty="0"/>
              <a:t>العوامل المؤثرة في حركة البحار و المحيطات</a:t>
            </a:r>
            <a:br>
              <a:rPr lang="ar-SA" dirty="0"/>
            </a:br>
            <a:br>
              <a:rPr lang="ar-SA" dirty="0"/>
            </a:br>
            <a:endParaRPr lang="en-US" dirty="0"/>
          </a:p>
        </p:txBody>
      </p:sp>
      <p:sp>
        <p:nvSpPr>
          <p:cNvPr id="3" name="Content Placeholder 2">
            <a:extLst>
              <a:ext uri="{FF2B5EF4-FFF2-40B4-BE49-F238E27FC236}">
                <a16:creationId xmlns:a16="http://schemas.microsoft.com/office/drawing/2014/main" id="{E63FF84E-1C53-CE81-2F63-5E436046DB94}"/>
              </a:ext>
            </a:extLst>
          </p:cNvPr>
          <p:cNvSpPr>
            <a:spLocks noGrp="1"/>
          </p:cNvSpPr>
          <p:nvPr>
            <p:ph idx="1"/>
          </p:nvPr>
        </p:nvSpPr>
        <p:spPr>
          <a:xfrm>
            <a:off x="1035148" y="1041973"/>
            <a:ext cx="10515600" cy="6836849"/>
          </a:xfrm>
        </p:spPr>
        <p:txBody>
          <a:bodyPr>
            <a:normAutofit fontScale="25000" lnSpcReduction="20000"/>
          </a:bodyPr>
          <a:lstStyle/>
          <a:p>
            <a:pPr marL="0" indent="0" algn="r">
              <a:buNone/>
            </a:pPr>
            <a:r>
              <a:rPr lang="ar-SA" sz="11200" b="1" dirty="0"/>
              <a:t>1)عوامل الداخلية</a:t>
            </a:r>
          </a:p>
          <a:p>
            <a:pPr marL="0" indent="0" algn="r">
              <a:buNone/>
            </a:pPr>
            <a:r>
              <a:rPr lang="ar-SA" sz="11200" b="1" dirty="0"/>
              <a:t>أ-الرياح</a:t>
            </a:r>
          </a:p>
          <a:p>
            <a:pPr marL="0" indent="0" algn="r">
              <a:buNone/>
            </a:pPr>
            <a:r>
              <a:rPr lang="ar-JO" sz="9600" dirty="0"/>
              <a:t>تُعتبر الرياح من أهم العوامل التي تُحرّك مياه البحار والمحيطات، وخصوصًا في الطبقات السطحية </a:t>
            </a:r>
            <a:endParaRPr lang="ar-SA" sz="9600" dirty="0"/>
          </a:p>
          <a:p>
            <a:pPr marL="0" indent="0" algn="r">
              <a:buNone/>
            </a:pPr>
            <a:r>
              <a:rPr lang="ar-JO" sz="9600" dirty="0"/>
              <a:t>فعندما تهب الرياح على سطح البحر، فإنها تنقل جزءًا من طاقتها إلى الماء، مما يدفع جزيئات الماء للأمام في الاتجاه نفسه الذي تهب فيه الرياح، وبذلك تتكوّن الأمواج.</a:t>
            </a:r>
          </a:p>
          <a:p>
            <a:pPr marL="0" indent="0" algn="r">
              <a:buNone/>
            </a:pPr>
            <a:r>
              <a:rPr lang="ar-JO" sz="9600" dirty="0"/>
              <a:t>وكلما كانت الرياح أقوى واستمرّ هبوبها لفترة أطول، كلما زادت قوة الأمواج وارتفاعها، لأن الرياح في هذه الحالة تعطي الماء طاقة أكبر.</a:t>
            </a:r>
            <a:r>
              <a:rPr lang="ar-SA" sz="9600" dirty="0"/>
              <a:t> </a:t>
            </a:r>
            <a:r>
              <a:rPr lang="ar-JO" sz="9600" dirty="0"/>
              <a:t>أما الرياح الضعيفة أو التي تهب لفترة قصيرة، فتُكوّن أمواجًا صغيرة وهادئة لا تمتد لمسافات بعيدة.</a:t>
            </a:r>
          </a:p>
          <a:p>
            <a:pPr marL="0" indent="0" algn="r">
              <a:buNone/>
            </a:pPr>
            <a:r>
              <a:rPr lang="ar-JO" sz="9600" dirty="0"/>
              <a:t>تؤثر الرياح أيضًا على اتجاه حركة المياه السطحية في البحار والمحيطات، فهي تدفع المياه من منطقة إلى أخرى، وقد تكون تيارات بحرية دافئة أو باردة تبعًا لمصدر الرياح واتجاهها.</a:t>
            </a:r>
            <a:br>
              <a:rPr lang="ar-JO" sz="9600" dirty="0"/>
            </a:br>
            <a:endParaRPr lang="ar-SA" sz="9600" dirty="0"/>
          </a:p>
          <a:p>
            <a:pPr marL="0" indent="0" algn="r">
              <a:buNone/>
            </a:pPr>
            <a:r>
              <a:rPr lang="ar-SA" sz="9600" dirty="0"/>
              <a:t>وفي المناطق التي تهب فيها رياح قوية بشكل متكرر, مثل: </a:t>
            </a:r>
            <a:r>
              <a:rPr lang="ar-JO" sz="9600" dirty="0"/>
              <a:t>سواحل المحيطات، تتكوّن أمواج ضخمة قد تستخدم في رياضة ركوب الأمواج، لكنها تكون خطيرة وقت العواصف.</a:t>
            </a:r>
          </a:p>
          <a:p>
            <a:pPr marL="0" indent="0" algn="r">
              <a:buNone/>
            </a:pPr>
            <a:r>
              <a:rPr lang="ar-JO" sz="9600" dirty="0"/>
              <a:t>و من جهه اخرى،تؤدي الرياح دورا مهما في خلط المياه السطحية بالطبقات السفلية، مما يُساهم في توزيع الحرارة والأملاح داخل البحر.</a:t>
            </a:r>
          </a:p>
          <a:p>
            <a:pPr marL="0" indent="0" algn="r">
              <a:buNone/>
            </a:pPr>
            <a:r>
              <a:rPr lang="ar-JO" sz="9600" dirty="0"/>
              <a:t>لذلك تعد الرياح المحرك الرئيسي الذي يربط بين الغلاف الجوي والغلاف المائي، فهي لا تحرّك الماء فقط، بل تنقل معه الطاقة وتؤثر في مناخ البحري كله.</a:t>
            </a:r>
          </a:p>
          <a:p>
            <a:pPr marL="0" indent="0" algn="r">
              <a:buNone/>
            </a:pPr>
            <a:endParaRPr lang="en-US" sz="3600" dirty="0"/>
          </a:p>
        </p:txBody>
      </p:sp>
      <p:pic>
        <p:nvPicPr>
          <p:cNvPr id="4" name="Graphic 3" descr="Whale">
            <a:extLst>
              <a:ext uri="{FF2B5EF4-FFF2-40B4-BE49-F238E27FC236}">
                <a16:creationId xmlns:a16="http://schemas.microsoft.com/office/drawing/2014/main" id="{E26491B4-5C77-3670-F837-0523667D649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4052" y="308155"/>
            <a:ext cx="914400" cy="914400"/>
          </a:xfrm>
          <a:prstGeom prst="rect">
            <a:avLst/>
          </a:prstGeom>
        </p:spPr>
      </p:pic>
      <p:pic>
        <p:nvPicPr>
          <p:cNvPr id="6" name="Graphic 5" descr="Water">
            <a:extLst>
              <a:ext uri="{FF2B5EF4-FFF2-40B4-BE49-F238E27FC236}">
                <a16:creationId xmlns:a16="http://schemas.microsoft.com/office/drawing/2014/main" id="{B86A11FB-FEE7-EB42-013D-A63E3791992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0417" y="997268"/>
            <a:ext cx="450574" cy="450574"/>
          </a:xfrm>
          <a:prstGeom prst="rect">
            <a:avLst/>
          </a:prstGeom>
        </p:spPr>
      </p:pic>
    </p:spTree>
    <p:extLst>
      <p:ext uri="{BB962C8B-B14F-4D97-AF65-F5344CB8AC3E}">
        <p14:creationId xmlns:p14="http://schemas.microsoft.com/office/powerpoint/2010/main" val="130688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2B9A66-5915-7AC0-4B00-8B1F9C435A52}"/>
              </a:ext>
            </a:extLst>
          </p:cNvPr>
          <p:cNvSpPr>
            <a:spLocks noGrp="1"/>
          </p:cNvSpPr>
          <p:nvPr>
            <p:ph type="title"/>
          </p:nvPr>
        </p:nvSpPr>
        <p:spPr>
          <a:xfrm>
            <a:off x="6096000" y="322946"/>
            <a:ext cx="5251450" cy="890807"/>
          </a:xfrm>
        </p:spPr>
        <p:txBody>
          <a:bodyPr>
            <a:normAutofit/>
          </a:bodyPr>
          <a:lstStyle/>
          <a:p>
            <a:pPr algn="r"/>
            <a:r>
              <a:rPr lang="ar-SA" sz="4800" b="1" dirty="0"/>
              <a:t>ب) كثافة المياه و الملوحة</a:t>
            </a:r>
            <a:endParaRPr lang="en-US" sz="4800" b="1" dirty="0"/>
          </a:p>
        </p:txBody>
      </p:sp>
      <p:sp>
        <p:nvSpPr>
          <p:cNvPr id="5" name="Text Placeholder 4">
            <a:extLst>
              <a:ext uri="{FF2B5EF4-FFF2-40B4-BE49-F238E27FC236}">
                <a16:creationId xmlns:a16="http://schemas.microsoft.com/office/drawing/2014/main" id="{04D0F416-B295-9875-2A7B-3686FECF2676}"/>
              </a:ext>
            </a:extLst>
          </p:cNvPr>
          <p:cNvSpPr>
            <a:spLocks noGrp="1"/>
          </p:cNvSpPr>
          <p:nvPr>
            <p:ph type="body" idx="1"/>
          </p:nvPr>
        </p:nvSpPr>
        <p:spPr>
          <a:xfrm>
            <a:off x="972527" y="768349"/>
            <a:ext cx="10515600" cy="5766705"/>
          </a:xfrm>
        </p:spPr>
        <p:txBody>
          <a:bodyPr>
            <a:normAutofit fontScale="92500" lnSpcReduction="20000"/>
          </a:bodyPr>
          <a:lstStyle/>
          <a:p>
            <a:br>
              <a:rPr lang="ar-JO" dirty="0"/>
            </a:br>
            <a:br>
              <a:rPr lang="ar-JO" dirty="0"/>
            </a:br>
            <a:endParaRPr lang="ar-JO" dirty="0"/>
          </a:p>
          <a:p>
            <a:pPr algn="r"/>
            <a:r>
              <a:rPr lang="ar-JO" sz="3400" dirty="0"/>
              <a:t>تلعب كثافة المياه دورًا مهمًا جدًا في حركة البحار والمحيطات، وهي تعني مقدار "ثقل" الماء أو مدى تركّز جزيئاته.</a:t>
            </a:r>
          </a:p>
          <a:p>
            <a:pPr algn="r"/>
            <a:r>
              <a:rPr lang="ar-JO" sz="3400" dirty="0"/>
              <a:t>وتتأثر الكثافة بشكل رئيسي بـ درجة الحرارة ونسبة الملوحة.</a:t>
            </a:r>
          </a:p>
          <a:p>
            <a:pPr algn="r"/>
            <a:r>
              <a:rPr lang="ar-JO" sz="3400" dirty="0"/>
              <a:t>فكلما كانت المياه أبرد أو أكثر ملوحة، تصبح أثقل وذات كثافة أعلى، فتغوص إلى الأسفل.</a:t>
            </a:r>
          </a:p>
          <a:p>
            <a:pPr algn="r"/>
            <a:r>
              <a:rPr lang="ar-JO" sz="3400" dirty="0"/>
              <a:t>أما المياه الدافئة أو الأقل ملوحة، فهي أخفّ وذات كثافة أقل، فترتفع إلى الأعلى.</a:t>
            </a:r>
          </a:p>
          <a:p>
            <a:pPr algn="r"/>
            <a:r>
              <a:rPr lang="ar-JO" sz="3400" dirty="0"/>
              <a:t>بسبب هذا الاختلاف في الكثافة، تحدث حركة عمودية داخل البحر تُعرف باسم الحركة الرأسية للمياه.</a:t>
            </a:r>
          </a:p>
          <a:p>
            <a:pPr algn="r"/>
            <a:r>
              <a:rPr lang="ar-JO" sz="3400" dirty="0"/>
              <a:t>فالمياه الباردة من الأعماق ترتفع أحيانًا لتحل محل المياه السطحية الدافئة، والعكس صحيح.</a:t>
            </a:r>
          </a:p>
          <a:p>
            <a:pPr algn="r"/>
            <a:r>
              <a:rPr lang="ar-JO" sz="3400" dirty="0"/>
              <a:t>هذه الحركة تساعد على توزيع الحرارة ونقل المواد الغذائية من الأعماق إلى السطح، وهو ما تحتاجه الكائنات البحرية للبقاء على قيد الحياة.</a:t>
            </a:r>
          </a:p>
          <a:p>
            <a:endParaRPr lang="en-US" dirty="0"/>
          </a:p>
        </p:txBody>
      </p:sp>
      <p:pic>
        <p:nvPicPr>
          <p:cNvPr id="7" name="Graphic 6" descr="Shark">
            <a:extLst>
              <a:ext uri="{FF2B5EF4-FFF2-40B4-BE49-F238E27FC236}">
                <a16:creationId xmlns:a16="http://schemas.microsoft.com/office/drawing/2014/main" id="{9C9F45D0-CD22-EE98-98B0-5256706AC07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2165">
            <a:off x="135520" y="220039"/>
            <a:ext cx="1096617" cy="1096617"/>
          </a:xfrm>
          <a:prstGeom prst="rect">
            <a:avLst/>
          </a:prstGeom>
        </p:spPr>
      </p:pic>
    </p:spTree>
    <p:extLst>
      <p:ext uri="{BB962C8B-B14F-4D97-AF65-F5344CB8AC3E}">
        <p14:creationId xmlns:p14="http://schemas.microsoft.com/office/powerpoint/2010/main" val="1570522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BC127-8F03-A6C9-A65E-EB1F9980B2CE}"/>
              </a:ext>
            </a:extLst>
          </p:cNvPr>
          <p:cNvSpPr>
            <a:spLocks noGrp="1"/>
          </p:cNvSpPr>
          <p:nvPr>
            <p:ph type="title"/>
          </p:nvPr>
        </p:nvSpPr>
        <p:spPr>
          <a:xfrm>
            <a:off x="7877909" y="344047"/>
            <a:ext cx="3131918" cy="820469"/>
          </a:xfrm>
        </p:spPr>
        <p:txBody>
          <a:bodyPr>
            <a:noAutofit/>
          </a:bodyPr>
          <a:lstStyle/>
          <a:p>
            <a:pPr algn="r"/>
            <a:r>
              <a:rPr lang="ar-SA" sz="4000" b="1" dirty="0"/>
              <a:t>ج) درجة الحرارة</a:t>
            </a:r>
            <a:endParaRPr lang="en-US" sz="4000" b="1" dirty="0"/>
          </a:p>
        </p:txBody>
      </p:sp>
      <p:sp>
        <p:nvSpPr>
          <p:cNvPr id="8" name="Text Placeholder 7">
            <a:extLst>
              <a:ext uri="{FF2B5EF4-FFF2-40B4-BE49-F238E27FC236}">
                <a16:creationId xmlns:a16="http://schemas.microsoft.com/office/drawing/2014/main" id="{6EC95179-108D-435E-CFE8-C9A1719761CF}"/>
              </a:ext>
            </a:extLst>
          </p:cNvPr>
          <p:cNvSpPr>
            <a:spLocks noGrp="1"/>
          </p:cNvSpPr>
          <p:nvPr>
            <p:ph type="body" idx="1"/>
          </p:nvPr>
        </p:nvSpPr>
        <p:spPr>
          <a:xfrm>
            <a:off x="838200" y="1339826"/>
            <a:ext cx="10515600" cy="5328260"/>
          </a:xfrm>
        </p:spPr>
        <p:txBody>
          <a:bodyPr/>
          <a:lstStyle/>
          <a:p>
            <a:pPr algn="r"/>
            <a:r>
              <a:rPr lang="ar-JO" sz="3200" dirty="0"/>
              <a:t>تلعب الحرارة دورًا أساسيًا في حركة المياه داخل البحار والمحيطات، لأنها تؤثر بشكل مباشر على كثافة الماء وسلوكه. فالماء الدافئ يتمدد عند ارتفاع درجة حرارته ويصبح أخف وزنًا، فيميل إلى الصعود إلى السطح، بينما الماء البارد يكون أثقل ويغوص إلى الأعماق.</a:t>
            </a:r>
          </a:p>
          <a:p>
            <a:pPr algn="r"/>
            <a:r>
              <a:rPr lang="ar-JO" sz="3200" dirty="0"/>
              <a:t>هذا الاختلاف في الكثافة بين المياه الدافئة والباردة يؤدي إلى حركة عمودية مستمرة تعرف بـ الدوران الحراري، وهو جزء من النظام الديناميكي الكبير الذي يحرك المحيطات. هذا الدوران لا يقتصر على تحريك المياه فقط، بل يساهم أيضًا في نقل الحرارة من المناطق الاستوائية المشمسة إلى المناطق القطبية الباردة، ما يساهم في توازن درجات الحرارة على كوكب الأرض.</a:t>
            </a:r>
          </a:p>
          <a:p>
            <a:pPr algn="r"/>
            <a:r>
              <a:rPr lang="ar-JO" sz="3200" dirty="0"/>
              <a:t>وبالتالي، تعمل حركة المياه الناتجة عن الحرارة على تنظيم حرارة الأرض والتقليل من الفروقات الحرارية بين المناطق المختلفة.</a:t>
            </a:r>
          </a:p>
          <a:p>
            <a:endParaRPr lang="en-US" dirty="0"/>
          </a:p>
        </p:txBody>
      </p:sp>
      <p:pic>
        <p:nvPicPr>
          <p:cNvPr id="9" name="Graphic 8" descr="Whale">
            <a:extLst>
              <a:ext uri="{FF2B5EF4-FFF2-40B4-BE49-F238E27FC236}">
                <a16:creationId xmlns:a16="http://schemas.microsoft.com/office/drawing/2014/main" id="{CF9671FD-8DD4-7575-2165-A6057C72635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4052" y="308155"/>
            <a:ext cx="914400" cy="914400"/>
          </a:xfrm>
          <a:prstGeom prst="rect">
            <a:avLst/>
          </a:prstGeom>
        </p:spPr>
      </p:pic>
      <p:pic>
        <p:nvPicPr>
          <p:cNvPr id="10" name="Graphic 9" descr="Fishing">
            <a:extLst>
              <a:ext uri="{FF2B5EF4-FFF2-40B4-BE49-F238E27FC236}">
                <a16:creationId xmlns:a16="http://schemas.microsoft.com/office/drawing/2014/main" id="{AA9D6813-94B7-EA83-3023-F0863AAF953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059293" y="-222307"/>
            <a:ext cx="1132707" cy="1132707"/>
          </a:xfrm>
          <a:prstGeom prst="rect">
            <a:avLst/>
          </a:prstGeom>
        </p:spPr>
      </p:pic>
    </p:spTree>
    <p:extLst>
      <p:ext uri="{BB962C8B-B14F-4D97-AF65-F5344CB8AC3E}">
        <p14:creationId xmlns:p14="http://schemas.microsoft.com/office/powerpoint/2010/main" val="4278906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CA6BA-B65E-45CD-573B-3F64FAEEF485}"/>
              </a:ext>
            </a:extLst>
          </p:cNvPr>
          <p:cNvSpPr>
            <a:spLocks noGrp="1"/>
          </p:cNvSpPr>
          <p:nvPr>
            <p:ph type="title"/>
          </p:nvPr>
        </p:nvSpPr>
        <p:spPr>
          <a:xfrm>
            <a:off x="5376887" y="657664"/>
            <a:ext cx="5976913" cy="1133475"/>
          </a:xfrm>
        </p:spPr>
        <p:txBody>
          <a:bodyPr>
            <a:normAutofit fontScale="90000"/>
          </a:bodyPr>
          <a:lstStyle/>
          <a:p>
            <a:pPr algn="ctr"/>
            <a:br>
              <a:rPr lang="en-US" sz="2000" b="1" dirty="0"/>
            </a:br>
            <a:r>
              <a:rPr lang="ar-SA" sz="4400" b="1" dirty="0"/>
              <a:t>د) ا</a:t>
            </a:r>
            <a:r>
              <a:rPr lang="ar-JO" sz="4400" dirty="0"/>
              <a:t>لقوة الكارولية (قوة كوريوليس</a:t>
            </a:r>
            <a:r>
              <a:rPr lang="ar-SA" sz="4400" dirty="0"/>
              <a:t>)</a:t>
            </a:r>
            <a:br>
              <a:rPr lang="ar-JO" dirty="0"/>
            </a:br>
            <a:endParaRPr lang="en-US" dirty="0"/>
          </a:p>
        </p:txBody>
      </p:sp>
      <p:sp>
        <p:nvSpPr>
          <p:cNvPr id="3" name="Text Placeholder 2">
            <a:extLst>
              <a:ext uri="{FF2B5EF4-FFF2-40B4-BE49-F238E27FC236}">
                <a16:creationId xmlns:a16="http://schemas.microsoft.com/office/drawing/2014/main" id="{D1E118BD-CF6C-6649-06A2-4F06C43185FF}"/>
              </a:ext>
            </a:extLst>
          </p:cNvPr>
          <p:cNvSpPr>
            <a:spLocks noGrp="1"/>
          </p:cNvSpPr>
          <p:nvPr>
            <p:ph type="body" idx="1"/>
          </p:nvPr>
        </p:nvSpPr>
        <p:spPr>
          <a:xfrm>
            <a:off x="838200" y="858166"/>
            <a:ext cx="10515600" cy="7287028"/>
          </a:xfrm>
        </p:spPr>
        <p:txBody>
          <a:bodyPr>
            <a:noAutofit/>
          </a:bodyPr>
          <a:lstStyle/>
          <a:p>
            <a:pPr algn="r"/>
            <a:br>
              <a:rPr lang="ar-JO" sz="3600" dirty="0"/>
            </a:br>
            <a:r>
              <a:rPr lang="ar-JO" sz="3200" dirty="0"/>
              <a:t>القوة الكارولية، المعروفة أيضًا باسم قوة كوريوليس، هي قوة ناتجة عن دوران الأرض حول محورها، وتلعب دورًا مهمًا في تحديد اتجاه حركة المياه في المحيطات. بسبب هذه القوة، تنحرف التيارات البحرية إلى اليمين في نصف الكرة الشمالي، وإلى اليسار في نصف الكرة الجنوبي، بدلًا من التحرك في خط مستقيم.</a:t>
            </a:r>
            <a:br>
              <a:rPr lang="ar-JO" sz="3200" dirty="0"/>
            </a:br>
            <a:r>
              <a:rPr lang="ar-JO" sz="3200" dirty="0"/>
              <a:t>هذا الانحراف يجعل التيارات الكبرى في المحيطات تتبع مسارات دائرية منتظمة، وهو ما يساهم في تكوين دوامات كبيرة تسمى الدوامات المدارية. نتيجة لذلك، تظهر تيارات محيطية ضخمة تتحرك على مسافات طويلة، مثل تيار الخليج الدافئ في المحيط الأطلسي، الذي ينقل مياه دافئة من المناطق الاستوائية نحو الشمال ويؤثر بشكل مباشر على مناخ أوروبا والمناطق المحيطة بالمحيط الأطلسي.</a:t>
            </a:r>
            <a:br>
              <a:rPr lang="ar-JO" sz="3200" dirty="0"/>
            </a:br>
            <a:r>
              <a:rPr lang="ar-JO" sz="3200" dirty="0"/>
              <a:t>بجانب نقل الحرارة، تساعد هذه التيارات أيضًا في توزيع المغذيات والأكسجين في المحيطات</a:t>
            </a:r>
            <a:endParaRPr lang="en-US" sz="3200" dirty="0"/>
          </a:p>
        </p:txBody>
      </p:sp>
      <p:pic>
        <p:nvPicPr>
          <p:cNvPr id="4" name="Graphic 3" descr="Whale">
            <a:extLst>
              <a:ext uri="{FF2B5EF4-FFF2-40B4-BE49-F238E27FC236}">
                <a16:creationId xmlns:a16="http://schemas.microsoft.com/office/drawing/2014/main" id="{B96A4A72-B8D4-6849-6A7B-08DD47C8354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7548" y="310001"/>
            <a:ext cx="914400" cy="914400"/>
          </a:xfrm>
          <a:prstGeom prst="rect">
            <a:avLst/>
          </a:prstGeom>
        </p:spPr>
      </p:pic>
      <p:pic>
        <p:nvPicPr>
          <p:cNvPr id="5" name="Graphic 4" descr="Water">
            <a:extLst>
              <a:ext uri="{FF2B5EF4-FFF2-40B4-BE49-F238E27FC236}">
                <a16:creationId xmlns:a16="http://schemas.microsoft.com/office/drawing/2014/main" id="{4462C663-B937-1545-0D00-E005F9ED647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6661" y="974329"/>
            <a:ext cx="450574" cy="450574"/>
          </a:xfrm>
          <a:prstGeom prst="rect">
            <a:avLst/>
          </a:prstGeom>
        </p:spPr>
      </p:pic>
    </p:spTree>
    <p:extLst>
      <p:ext uri="{BB962C8B-B14F-4D97-AF65-F5344CB8AC3E}">
        <p14:creationId xmlns:p14="http://schemas.microsoft.com/office/powerpoint/2010/main" val="2596077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A76B7-0F92-12DF-B738-CAD6CA5C93FF}"/>
              </a:ext>
            </a:extLst>
          </p:cNvPr>
          <p:cNvSpPr>
            <a:spLocks noGrp="1"/>
          </p:cNvSpPr>
          <p:nvPr>
            <p:ph type="title"/>
          </p:nvPr>
        </p:nvSpPr>
        <p:spPr>
          <a:xfrm>
            <a:off x="7127631" y="182842"/>
            <a:ext cx="4219819" cy="833389"/>
          </a:xfrm>
        </p:spPr>
        <p:txBody>
          <a:bodyPr>
            <a:normAutofit/>
          </a:bodyPr>
          <a:lstStyle/>
          <a:p>
            <a:pPr algn="r"/>
            <a:r>
              <a:rPr lang="ar-SA" sz="4400" b="1" dirty="0"/>
              <a:t>2) عوامل خارجية</a:t>
            </a:r>
            <a:endParaRPr lang="en-US" sz="4400" b="1" dirty="0"/>
          </a:p>
        </p:txBody>
      </p:sp>
      <p:sp>
        <p:nvSpPr>
          <p:cNvPr id="3" name="Text Placeholder 2">
            <a:extLst>
              <a:ext uri="{FF2B5EF4-FFF2-40B4-BE49-F238E27FC236}">
                <a16:creationId xmlns:a16="http://schemas.microsoft.com/office/drawing/2014/main" id="{CA652105-FEB1-173E-5603-E37788288FF2}"/>
              </a:ext>
            </a:extLst>
          </p:cNvPr>
          <p:cNvSpPr>
            <a:spLocks noGrp="1"/>
          </p:cNvSpPr>
          <p:nvPr>
            <p:ph type="body" idx="1"/>
          </p:nvPr>
        </p:nvSpPr>
        <p:spPr>
          <a:xfrm>
            <a:off x="831850" y="1185043"/>
            <a:ext cx="10515600" cy="5841769"/>
          </a:xfrm>
        </p:spPr>
        <p:txBody>
          <a:bodyPr>
            <a:normAutofit fontScale="85000" lnSpcReduction="20000"/>
          </a:bodyPr>
          <a:lstStyle/>
          <a:p>
            <a:pPr algn="r"/>
            <a:r>
              <a:rPr lang="ar-SA" sz="2800" b="1" dirty="0"/>
              <a:t>أ</a:t>
            </a:r>
            <a:r>
              <a:rPr lang="ar-SA" sz="3300" b="1" dirty="0"/>
              <a:t>)الكثافة والضغط المائي</a:t>
            </a:r>
          </a:p>
          <a:p>
            <a:pPr lvl="0" algn="r" eaLnBrk="0" fontAlgn="base" hangingPunct="0">
              <a:lnSpc>
                <a:spcPct val="100000"/>
              </a:lnSpc>
              <a:spcBef>
                <a:spcPct val="0"/>
              </a:spcBef>
              <a:spcAft>
                <a:spcPct val="0"/>
              </a:spcAft>
            </a:pPr>
            <a:r>
              <a:rPr lang="ar-SA" altLang="en-US" sz="3300" dirty="0">
                <a:solidFill>
                  <a:schemeClr val="tx1"/>
                </a:solidFill>
                <a:latin typeface="Helvetica Neue"/>
              </a:rPr>
              <a:t>الكثافة ليست مرتبطة بالماء فقط، بل تتأثر أيضًا بعوامل خارجية مثل الرياح، تبخر المياه، تدفق الأنهار، أو ذوبان الجليد. هذه العوامل تغير ملوحة المياه ودرجة حرارتها، ما يؤدي إلى تغيّر كثافة الماء في مناطق معينة</a:t>
            </a:r>
            <a:r>
              <a:rPr lang="en-US" altLang="en-US" sz="3300" dirty="0">
                <a:solidFill>
                  <a:schemeClr val="tx1"/>
                </a:solidFill>
                <a:latin typeface="Helvetica Neue"/>
              </a:rPr>
              <a:t>.</a:t>
            </a:r>
          </a:p>
          <a:p>
            <a:pPr lvl="0" algn="r" eaLnBrk="0" fontAlgn="base" hangingPunct="0">
              <a:lnSpc>
                <a:spcPct val="100000"/>
              </a:lnSpc>
              <a:spcBef>
                <a:spcPct val="0"/>
              </a:spcBef>
              <a:spcAft>
                <a:spcPct val="0"/>
              </a:spcAft>
            </a:pPr>
            <a:r>
              <a:rPr lang="ar-SA" altLang="en-US" sz="3300" dirty="0">
                <a:solidFill>
                  <a:schemeClr val="tx1"/>
                </a:solidFill>
                <a:latin typeface="Helvetica Neue"/>
              </a:rPr>
              <a:t>فعلى سبيل المثال، عند زيادة تبخر المياه من سطح البحر، ترتفع ملوحة المياه السطحية، فتزداد كثافتها وتغوص نحو الأعماق. أما عند دخول مياه عذبة من الأنهار أو ذوبان الجليد، تقل ملوحة المياه، فيصبح الماء أخف فيرتفع إلى السطح</a:t>
            </a:r>
            <a:r>
              <a:rPr lang="en-US" altLang="en-US" sz="3300" dirty="0">
                <a:solidFill>
                  <a:schemeClr val="tx1"/>
                </a:solidFill>
                <a:latin typeface="Helvetica Neue"/>
                <a:cs typeface="Arial" panose="020B0604020202020204" pitchFamily="34" charset="0"/>
              </a:rPr>
              <a:t>.</a:t>
            </a:r>
            <a:endParaRPr lang="en-US" altLang="en-US" sz="3300" dirty="0">
              <a:solidFill>
                <a:schemeClr val="tx1"/>
              </a:solidFill>
              <a:latin typeface="Helvetica Neue"/>
            </a:endParaRPr>
          </a:p>
          <a:p>
            <a:pPr lvl="0" algn="r" eaLnBrk="0" fontAlgn="base" hangingPunct="0">
              <a:lnSpc>
                <a:spcPct val="100000"/>
              </a:lnSpc>
              <a:spcBef>
                <a:spcPct val="0"/>
              </a:spcBef>
              <a:spcAft>
                <a:spcPct val="0"/>
              </a:spcAft>
            </a:pPr>
            <a:r>
              <a:rPr lang="ar-SA" altLang="en-US" sz="3300" dirty="0">
                <a:solidFill>
                  <a:schemeClr val="tx1"/>
                </a:solidFill>
                <a:latin typeface="Helvetica Neue"/>
              </a:rPr>
              <a:t>هذا التغير الخارجي في الكثافة يساهم في تحريك المياه عموديًا وأفقياً، ويساعد على تكوين تيارات تربط بين مناطق مختلفة في المحيطات</a:t>
            </a:r>
            <a:r>
              <a:rPr lang="en-US" altLang="en-US" sz="3300" dirty="0">
                <a:solidFill>
                  <a:schemeClr val="tx1"/>
                </a:solidFill>
                <a:latin typeface="Helvetica Neue"/>
                <a:cs typeface="Arial" panose="020B0604020202020204" pitchFamily="34" charset="0"/>
              </a:rPr>
              <a:t>.</a:t>
            </a:r>
            <a:endParaRPr lang="en-US" altLang="en-US" sz="3300" dirty="0">
              <a:solidFill>
                <a:schemeClr val="tx1"/>
              </a:solidFill>
              <a:latin typeface="Helvetica Neue"/>
            </a:endParaRPr>
          </a:p>
          <a:p>
            <a:pPr lvl="0" algn="r" eaLnBrk="0" fontAlgn="base" hangingPunct="0">
              <a:lnSpc>
                <a:spcPct val="100000"/>
              </a:lnSpc>
              <a:spcBef>
                <a:spcPct val="0"/>
              </a:spcBef>
              <a:spcAft>
                <a:spcPct val="0"/>
              </a:spcAft>
            </a:pPr>
            <a:r>
              <a:rPr lang="ar-SA" altLang="en-US" sz="3400" b="1" dirty="0">
                <a:solidFill>
                  <a:schemeClr val="tx1"/>
                </a:solidFill>
                <a:latin typeface="Helvetica Neue"/>
              </a:rPr>
              <a:t>الضغط المائي كعامل خارجي</a:t>
            </a:r>
            <a:endParaRPr lang="en-US" altLang="en-US" sz="3400" b="1" dirty="0">
              <a:solidFill>
                <a:schemeClr val="tx1"/>
              </a:solidFill>
              <a:latin typeface="Helvetica Neue"/>
            </a:endParaRPr>
          </a:p>
          <a:p>
            <a:pPr lvl="0" algn="r" eaLnBrk="0" fontAlgn="base" hangingPunct="0">
              <a:lnSpc>
                <a:spcPct val="100000"/>
              </a:lnSpc>
              <a:spcBef>
                <a:spcPct val="0"/>
              </a:spcBef>
              <a:spcAft>
                <a:spcPct val="0"/>
              </a:spcAft>
            </a:pPr>
            <a:r>
              <a:rPr lang="ar-SA" altLang="en-US" sz="3300" dirty="0">
                <a:solidFill>
                  <a:schemeClr val="tx1"/>
                </a:solidFill>
                <a:latin typeface="Helvetica Neue"/>
              </a:rPr>
              <a:t>الضغط المائي هو القوة التي تمارسها طبقات المياه على بعضها البعض، ويزداد كلما تعمقنا في المحيط. هذا الضغط يتأثر بعوامل خارجية مثل حركة الأمواج، المد والجزر، أو تغيّر مستويات المياه بسبب الرياح والأمطار</a:t>
            </a:r>
            <a:r>
              <a:rPr lang="en-US" altLang="en-US" sz="3300" dirty="0">
                <a:solidFill>
                  <a:schemeClr val="tx1"/>
                </a:solidFill>
                <a:latin typeface="Helvetica Neue"/>
                <a:cs typeface="Arial" panose="020B0604020202020204" pitchFamily="34" charset="0"/>
              </a:rPr>
              <a:t>.</a:t>
            </a:r>
            <a:endParaRPr lang="en-US" altLang="en-US" sz="3300" dirty="0">
              <a:solidFill>
                <a:schemeClr val="tx1"/>
              </a:solidFill>
              <a:latin typeface="Helvetica Neue"/>
            </a:endParaRPr>
          </a:p>
          <a:p>
            <a:pPr lvl="0" algn="r" eaLnBrk="0" fontAlgn="base" hangingPunct="0">
              <a:lnSpc>
                <a:spcPct val="100000"/>
              </a:lnSpc>
              <a:spcBef>
                <a:spcPct val="0"/>
              </a:spcBef>
              <a:spcAft>
                <a:spcPct val="0"/>
              </a:spcAft>
            </a:pPr>
            <a:r>
              <a:rPr lang="ar-SA" altLang="en-US" sz="3300" dirty="0">
                <a:solidFill>
                  <a:schemeClr val="tx1"/>
                </a:solidFill>
                <a:latin typeface="Helvetica Neue"/>
              </a:rPr>
              <a:t>كلما زاد الضغط على المياه العميقة، ازدادت ضغط الجزيئات على بعضها، ما يجعل الماء أكثر كثافة قليلًا. هذه الفروق في الضغط بين السطح والأعماق تسهم في تحريك المياه رأسياً، ونقل المواد الغذائية والأكسجين من القاع إلى السطح، وهو أمر حيوي للحياة البحرية</a:t>
            </a:r>
            <a:r>
              <a:rPr lang="en-US" altLang="en-US" sz="3300" dirty="0">
                <a:solidFill>
                  <a:schemeClr val="tx1"/>
                </a:solidFill>
                <a:latin typeface="Helvetica Neue"/>
                <a:cs typeface="Arial" panose="020B0604020202020204" pitchFamily="34" charset="0"/>
              </a:rPr>
              <a:t>.</a:t>
            </a:r>
            <a:endParaRPr lang="en-US" altLang="en-US" sz="3300" dirty="0">
              <a:solidFill>
                <a:schemeClr val="tx1"/>
              </a:solidFill>
            </a:endParaRPr>
          </a:p>
          <a:p>
            <a:pPr algn="r"/>
            <a:endParaRPr lang="en-US" sz="2800" b="1" dirty="0"/>
          </a:p>
        </p:txBody>
      </p:sp>
      <p:pic>
        <p:nvPicPr>
          <p:cNvPr id="5" name="Graphic 4" descr="Water">
            <a:extLst>
              <a:ext uri="{FF2B5EF4-FFF2-40B4-BE49-F238E27FC236}">
                <a16:creationId xmlns:a16="http://schemas.microsoft.com/office/drawing/2014/main" id="{42B7405E-3C56-9E03-BFE8-7F814EB9AD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081" y="938530"/>
            <a:ext cx="450574" cy="450574"/>
          </a:xfrm>
          <a:prstGeom prst="rect">
            <a:avLst/>
          </a:prstGeom>
        </p:spPr>
      </p:pic>
      <p:pic>
        <p:nvPicPr>
          <p:cNvPr id="6" name="Graphic 5" descr="Shark">
            <a:extLst>
              <a:ext uri="{FF2B5EF4-FFF2-40B4-BE49-F238E27FC236}">
                <a16:creationId xmlns:a16="http://schemas.microsoft.com/office/drawing/2014/main" id="{62615321-2143-9640-2FEB-DCA3115E483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12165">
            <a:off x="135518" y="318362"/>
            <a:ext cx="1096617" cy="1096617"/>
          </a:xfrm>
          <a:prstGeom prst="rect">
            <a:avLst/>
          </a:prstGeom>
        </p:spPr>
      </p:pic>
    </p:spTree>
    <p:extLst>
      <p:ext uri="{BB962C8B-B14F-4D97-AF65-F5344CB8AC3E}">
        <p14:creationId xmlns:p14="http://schemas.microsoft.com/office/powerpoint/2010/main" val="2740540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A0BC3-2B1C-9C05-11DB-038D8A30C340}"/>
              </a:ext>
            </a:extLst>
          </p:cNvPr>
          <p:cNvSpPr>
            <a:spLocks noGrp="1"/>
          </p:cNvSpPr>
          <p:nvPr>
            <p:ph type="title"/>
          </p:nvPr>
        </p:nvSpPr>
        <p:spPr>
          <a:xfrm>
            <a:off x="7281888" y="171431"/>
            <a:ext cx="4065562" cy="799941"/>
          </a:xfrm>
        </p:spPr>
        <p:txBody>
          <a:bodyPr>
            <a:normAutofit/>
          </a:bodyPr>
          <a:lstStyle/>
          <a:p>
            <a:pPr algn="r"/>
            <a:r>
              <a:rPr lang="ar-SA" sz="4200" b="1" dirty="0"/>
              <a:t>ب) زلازل و البراكين</a:t>
            </a:r>
            <a:endParaRPr lang="en-US" sz="4200" b="1" dirty="0"/>
          </a:p>
        </p:txBody>
      </p:sp>
      <p:sp>
        <p:nvSpPr>
          <p:cNvPr id="3" name="Text Placeholder 2">
            <a:extLst>
              <a:ext uri="{FF2B5EF4-FFF2-40B4-BE49-F238E27FC236}">
                <a16:creationId xmlns:a16="http://schemas.microsoft.com/office/drawing/2014/main" id="{3147CA75-EC4F-51BB-0310-A264638EC23B}"/>
              </a:ext>
            </a:extLst>
          </p:cNvPr>
          <p:cNvSpPr>
            <a:spLocks noGrp="1"/>
          </p:cNvSpPr>
          <p:nvPr>
            <p:ph type="body" idx="1"/>
          </p:nvPr>
        </p:nvSpPr>
        <p:spPr>
          <a:xfrm>
            <a:off x="1160941" y="1183406"/>
            <a:ext cx="10515600" cy="5886628"/>
          </a:xfrm>
        </p:spPr>
        <p:txBody>
          <a:bodyPr>
            <a:normAutofit fontScale="70000" lnSpcReduction="20000"/>
          </a:bodyPr>
          <a:lstStyle/>
          <a:p>
            <a:pPr algn="r"/>
            <a:r>
              <a:rPr lang="ar-JO" sz="3600" b="1" dirty="0"/>
              <a:t>لزلازل كعامل خارجي</a:t>
            </a:r>
            <a:endParaRPr lang="ar-JO" sz="3600" dirty="0"/>
          </a:p>
          <a:p>
            <a:pPr algn="r"/>
            <a:r>
              <a:rPr lang="ar-JO" sz="3600" dirty="0"/>
              <a:t>الزلازل التي تحدث تحت سطح المحيط تؤثر بشكل كبير على حركة المياه، لأنها تسبب اهتزازات مفاجئة في قاع البحر. هذه الاهتزازات تدفع كميات كبيرة من المياه بشكل عمودي وأفقي، ما قد يؤدي إلى تكوّن موجات ضخمة تعرف باسم التسونامي. يمكن لهذه الموجات أن تقطع آلاف الكيلومترات بسرعة عالية جدًا، وعندما تصل إلى اليابسة ترتفع بشكل مخيف وتُسبب دمارًا هائلا للبنية التحتية والمناطق الساحلية. بالإضافة إلى ذلك، تؤثر هذه الاهتزازات على حركة التيارات المحلية مؤقتًا بسبب التغير المفاجئ في الضغط والارتفاع، ما يجعل الزلازل من أقوى العوامل الخارجية تأثيرًا على حركة المياه في المحيطات</a:t>
            </a:r>
            <a:endParaRPr lang="ar-SA" sz="3600" dirty="0"/>
          </a:p>
          <a:p>
            <a:pPr algn="r"/>
            <a:endParaRPr lang="ar-JO" sz="3400" dirty="0"/>
          </a:p>
          <a:p>
            <a:pPr algn="r"/>
            <a:r>
              <a:rPr lang="ar-JO" sz="3600" b="1" dirty="0"/>
              <a:t>البراكين كعامل خارجي</a:t>
            </a:r>
            <a:endParaRPr lang="ar-JO" sz="2800" dirty="0"/>
          </a:p>
          <a:p>
            <a:pPr algn="r"/>
            <a:r>
              <a:rPr lang="ar-JO" sz="3600" dirty="0"/>
              <a:t>ثوران البراكين تحت سطح البحر أو بالقرب من السواحل يعد من العوامل القوية التي تؤثر على حركة المياه. عند ثوران البركان، تتدفّق الحمم والغازات الساخنة في المياه، ما يزيد من درجة حرارة المياه المحلية ويقلل من كثافتها، فيتكون فرق ضغط يدفع الماء إلى التحرك عموديًا وأفقيًا. هذه الحركة تؤدي إلى تشكل تيارات محلية عنيفة وتمتزج المياه السطحية مع الأعماق، ما يخلط بين طبقات المياه المختلفة.</a:t>
            </a:r>
          </a:p>
          <a:p>
            <a:pPr algn="r"/>
            <a:r>
              <a:rPr lang="ar-JO" sz="3600" dirty="0"/>
              <a:t>بالإضافة إلى ذلك، قد تؤدي انفجارات البراكين تحت الماء إلى تكوين موجات ضخمة مشابهة للتسونامي، يمكنها التحرك لمسافات طويلة بسرعة كبيرة، وتغيير توزيع المياه على السواحل القريبة، كما تؤثر على التركيب الكيميائي والحراري للمياه في المنطقة المحيطة</a:t>
            </a:r>
          </a:p>
          <a:p>
            <a:endParaRPr lang="en-US" dirty="0"/>
          </a:p>
        </p:txBody>
      </p:sp>
      <p:pic>
        <p:nvPicPr>
          <p:cNvPr id="4" name="Graphic 3" descr="Shark">
            <a:extLst>
              <a:ext uri="{FF2B5EF4-FFF2-40B4-BE49-F238E27FC236}">
                <a16:creationId xmlns:a16="http://schemas.microsoft.com/office/drawing/2014/main" id="{4FD36563-1696-B246-F8E3-C015ACEB07C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2165">
            <a:off x="135520" y="220039"/>
            <a:ext cx="1096617" cy="1096617"/>
          </a:xfrm>
          <a:prstGeom prst="rect">
            <a:avLst/>
          </a:prstGeom>
        </p:spPr>
      </p:pic>
      <p:pic>
        <p:nvPicPr>
          <p:cNvPr id="5" name="Graphic 4" descr="Water">
            <a:extLst>
              <a:ext uri="{FF2B5EF4-FFF2-40B4-BE49-F238E27FC236}">
                <a16:creationId xmlns:a16="http://schemas.microsoft.com/office/drawing/2014/main" id="{036563FA-2A69-331E-992B-A3E6D9D4560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6178" y="856065"/>
            <a:ext cx="450574" cy="450574"/>
          </a:xfrm>
          <a:prstGeom prst="rect">
            <a:avLst/>
          </a:prstGeom>
        </p:spPr>
      </p:pic>
      <p:pic>
        <p:nvPicPr>
          <p:cNvPr id="6" name="Graphic 5" descr="Water">
            <a:extLst>
              <a:ext uri="{FF2B5EF4-FFF2-40B4-BE49-F238E27FC236}">
                <a16:creationId xmlns:a16="http://schemas.microsoft.com/office/drawing/2014/main" id="{F7F0B71D-FB56-D275-C14D-DE30A22D946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4752" y="1306639"/>
            <a:ext cx="450574" cy="450574"/>
          </a:xfrm>
          <a:prstGeom prst="rect">
            <a:avLst/>
          </a:prstGeom>
        </p:spPr>
      </p:pic>
    </p:spTree>
    <p:extLst>
      <p:ext uri="{BB962C8B-B14F-4D97-AF65-F5344CB8AC3E}">
        <p14:creationId xmlns:p14="http://schemas.microsoft.com/office/powerpoint/2010/main" val="2017042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86F3A-1299-01BC-45D2-A7C5EBF12CFB}"/>
              </a:ext>
            </a:extLst>
          </p:cNvPr>
          <p:cNvSpPr>
            <a:spLocks noGrp="1"/>
          </p:cNvSpPr>
          <p:nvPr>
            <p:ph type="title"/>
          </p:nvPr>
        </p:nvSpPr>
        <p:spPr>
          <a:xfrm>
            <a:off x="7343335" y="379217"/>
            <a:ext cx="4004115" cy="778266"/>
          </a:xfrm>
        </p:spPr>
        <p:txBody>
          <a:bodyPr>
            <a:normAutofit/>
          </a:bodyPr>
          <a:lstStyle/>
          <a:p>
            <a:pPr algn="r"/>
            <a:r>
              <a:rPr lang="ar-SA" sz="4400" b="1" dirty="0"/>
              <a:t>ج) الجاذبية الأرضية</a:t>
            </a:r>
            <a:endParaRPr lang="en-US" sz="4400" b="1" dirty="0"/>
          </a:p>
        </p:txBody>
      </p:sp>
      <p:sp>
        <p:nvSpPr>
          <p:cNvPr id="3" name="Text Placeholder 2">
            <a:extLst>
              <a:ext uri="{FF2B5EF4-FFF2-40B4-BE49-F238E27FC236}">
                <a16:creationId xmlns:a16="http://schemas.microsoft.com/office/drawing/2014/main" id="{61CEA69A-A3B3-B1B4-C830-349117FD3BC9}"/>
              </a:ext>
            </a:extLst>
          </p:cNvPr>
          <p:cNvSpPr>
            <a:spLocks noGrp="1"/>
          </p:cNvSpPr>
          <p:nvPr>
            <p:ph type="body" idx="1"/>
          </p:nvPr>
        </p:nvSpPr>
        <p:spPr>
          <a:xfrm>
            <a:off x="831850" y="1749942"/>
            <a:ext cx="10515600" cy="4932167"/>
          </a:xfrm>
        </p:spPr>
        <p:txBody>
          <a:bodyPr/>
          <a:lstStyle/>
          <a:p>
            <a:pPr algn="r"/>
            <a:r>
              <a:rPr lang="ar-JO" sz="4000" dirty="0"/>
              <a:t>تلعب الجاذبية الأرضية دورًا مهمًا في حركة جميع الكتل المائية على سطح الأرض. فهي تمنع المياه من التبعثر في الفضاء وتحافظ على توازنها حول كوكبنا، وفي نفس الوقت تساهم في توجيه حركة المياه الرأسية داخل المحيطات والبحار. بالإضافة إلى ذلك، تؤثر جاذبية القمر والشمس على البحار والمحيطات، مسببة ظاهرة المد والجزر</a:t>
            </a:r>
          </a:p>
          <a:p>
            <a:endParaRPr lang="en-US" dirty="0"/>
          </a:p>
        </p:txBody>
      </p:sp>
      <p:pic>
        <p:nvPicPr>
          <p:cNvPr id="4" name="Graphic 3" descr="Whale">
            <a:extLst>
              <a:ext uri="{FF2B5EF4-FFF2-40B4-BE49-F238E27FC236}">
                <a16:creationId xmlns:a16="http://schemas.microsoft.com/office/drawing/2014/main" id="{72A2B74C-C31D-E9F2-A49E-4170CE7D573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7548" y="310001"/>
            <a:ext cx="914400" cy="914400"/>
          </a:xfrm>
          <a:prstGeom prst="rect">
            <a:avLst/>
          </a:prstGeom>
        </p:spPr>
      </p:pic>
      <p:pic>
        <p:nvPicPr>
          <p:cNvPr id="5" name="Graphic 4" descr="Wave">
            <a:extLst>
              <a:ext uri="{FF2B5EF4-FFF2-40B4-BE49-F238E27FC236}">
                <a16:creationId xmlns:a16="http://schemas.microsoft.com/office/drawing/2014/main" id="{0071A352-E1B7-CB71-097C-40DB068831B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08668" y="5283350"/>
            <a:ext cx="1831145" cy="1831145"/>
          </a:xfrm>
          <a:prstGeom prst="rect">
            <a:avLst/>
          </a:prstGeom>
        </p:spPr>
      </p:pic>
      <p:pic>
        <p:nvPicPr>
          <p:cNvPr id="6" name="Graphic 5" descr="Wave">
            <a:extLst>
              <a:ext uri="{FF2B5EF4-FFF2-40B4-BE49-F238E27FC236}">
                <a16:creationId xmlns:a16="http://schemas.microsoft.com/office/drawing/2014/main" id="{4F24B944-F516-9467-3047-E43C6E6DCF7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4745" y="5243733"/>
            <a:ext cx="1831145" cy="1831145"/>
          </a:xfrm>
          <a:prstGeom prst="rect">
            <a:avLst/>
          </a:prstGeom>
        </p:spPr>
      </p:pic>
      <p:pic>
        <p:nvPicPr>
          <p:cNvPr id="7" name="Graphic 6" descr="Wave">
            <a:extLst>
              <a:ext uri="{FF2B5EF4-FFF2-40B4-BE49-F238E27FC236}">
                <a16:creationId xmlns:a16="http://schemas.microsoft.com/office/drawing/2014/main" id="{C229C274-954B-F4D2-9914-2AF6CE1916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608333" y="5322967"/>
            <a:ext cx="1831145" cy="1831145"/>
          </a:xfrm>
          <a:prstGeom prst="rect">
            <a:avLst/>
          </a:prstGeom>
        </p:spPr>
      </p:pic>
      <p:pic>
        <p:nvPicPr>
          <p:cNvPr id="8" name="Graphic 7" descr="Water">
            <a:extLst>
              <a:ext uri="{FF2B5EF4-FFF2-40B4-BE49-F238E27FC236}">
                <a16:creationId xmlns:a16="http://schemas.microsoft.com/office/drawing/2014/main" id="{F165FE8F-7672-0EB2-C552-FD8B1854BC6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7081" y="938530"/>
            <a:ext cx="450574" cy="450574"/>
          </a:xfrm>
          <a:prstGeom prst="rect">
            <a:avLst/>
          </a:prstGeom>
        </p:spPr>
      </p:pic>
    </p:spTree>
    <p:extLst>
      <p:ext uri="{BB962C8B-B14F-4D97-AF65-F5344CB8AC3E}">
        <p14:creationId xmlns:p14="http://schemas.microsoft.com/office/powerpoint/2010/main" val="1035817813"/>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2013 - 2022 Theme</Template>
  <TotalTime>170</TotalTime>
  <Words>1812</Words>
  <Application>Microsoft Office PowerPoint</Application>
  <PresentationFormat>Widescreen</PresentationFormat>
  <Paragraphs>70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Helvetica Neue</vt:lpstr>
      <vt:lpstr>Office Theme</vt:lpstr>
      <vt:lpstr>حركة في البحار و المحيطات</vt:lpstr>
      <vt:lpstr>مقدمة</vt:lpstr>
      <vt:lpstr>العوامل المؤثرة في حركة البحار و المحيطات  </vt:lpstr>
      <vt:lpstr>ب) كثافة المياه و الملوحة</vt:lpstr>
      <vt:lpstr>ج) درجة الحرارة</vt:lpstr>
      <vt:lpstr> د) القوة الكارولية (قوة كوريوليس) </vt:lpstr>
      <vt:lpstr>2) عوامل خارجية</vt:lpstr>
      <vt:lpstr>ب) زلازل و البراكين</vt:lpstr>
      <vt:lpstr>ج) الجاذبية الأرضية</vt:lpstr>
      <vt:lpstr>حركة الامواج</vt:lpstr>
      <vt:lpstr>معلومة</vt:lpstr>
      <vt:lpstr>ضاهرة المد و الجزر</vt:lpstr>
      <vt:lpstr>صور توضيحية لضاهرة المد و الجزر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Rana Zaki Salaita</dc:creator>
  <cp:lastModifiedBy>Rana Zaki Salaita</cp:lastModifiedBy>
  <cp:revision>1</cp:revision>
  <dcterms:created xsi:type="dcterms:W3CDTF">2025-10-28T14:22:32Z</dcterms:created>
  <dcterms:modified xsi:type="dcterms:W3CDTF">2025-10-28T17:12:46Z</dcterms:modified>
</cp:coreProperties>
</file>