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2" d="100"/>
          <a:sy n="72" d="100"/>
        </p:scale>
        <p:origin x="70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8A5E19-A003-4A08-B7D9-344804C4E8C0}"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0C180-A4A8-41C0-8B97-225C88CB44A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49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8A5E19-A003-4A08-B7D9-344804C4E8C0}"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365032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8A5E19-A003-4A08-B7D9-344804C4E8C0}"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24046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8A5E19-A003-4A08-B7D9-344804C4E8C0}"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2921991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8A5E19-A003-4A08-B7D9-344804C4E8C0}"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0C180-A4A8-41C0-8B97-225C88CB44A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5832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8A5E19-A003-4A08-B7D9-344804C4E8C0}"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204181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8A5E19-A003-4A08-B7D9-344804C4E8C0}"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299793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8A5E19-A003-4A08-B7D9-344804C4E8C0}"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1154209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A8A5E19-A003-4A08-B7D9-344804C4E8C0}" type="datetimeFigureOut">
              <a:rPr lang="en-US" smtClean="0"/>
              <a:t>11/23/2025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3259547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A8A5E19-A003-4A08-B7D9-344804C4E8C0}" type="datetimeFigureOut">
              <a:rPr lang="en-US" smtClean="0"/>
              <a:t>11/23/2025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8F0C180-A4A8-41C0-8B97-225C88CB44AD}" type="slidenum">
              <a:rPr lang="en-US" smtClean="0"/>
              <a:t>‹#›</a:t>
            </a:fld>
            <a:endParaRPr lang="en-US"/>
          </a:p>
        </p:txBody>
      </p:sp>
    </p:spTree>
    <p:extLst>
      <p:ext uri="{BB962C8B-B14F-4D97-AF65-F5344CB8AC3E}">
        <p14:creationId xmlns:p14="http://schemas.microsoft.com/office/powerpoint/2010/main" val="2917195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A5E19-A003-4A08-B7D9-344804C4E8C0}"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0C180-A4A8-41C0-8B97-225C88CB44AD}" type="slidenum">
              <a:rPr lang="en-US" smtClean="0"/>
              <a:t>‹#›</a:t>
            </a:fld>
            <a:endParaRPr lang="en-US"/>
          </a:p>
        </p:txBody>
      </p:sp>
    </p:spTree>
    <p:extLst>
      <p:ext uri="{BB962C8B-B14F-4D97-AF65-F5344CB8AC3E}">
        <p14:creationId xmlns:p14="http://schemas.microsoft.com/office/powerpoint/2010/main" val="4172029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A8A5E19-A003-4A08-B7D9-344804C4E8C0}" type="datetimeFigureOut">
              <a:rPr lang="en-US" smtClean="0"/>
              <a:t>11/23/2025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8F0C180-A4A8-41C0-8B97-225C88CB44A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401431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12E164-5B9D-2D64-34C4-4A3C581BCD46}"/>
              </a:ext>
            </a:extLst>
          </p:cNvPr>
          <p:cNvSpPr>
            <a:spLocks noGrp="1"/>
          </p:cNvSpPr>
          <p:nvPr>
            <p:ph type="title" idx="4294967295"/>
          </p:nvPr>
        </p:nvSpPr>
        <p:spPr>
          <a:xfrm>
            <a:off x="1066800" y="866041"/>
            <a:ext cx="10058400" cy="1584326"/>
          </a:xfrm>
        </p:spPr>
        <p:txBody>
          <a:bodyPr>
            <a:normAutofit/>
          </a:bodyPr>
          <a:lstStyle/>
          <a:p>
            <a:pPr algn="ctr"/>
            <a:r>
              <a:rPr lang="ar-SA" sz="6000" b="1" dirty="0"/>
              <a:t>الدولة الأيوبية</a:t>
            </a:r>
            <a:endParaRPr lang="en-US" sz="6000" b="1" dirty="0"/>
          </a:p>
        </p:txBody>
      </p:sp>
      <p:sp>
        <p:nvSpPr>
          <p:cNvPr id="5" name="Title 3">
            <a:extLst>
              <a:ext uri="{FF2B5EF4-FFF2-40B4-BE49-F238E27FC236}">
                <a16:creationId xmlns:a16="http://schemas.microsoft.com/office/drawing/2014/main" id="{95BB401A-BC57-533B-ECBB-57AFFDAB1622}"/>
              </a:ext>
            </a:extLst>
          </p:cNvPr>
          <p:cNvSpPr txBox="1">
            <a:spLocks/>
          </p:cNvSpPr>
          <p:nvPr/>
        </p:nvSpPr>
        <p:spPr>
          <a:xfrm>
            <a:off x="1466557" y="3828195"/>
            <a:ext cx="9258886" cy="1371601"/>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ar-SA" sz="2800" b="1" dirty="0">
                <a:solidFill>
                  <a:schemeClr val="tx2"/>
                </a:solidFill>
              </a:rPr>
              <a:t>الطالبات:دينا مشربش...ريم كرادشه</a:t>
            </a:r>
            <a:endParaRPr lang="en-US" sz="2800" b="1" dirty="0">
              <a:solidFill>
                <a:schemeClr val="tx2"/>
              </a:solidFill>
            </a:endParaRPr>
          </a:p>
        </p:txBody>
      </p:sp>
    </p:spTree>
    <p:extLst>
      <p:ext uri="{BB962C8B-B14F-4D97-AF65-F5344CB8AC3E}">
        <p14:creationId xmlns:p14="http://schemas.microsoft.com/office/powerpoint/2010/main" val="2993653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8A00DC-0840-F47F-B511-BC5735204F34}"/>
              </a:ext>
            </a:extLst>
          </p:cNvPr>
          <p:cNvSpPr>
            <a:spLocks noGrp="1"/>
          </p:cNvSpPr>
          <p:nvPr>
            <p:ph type="title" idx="4294967295"/>
          </p:nvPr>
        </p:nvSpPr>
        <p:spPr>
          <a:xfrm>
            <a:off x="-98473" y="1856935"/>
            <a:ext cx="12192000" cy="5373322"/>
          </a:xfrm>
        </p:spPr>
        <p:txBody>
          <a:bodyPr>
            <a:noAutofit/>
          </a:bodyPr>
          <a:lstStyle/>
          <a:p>
            <a:pPr algn="r"/>
            <a:r>
              <a:rPr lang="ar-SA" b="1" dirty="0">
                <a:solidFill>
                  <a:schemeClr val="tx2"/>
                </a:solidFill>
              </a:rPr>
              <a:t>الدولة الايوبية</a:t>
            </a:r>
            <a:br>
              <a:rPr lang="en-US" sz="4000" dirty="0"/>
            </a:br>
            <a:br>
              <a:rPr lang="en-US" sz="4000" b="1" dirty="0"/>
            </a:br>
            <a:r>
              <a:rPr lang="ar-JO" sz="3800" dirty="0"/>
              <a:t>هي دولة إسلامية أسسها القائد صلاح الدين الأيوبي في مصر بعد انتهاء الدولة الزنكية، وقد استطاعت هذه الدولة أن تمد نفوذها إلى بلاد الشام والحجاز واليمن، ووصلت كذلك إلى بعض أجزاء شمال العراق وليبيا. واتخذت مدينة القاهرة عاصمة لها بسبب أهميتها السياسية والعسكرية والاقتصادية. وسميت الدولة الأيوبية بهذا الاسم نسبةً إلى أسرة آل أيوب التي تعود أصولها إلى مدينة الموصل. وقد مثلت الدولة الأيوبية مرحلة مهمة في التاريخ الإسلامي، إذ لعبت دورًا بارزًا في مقاومة الفرنج وتحرير الأراضي الإسلامية التي وقعت تحت الاحتلال</a:t>
            </a:r>
            <a:br>
              <a:rPr lang="ar-JO" sz="3600" dirty="0"/>
            </a:br>
            <a:br>
              <a:rPr lang="en-US" sz="4000" dirty="0"/>
            </a:br>
            <a:br>
              <a:rPr lang="en-US" sz="4000" dirty="0"/>
            </a:br>
            <a:endParaRPr lang="en-US" sz="4000" dirty="0"/>
          </a:p>
        </p:txBody>
      </p:sp>
      <p:pic>
        <p:nvPicPr>
          <p:cNvPr id="6" name="Graphic 5" descr="Stars">
            <a:extLst>
              <a:ext uri="{FF2B5EF4-FFF2-40B4-BE49-F238E27FC236}">
                <a16:creationId xmlns:a16="http://schemas.microsoft.com/office/drawing/2014/main" id="{D478D4F0-C773-3896-74F8-EBC945705AA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982625">
            <a:off x="191270" y="191271"/>
            <a:ext cx="1141828" cy="1141828"/>
          </a:xfrm>
          <a:prstGeom prst="rect">
            <a:avLst/>
          </a:prstGeom>
        </p:spPr>
      </p:pic>
    </p:spTree>
    <p:extLst>
      <p:ext uri="{BB962C8B-B14F-4D97-AF65-F5344CB8AC3E}">
        <p14:creationId xmlns:p14="http://schemas.microsoft.com/office/powerpoint/2010/main" val="4194906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287BB038-120A-96C6-985F-66F9AD4C40F2}"/>
              </a:ext>
            </a:extLst>
          </p:cNvPr>
          <p:cNvSpPr>
            <a:spLocks noGrp="1"/>
          </p:cNvSpPr>
          <p:nvPr>
            <p:ph type="body" idx="4294967295"/>
          </p:nvPr>
        </p:nvSpPr>
        <p:spPr>
          <a:xfrm>
            <a:off x="168812" y="140677"/>
            <a:ext cx="11671495" cy="6217920"/>
          </a:xfrm>
        </p:spPr>
        <p:txBody>
          <a:bodyPr/>
          <a:lstStyle/>
          <a:p>
            <a:pPr algn="ctr"/>
            <a:endParaRPr lang="ar-SA" dirty="0"/>
          </a:p>
          <a:p>
            <a:pPr algn="r"/>
            <a:r>
              <a:rPr lang="ar-JO" dirty="0"/>
              <a:t> </a:t>
            </a:r>
            <a:r>
              <a:rPr lang="ar-JO" sz="3200" b="1" dirty="0">
                <a:solidFill>
                  <a:schemeClr val="tx2"/>
                </a:solidFill>
              </a:rPr>
              <a:t>الدولة الزنكية</a:t>
            </a:r>
            <a:r>
              <a:rPr lang="ar-SA" sz="3200" b="1" dirty="0">
                <a:solidFill>
                  <a:schemeClr val="tx2"/>
                </a:solidFill>
              </a:rPr>
              <a:t> </a:t>
            </a:r>
            <a:r>
              <a:rPr lang="ar-JO" sz="3200" b="1" dirty="0">
                <a:solidFill>
                  <a:schemeClr val="tx2"/>
                </a:solidFill>
              </a:rPr>
              <a:t>(521–569هـ / 1127–1174م)</a:t>
            </a:r>
            <a:endParaRPr lang="ar-SA" sz="3200" b="1" dirty="0">
              <a:solidFill>
                <a:schemeClr val="tx2"/>
              </a:solidFill>
            </a:endParaRPr>
          </a:p>
          <a:p>
            <a:pPr algn="r"/>
            <a:br>
              <a:rPr lang="ar-JO" dirty="0"/>
            </a:br>
            <a:r>
              <a:rPr lang="ar-JO" sz="3200" dirty="0"/>
              <a:t>تُعَدّ الدولة الزنكية الأساس الذي انطلقت منه الدولة الأيوبية فيما بعد، وقد تأسست هذه الدولة في </a:t>
            </a:r>
            <a:r>
              <a:rPr lang="ar-JO" sz="3200" b="1" dirty="0"/>
              <a:t>بلاد الشام وشمال العراق </a:t>
            </a:r>
            <a:r>
              <a:rPr lang="ar-JO" sz="3200" dirty="0"/>
              <a:t>في فترة حساسة كان العالم الإسلامي فيها يواجه خطر الحملات الصليبية. واتخذت الدولة الزنكية من مدينة</a:t>
            </a:r>
            <a:r>
              <a:rPr lang="ar-JO" sz="3200" b="1" dirty="0"/>
              <a:t> حلب </a:t>
            </a:r>
            <a:r>
              <a:rPr lang="ar-JO" sz="3200" dirty="0"/>
              <a:t>عاصمة لها في بداية عهدها، لما تمتاز به من موقع استراتيجي قوي، ثم انتقلت العاصمة لاحقًا إلى </a:t>
            </a:r>
            <a:r>
              <a:rPr lang="ar-JO" sz="3200" b="1" dirty="0"/>
              <a:t>دمشق</a:t>
            </a:r>
            <a:r>
              <a:rPr lang="ar-JO" sz="3200" dirty="0"/>
              <a:t> مع توسّع النفوذ الزنكي وازدياد قوتهم السياسية والعسكرية.</a:t>
            </a:r>
          </a:p>
          <a:p>
            <a:pPr algn="r"/>
            <a:r>
              <a:rPr lang="ar-JO" sz="3200" dirty="0"/>
              <a:t>وكان من أشهر حكام هذه الدولة القائد </a:t>
            </a:r>
            <a:r>
              <a:rPr lang="ar-JO" sz="3200" b="1" dirty="0"/>
              <a:t>عماد الدين زنكي</a:t>
            </a:r>
            <a:r>
              <a:rPr lang="ar-JO" sz="3200" dirty="0"/>
              <a:t>، الذي عُرف بشجاعته وصرامته وحرصه على توحيد صفوف المسلمين. وبعده جاء ابنه </a:t>
            </a:r>
            <a:r>
              <a:rPr lang="ar-JO" sz="3200" b="1" dirty="0"/>
              <a:t>نور الدين محمود زنكي</a:t>
            </a:r>
            <a:r>
              <a:rPr lang="ar-JO" sz="3200" dirty="0"/>
              <a:t>، الذي يُعَدّ من أبرز القادة في التاريخ الإسلامي. فقد كان نور الدين قائدًا سياسيًا وعسكريًا حكيمًا، اهتم بتقوية الجيش وبناء المدارس والمساجد ونشر العدل بين الناس. </a:t>
            </a:r>
          </a:p>
          <a:p>
            <a:pPr algn="ctr"/>
            <a:endParaRPr lang="ar-SA" sz="3200" b="1" dirty="0"/>
          </a:p>
        </p:txBody>
      </p:sp>
      <p:pic>
        <p:nvPicPr>
          <p:cNvPr id="8" name="Picture 7">
            <a:extLst>
              <a:ext uri="{FF2B5EF4-FFF2-40B4-BE49-F238E27FC236}">
                <a16:creationId xmlns:a16="http://schemas.microsoft.com/office/drawing/2014/main" id="{C7EA84B7-7B3F-974A-AB42-EA68D917D609}"/>
              </a:ext>
            </a:extLst>
          </p:cNvPr>
          <p:cNvPicPr>
            <a:picLocks noChangeAspect="1"/>
          </p:cNvPicPr>
          <p:nvPr/>
        </p:nvPicPr>
        <p:blipFill>
          <a:blip r:embed="rId2"/>
          <a:stretch>
            <a:fillRect/>
          </a:stretch>
        </p:blipFill>
        <p:spPr>
          <a:xfrm rot="19249447">
            <a:off x="4051495" y="84406"/>
            <a:ext cx="1329043" cy="1329043"/>
          </a:xfrm>
          <a:prstGeom prst="rect">
            <a:avLst/>
          </a:prstGeom>
        </p:spPr>
      </p:pic>
    </p:spTree>
    <p:extLst>
      <p:ext uri="{BB962C8B-B14F-4D97-AF65-F5344CB8AC3E}">
        <p14:creationId xmlns:p14="http://schemas.microsoft.com/office/powerpoint/2010/main" val="3794679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5931E-2695-13B2-BD89-A245286CC094}"/>
              </a:ext>
            </a:extLst>
          </p:cNvPr>
          <p:cNvSpPr>
            <a:spLocks noGrp="1"/>
          </p:cNvSpPr>
          <p:nvPr>
            <p:ph type="title" idx="4294967295"/>
          </p:nvPr>
        </p:nvSpPr>
        <p:spPr>
          <a:xfrm>
            <a:off x="-293077" y="281036"/>
            <a:ext cx="12192000" cy="858447"/>
          </a:xfrm>
        </p:spPr>
        <p:txBody>
          <a:bodyPr>
            <a:normAutofit/>
          </a:bodyPr>
          <a:lstStyle/>
          <a:p>
            <a:pPr algn="r"/>
            <a:r>
              <a:rPr lang="ar-JO" sz="4400" dirty="0"/>
              <a:t> </a:t>
            </a:r>
            <a:r>
              <a:rPr lang="ar-JO" sz="4400" dirty="0">
                <a:solidFill>
                  <a:schemeClr val="tx2"/>
                </a:solidFill>
              </a:rPr>
              <a:t>صلاح الدين الأيوبي ومعركة حطين</a:t>
            </a:r>
            <a:endParaRPr lang="en-US" sz="4400" dirty="0">
              <a:solidFill>
                <a:schemeClr val="tx2"/>
              </a:solidFill>
            </a:endParaRPr>
          </a:p>
        </p:txBody>
      </p:sp>
      <p:sp>
        <p:nvSpPr>
          <p:cNvPr id="4" name="Title 1">
            <a:extLst>
              <a:ext uri="{FF2B5EF4-FFF2-40B4-BE49-F238E27FC236}">
                <a16:creationId xmlns:a16="http://schemas.microsoft.com/office/drawing/2014/main" id="{9947F0DD-E7AC-5D43-DEDE-58F248AD30E4}"/>
              </a:ext>
            </a:extLst>
          </p:cNvPr>
          <p:cNvSpPr txBox="1">
            <a:spLocks/>
          </p:cNvSpPr>
          <p:nvPr/>
        </p:nvSpPr>
        <p:spPr>
          <a:xfrm>
            <a:off x="0" y="1139483"/>
            <a:ext cx="12192000" cy="5008099"/>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r"/>
            <a:r>
              <a:rPr lang="ar-JO" dirty="0"/>
              <a:t> </a:t>
            </a:r>
            <a:endParaRPr lang="en-US" dirty="0">
              <a:solidFill>
                <a:schemeClr val="tx2"/>
              </a:solidFill>
            </a:endParaRPr>
          </a:p>
        </p:txBody>
      </p:sp>
      <p:sp>
        <p:nvSpPr>
          <p:cNvPr id="6" name="TextBox 5">
            <a:extLst>
              <a:ext uri="{FF2B5EF4-FFF2-40B4-BE49-F238E27FC236}">
                <a16:creationId xmlns:a16="http://schemas.microsoft.com/office/drawing/2014/main" id="{61983DB7-2C04-EF41-E312-33A795D4555D}"/>
              </a:ext>
            </a:extLst>
          </p:cNvPr>
          <p:cNvSpPr txBox="1"/>
          <p:nvPr/>
        </p:nvSpPr>
        <p:spPr>
          <a:xfrm>
            <a:off x="293077" y="710418"/>
            <a:ext cx="11605846" cy="5693866"/>
          </a:xfrm>
          <a:prstGeom prst="rect">
            <a:avLst/>
          </a:prstGeom>
          <a:noFill/>
        </p:spPr>
        <p:txBody>
          <a:bodyPr wrap="square">
            <a:spAutoFit/>
          </a:bodyPr>
          <a:lstStyle/>
          <a:p>
            <a:pPr algn="r">
              <a:buNone/>
            </a:pPr>
            <a:br>
              <a:rPr lang="ar-JO" sz="2800" b="0" i="0" dirty="0">
                <a:solidFill>
                  <a:srgbClr val="1D1D1D"/>
                </a:solidFill>
                <a:effectLst/>
                <a:latin typeface="Helvetica Neue"/>
              </a:rPr>
            </a:br>
            <a:r>
              <a:rPr lang="ar-JO" sz="2800" b="0" i="0" dirty="0">
                <a:effectLst/>
                <a:latin typeface="Helvetica Neue"/>
              </a:rPr>
              <a:t>قاد </a:t>
            </a:r>
            <a:r>
              <a:rPr lang="ar-JO" sz="2800" b="1" i="0" dirty="0">
                <a:effectLst/>
                <a:latin typeface="Helvetica Neue"/>
              </a:rPr>
              <a:t>صلاح الدين الأيوبي </a:t>
            </a:r>
            <a:r>
              <a:rPr lang="ar-JO" sz="2800" b="0" i="0" dirty="0">
                <a:effectLst/>
                <a:latin typeface="Helvetica Neue"/>
              </a:rPr>
              <a:t>عدة حملات عسكرية ضد الفرنج في بلاد الشام، وكان هدفه تحقيق وحدة المسلمين وإضعاف قوة الفرنج التي كانت تسيطر على مدن عديدة. وفي عام </a:t>
            </a:r>
            <a:r>
              <a:rPr lang="ar-JO" sz="2800" b="1" i="0" dirty="0">
                <a:effectLst/>
                <a:latin typeface="Helvetica Neue"/>
              </a:rPr>
              <a:t>583هـ / 1187م </a:t>
            </a:r>
            <a:r>
              <a:rPr lang="ar-JO" sz="2800" b="0" i="0" dirty="0">
                <a:effectLst/>
                <a:latin typeface="Helvetica Neue"/>
              </a:rPr>
              <a:t>خاض صلاح الدين </a:t>
            </a:r>
            <a:r>
              <a:rPr lang="ar-JO" sz="2800" b="1" i="0" dirty="0">
                <a:effectLst/>
                <a:latin typeface="Helvetica Neue"/>
              </a:rPr>
              <a:t>معركة حطين </a:t>
            </a:r>
            <a:r>
              <a:rPr lang="ar-JO" sz="2800" b="0" i="0" dirty="0">
                <a:effectLst/>
                <a:latin typeface="Helvetica Neue"/>
              </a:rPr>
              <a:t>الشهيرة، التي تُعَدّ من أهم وأبرز المعارك في التاريخ العربي الإسلامي.</a:t>
            </a:r>
          </a:p>
          <a:p>
            <a:pPr algn="r">
              <a:buNone/>
            </a:pPr>
            <a:r>
              <a:rPr lang="ar-JO" sz="2800" b="0" i="0" dirty="0">
                <a:effectLst/>
                <a:latin typeface="Helvetica Neue"/>
              </a:rPr>
              <a:t>وقد تمكن المسلمون في هذه المعركة من تحقيق انتصار كبير بفضل التخطيط العسكري الدقيق والقيادة الحكيمة لصلاح الدين. و</a:t>
            </a:r>
            <a:r>
              <a:rPr lang="ar-JO" sz="2800" b="1" i="0" dirty="0">
                <a:effectLst/>
                <a:latin typeface="Helvetica Neue"/>
              </a:rPr>
              <a:t>انتهت </a:t>
            </a:r>
            <a:r>
              <a:rPr lang="ar-JO" sz="2800" b="0" i="0" dirty="0">
                <a:effectLst/>
                <a:latin typeface="Helvetica Neue"/>
              </a:rPr>
              <a:t>المعركة باستعادة مدينة القدس التي كانت تحت الاحتلال الفرنجي منذ ما يقارب الثمانية والثمانين عامًا. وقد أعاد هذا الانتصار الأمل إلى المسلمين ورفع مكانة صلاح الدين في العالم الإسلامي.</a:t>
            </a:r>
          </a:p>
          <a:p>
            <a:pPr algn="r">
              <a:buNone/>
            </a:pPr>
            <a:r>
              <a:rPr lang="ar-JO" sz="2800" b="0" i="0" dirty="0">
                <a:effectLst/>
                <a:latin typeface="Helvetica Neue"/>
              </a:rPr>
              <a:t>وبعد </a:t>
            </a:r>
            <a:r>
              <a:rPr lang="ar-JO" sz="2800" b="1" i="0" dirty="0">
                <a:effectLst/>
                <a:latin typeface="Helvetica Neue"/>
              </a:rPr>
              <a:t>وفاة صلاح الدين الأيوبي</a:t>
            </a:r>
            <a:r>
              <a:rPr lang="ar-JO" sz="2800" b="0" i="0" dirty="0">
                <a:effectLst/>
                <a:latin typeface="Helvetica Neue"/>
              </a:rPr>
              <a:t>، لم تستمر الدولة على وحدتها، بل تم تقسيمها بين أبنائه وإخوته، مما أدى إلى نشوء صراعات داخلية بينهم، وأثر هذا الانقسام على قوة الدولة، وأضعف قدرتها على مواجهة الأخطار الخارجية. وعلى الرغم من ذلك، تمكن الملك العادل، شقيق صلاح الدين، من توحيد مصر وبلاد الشام لفترة قصيرة، لكنه لم يتمكن من الحفاظ على هذه الوحدة طويلًا بسبب الظروف المعقدة التي كانت تمر بها الدولة.</a:t>
            </a:r>
          </a:p>
        </p:txBody>
      </p:sp>
      <p:pic>
        <p:nvPicPr>
          <p:cNvPr id="8" name="Graphic 7" descr="Star">
            <a:extLst>
              <a:ext uri="{FF2B5EF4-FFF2-40B4-BE49-F238E27FC236}">
                <a16:creationId xmlns:a16="http://schemas.microsoft.com/office/drawing/2014/main" id="{2DE0A650-1F08-EC85-57F6-C085AC09FD3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9026" y="225083"/>
            <a:ext cx="914400" cy="914400"/>
          </a:xfrm>
          <a:prstGeom prst="rect">
            <a:avLst/>
          </a:prstGeom>
        </p:spPr>
      </p:pic>
      <p:pic>
        <p:nvPicPr>
          <p:cNvPr id="3" name="Graphic 2" descr="Star">
            <a:extLst>
              <a:ext uri="{FF2B5EF4-FFF2-40B4-BE49-F238E27FC236}">
                <a16:creationId xmlns:a16="http://schemas.microsoft.com/office/drawing/2014/main" id="{AFA82A41-685F-D455-696E-756EBB4D6BB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756" y="171995"/>
            <a:ext cx="563442" cy="563442"/>
          </a:xfrm>
          <a:prstGeom prst="rect">
            <a:avLst/>
          </a:prstGeom>
        </p:spPr>
      </p:pic>
    </p:spTree>
    <p:extLst>
      <p:ext uri="{BB962C8B-B14F-4D97-AF65-F5344CB8AC3E}">
        <p14:creationId xmlns:p14="http://schemas.microsoft.com/office/powerpoint/2010/main" val="3688625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94213-F6DD-CD3A-2DAC-01855B7FADEA}"/>
              </a:ext>
            </a:extLst>
          </p:cNvPr>
          <p:cNvSpPr>
            <a:spLocks noGrp="1"/>
          </p:cNvSpPr>
          <p:nvPr>
            <p:ph type="title" idx="4294967295"/>
          </p:nvPr>
        </p:nvSpPr>
        <p:spPr>
          <a:xfrm>
            <a:off x="1908517" y="352157"/>
            <a:ext cx="10058400" cy="793750"/>
          </a:xfrm>
        </p:spPr>
        <p:txBody>
          <a:bodyPr>
            <a:normAutofit/>
          </a:bodyPr>
          <a:lstStyle/>
          <a:p>
            <a:pPr algn="r"/>
            <a:r>
              <a:rPr lang="ar-JO" sz="4800" dirty="0">
                <a:solidFill>
                  <a:schemeClr val="tx2"/>
                </a:solidFill>
              </a:rPr>
              <a:t>معاهدة يافا وتسليم القدس للفرنج</a:t>
            </a:r>
            <a:endParaRPr lang="en-US" sz="4800" dirty="0">
              <a:solidFill>
                <a:schemeClr val="tx2"/>
              </a:solidFill>
            </a:endParaRPr>
          </a:p>
        </p:txBody>
      </p:sp>
      <p:sp>
        <p:nvSpPr>
          <p:cNvPr id="4" name="Title 1">
            <a:extLst>
              <a:ext uri="{FF2B5EF4-FFF2-40B4-BE49-F238E27FC236}">
                <a16:creationId xmlns:a16="http://schemas.microsoft.com/office/drawing/2014/main" id="{3595113D-47DC-CA6C-D34B-599FBFB19B2E}"/>
              </a:ext>
            </a:extLst>
          </p:cNvPr>
          <p:cNvSpPr txBox="1">
            <a:spLocks/>
          </p:cNvSpPr>
          <p:nvPr/>
        </p:nvSpPr>
        <p:spPr>
          <a:xfrm>
            <a:off x="225083" y="1145907"/>
            <a:ext cx="11741834" cy="4973539"/>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r"/>
            <a:endParaRPr lang="en-US" dirty="0">
              <a:solidFill>
                <a:schemeClr val="tx2"/>
              </a:solidFill>
            </a:endParaRPr>
          </a:p>
        </p:txBody>
      </p:sp>
      <p:sp>
        <p:nvSpPr>
          <p:cNvPr id="6" name="TextBox 5">
            <a:extLst>
              <a:ext uri="{FF2B5EF4-FFF2-40B4-BE49-F238E27FC236}">
                <a16:creationId xmlns:a16="http://schemas.microsoft.com/office/drawing/2014/main" id="{0E427A27-6045-7E65-0A9E-E8AA805BBF22}"/>
              </a:ext>
            </a:extLst>
          </p:cNvPr>
          <p:cNvSpPr txBox="1"/>
          <p:nvPr/>
        </p:nvSpPr>
        <p:spPr>
          <a:xfrm>
            <a:off x="-60959" y="974115"/>
            <a:ext cx="12027876" cy="4524315"/>
          </a:xfrm>
          <a:prstGeom prst="rect">
            <a:avLst/>
          </a:prstGeom>
          <a:noFill/>
        </p:spPr>
        <p:txBody>
          <a:bodyPr wrap="square">
            <a:spAutoFit/>
          </a:bodyPr>
          <a:lstStyle/>
          <a:p>
            <a:pPr algn="r">
              <a:buNone/>
            </a:pPr>
            <a:br>
              <a:rPr lang="ar-JO" sz="3200" b="0" i="0" dirty="0">
                <a:effectLst/>
                <a:latin typeface="Helvetica Neue"/>
              </a:rPr>
            </a:br>
            <a:r>
              <a:rPr lang="ar-JO" sz="3200" b="0" i="0" dirty="0">
                <a:effectLst/>
                <a:latin typeface="Helvetica Neue"/>
              </a:rPr>
              <a:t>سعى الملك </a:t>
            </a:r>
            <a:r>
              <a:rPr lang="ar-JO" sz="3200" b="1" i="0" dirty="0">
                <a:effectLst/>
                <a:latin typeface="Helvetica Neue"/>
              </a:rPr>
              <a:t>الكامل محمد بن العادل </a:t>
            </a:r>
            <a:r>
              <a:rPr lang="ar-JO" sz="3200" b="0" i="0" dirty="0">
                <a:effectLst/>
                <a:latin typeface="Helvetica Neue"/>
              </a:rPr>
              <a:t>إلى تجنّب الدخول في صراع عسكري كبير مع الفرنج، خاصة في ظل انشغال الدولة الأيوبية بخلافاتها الداخلية. ولذلك دخل في مفاوضات مع </a:t>
            </a:r>
            <a:r>
              <a:rPr lang="ar-JO" sz="3200" b="1" i="0" dirty="0">
                <a:effectLst/>
                <a:latin typeface="Helvetica Neue"/>
              </a:rPr>
              <a:t>الإمبراطور فريدريك الثاني</a:t>
            </a:r>
            <a:r>
              <a:rPr lang="ar-JO" sz="3200" b="0" i="0" dirty="0">
                <a:effectLst/>
                <a:latin typeface="Helvetica Neue"/>
              </a:rPr>
              <a:t>، وانتهت هذه المفاوضات إلى توقيع </a:t>
            </a:r>
            <a:r>
              <a:rPr lang="ar-JO" sz="3200" b="1" i="0" dirty="0">
                <a:effectLst/>
                <a:latin typeface="Helvetica Neue"/>
              </a:rPr>
              <a:t>معاهدة يافا سنة 626هـ / 1229م. </a:t>
            </a:r>
            <a:r>
              <a:rPr lang="ar-JO" sz="3200" b="0" i="0" dirty="0">
                <a:effectLst/>
                <a:latin typeface="Helvetica Neue"/>
              </a:rPr>
              <a:t>على الرغم من اعترض كثير من المسلمين على هذه المعاهدة لأنهم رأوا أنها تتضمن تنازلات كبيرة للفرنج."</a:t>
            </a:r>
          </a:p>
          <a:p>
            <a:pPr algn="r">
              <a:buNone/>
            </a:pPr>
            <a:r>
              <a:rPr lang="ar-JO" sz="3200" b="0" i="0" dirty="0">
                <a:effectLst/>
                <a:latin typeface="Helvetica Neue"/>
              </a:rPr>
              <a:t> لأنها أدت إلى تسليم القدس للفرنج دون قتال، إلى جانب تسليم مدينتي </a:t>
            </a:r>
            <a:r>
              <a:rPr lang="ar-JO" sz="3200" b="1" i="0" dirty="0">
                <a:effectLst/>
                <a:latin typeface="Helvetica Neue"/>
              </a:rPr>
              <a:t>بيت لحم والناصرة</a:t>
            </a:r>
            <a:r>
              <a:rPr lang="ar-JO" sz="3200" b="0" i="0" dirty="0">
                <a:effectLst/>
                <a:latin typeface="Helvetica Neue"/>
              </a:rPr>
              <a:t>. ومن البنود الأساسية للمعاهدة أن تبقى أسوار القدس مهدَّمة ولا يُسمح بإعادة بنائها، وأن تستمر المعاهدة لمدة عشر سنوات</a:t>
            </a:r>
          </a:p>
        </p:txBody>
      </p:sp>
      <p:pic>
        <p:nvPicPr>
          <p:cNvPr id="9" name="Graphic 8" descr="Star">
            <a:extLst>
              <a:ext uri="{FF2B5EF4-FFF2-40B4-BE49-F238E27FC236}">
                <a16:creationId xmlns:a16="http://schemas.microsoft.com/office/drawing/2014/main" id="{8C31AD47-F667-7520-1F41-9D50F3FB48F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5083" y="352157"/>
            <a:ext cx="914400" cy="914400"/>
          </a:xfrm>
          <a:prstGeom prst="rect">
            <a:avLst/>
          </a:prstGeom>
        </p:spPr>
      </p:pic>
    </p:spTree>
    <p:extLst>
      <p:ext uri="{BB962C8B-B14F-4D97-AF65-F5344CB8AC3E}">
        <p14:creationId xmlns:p14="http://schemas.microsoft.com/office/powerpoint/2010/main" val="2766625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B0CCC-653C-085F-F00A-CD327780CFB1}"/>
              </a:ext>
            </a:extLst>
          </p:cNvPr>
          <p:cNvSpPr>
            <a:spLocks noGrp="1"/>
          </p:cNvSpPr>
          <p:nvPr>
            <p:ph type="title" idx="4294967295"/>
          </p:nvPr>
        </p:nvSpPr>
        <p:spPr>
          <a:xfrm>
            <a:off x="4327256" y="225931"/>
            <a:ext cx="6865937" cy="896937"/>
          </a:xfrm>
        </p:spPr>
        <p:txBody>
          <a:bodyPr>
            <a:normAutofit/>
          </a:bodyPr>
          <a:lstStyle/>
          <a:p>
            <a:pPr algn="r"/>
            <a:r>
              <a:rPr lang="ar-JO" sz="4400" b="1" dirty="0">
                <a:solidFill>
                  <a:schemeClr val="tx2"/>
                </a:solidFill>
              </a:rPr>
              <a:t>معركة المنصورة (648هـ / 1250م)</a:t>
            </a:r>
            <a:endParaRPr lang="en-US" sz="4400" b="1" dirty="0">
              <a:solidFill>
                <a:schemeClr val="tx2"/>
              </a:solidFill>
            </a:endParaRPr>
          </a:p>
        </p:txBody>
      </p:sp>
      <p:sp>
        <p:nvSpPr>
          <p:cNvPr id="4" name="Title 1">
            <a:extLst>
              <a:ext uri="{FF2B5EF4-FFF2-40B4-BE49-F238E27FC236}">
                <a16:creationId xmlns:a16="http://schemas.microsoft.com/office/drawing/2014/main" id="{831A2720-7545-7F32-4CAF-2B12405852AD}"/>
              </a:ext>
            </a:extLst>
          </p:cNvPr>
          <p:cNvSpPr txBox="1">
            <a:spLocks/>
          </p:cNvSpPr>
          <p:nvPr/>
        </p:nvSpPr>
        <p:spPr>
          <a:xfrm>
            <a:off x="328246" y="1420836"/>
            <a:ext cx="11535508" cy="5075481"/>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r"/>
            <a:endParaRPr lang="en-US" sz="4400" b="1" dirty="0">
              <a:solidFill>
                <a:schemeClr val="tx2"/>
              </a:solidFill>
            </a:endParaRPr>
          </a:p>
        </p:txBody>
      </p:sp>
      <p:sp>
        <p:nvSpPr>
          <p:cNvPr id="6" name="TextBox 5">
            <a:extLst>
              <a:ext uri="{FF2B5EF4-FFF2-40B4-BE49-F238E27FC236}">
                <a16:creationId xmlns:a16="http://schemas.microsoft.com/office/drawing/2014/main" id="{AB9A6E12-60A3-5E88-8AF0-A3BAA1867FAD}"/>
              </a:ext>
            </a:extLst>
          </p:cNvPr>
          <p:cNvSpPr txBox="1"/>
          <p:nvPr/>
        </p:nvSpPr>
        <p:spPr>
          <a:xfrm>
            <a:off x="664113" y="786941"/>
            <a:ext cx="10863774" cy="5509200"/>
          </a:xfrm>
          <a:prstGeom prst="rect">
            <a:avLst/>
          </a:prstGeom>
          <a:noFill/>
        </p:spPr>
        <p:txBody>
          <a:bodyPr wrap="square">
            <a:spAutoFit/>
          </a:bodyPr>
          <a:lstStyle/>
          <a:p>
            <a:pPr algn="r">
              <a:buNone/>
            </a:pPr>
            <a:br>
              <a:rPr lang="ar-JO" sz="3200" b="0" i="0" dirty="0">
                <a:effectLst/>
                <a:latin typeface="Helvetica Neue"/>
              </a:rPr>
            </a:br>
            <a:r>
              <a:rPr lang="ar-JO" sz="3200" b="0" i="0" dirty="0">
                <a:effectLst/>
                <a:latin typeface="Helvetica Neue"/>
              </a:rPr>
              <a:t>في عهد الملك </a:t>
            </a:r>
            <a:r>
              <a:rPr lang="ar-JO" sz="3200" b="1" i="0" dirty="0">
                <a:effectLst/>
                <a:latin typeface="Helvetica Neue"/>
              </a:rPr>
              <a:t>الصالح نجم الدين أيوب</a:t>
            </a:r>
            <a:r>
              <a:rPr lang="ar-JO" sz="3200" b="0" i="0" dirty="0">
                <a:effectLst/>
                <a:latin typeface="Helvetica Neue"/>
              </a:rPr>
              <a:t>، خاصت الدولة الأيوبية و الجيش العربي الإسلامي معركة المنصورة واحدة من أهم المواجهات العسكرية في زمن الأيوبيين.</a:t>
            </a:r>
          </a:p>
          <a:p>
            <a:pPr algn="r">
              <a:buNone/>
            </a:pPr>
            <a:r>
              <a:rPr lang="ar-JO" sz="3200" b="0" i="0" dirty="0">
                <a:effectLst/>
                <a:latin typeface="Helvetica Neue"/>
              </a:rPr>
              <a:t>وقعت المعركة في </a:t>
            </a:r>
            <a:r>
              <a:rPr lang="ar-JO" sz="3200" b="1" i="0" dirty="0">
                <a:effectLst/>
                <a:latin typeface="Helvetica Neue"/>
              </a:rPr>
              <a:t>مدينة المنصورة في مصر </a:t>
            </a:r>
            <a:r>
              <a:rPr lang="ar-JO" sz="3200" b="0" i="0" dirty="0">
                <a:effectLst/>
                <a:latin typeface="Helvetica Neue"/>
              </a:rPr>
              <a:t>عام </a:t>
            </a:r>
            <a:r>
              <a:rPr lang="ar-JO" sz="3200" b="1" i="0" dirty="0">
                <a:effectLst/>
                <a:latin typeface="Helvetica Neue"/>
              </a:rPr>
              <a:t>(626ه‍/1229م) </a:t>
            </a:r>
            <a:r>
              <a:rPr lang="ar-JO" sz="3200" b="0" i="0" dirty="0">
                <a:effectLst/>
                <a:latin typeface="Helvetica Neue"/>
              </a:rPr>
              <a:t>ضد الحملة </a:t>
            </a:r>
            <a:r>
              <a:rPr lang="ar-JO" sz="3200" b="1" i="0" dirty="0">
                <a:effectLst/>
                <a:latin typeface="Helvetica Neue"/>
              </a:rPr>
              <a:t>الفرنجية السابعة التي قادها لويس التاسع ملك فرنسا</a:t>
            </a:r>
            <a:r>
              <a:rPr lang="ar-JO" sz="3200" b="0" i="0" dirty="0">
                <a:effectLst/>
                <a:latin typeface="Helvetica Neue"/>
              </a:rPr>
              <a:t>. </a:t>
            </a:r>
          </a:p>
          <a:p>
            <a:pPr algn="r">
              <a:buNone/>
            </a:pPr>
            <a:r>
              <a:rPr lang="ar-JO" sz="3200" b="0" i="0" dirty="0">
                <a:effectLst/>
                <a:latin typeface="Helvetica Neue"/>
              </a:rPr>
              <a:t>وكانت وأظهر فيها المماليك—الذين كانوا جزءًا أساسيًا من الجيش العربي الإسلامي—شجاعة كبيرة وقدرات قتالية عالية في المعركة. وتمكن الجيش من هزيمة الفرنج والانتصار عليهم، بل وتم أسر الملك لويس التاسع نفسه، وهو حدث كبير كان له أثر عظيم على مكانة الدولة.</a:t>
            </a:r>
          </a:p>
          <a:p>
            <a:pPr algn="r">
              <a:buNone/>
            </a:pPr>
            <a:r>
              <a:rPr lang="ar-JO" sz="3200" b="0" i="0" dirty="0">
                <a:effectLst/>
                <a:latin typeface="Helvetica Neue"/>
              </a:rPr>
              <a:t>هذه المعركة كانت نقطة تحول مهمة؛ لأنها أبرزت قوة المماليك الذين سيحكمون مصر لاحقًا ويكملون مسيرة الدفاع عن العالم الإسلامي</a:t>
            </a:r>
          </a:p>
        </p:txBody>
      </p:sp>
      <p:pic>
        <p:nvPicPr>
          <p:cNvPr id="8" name="Picture 7">
            <a:extLst>
              <a:ext uri="{FF2B5EF4-FFF2-40B4-BE49-F238E27FC236}">
                <a16:creationId xmlns:a16="http://schemas.microsoft.com/office/drawing/2014/main" id="{0F9533AD-034D-EF06-6645-1E12FADC0CE0}"/>
              </a:ext>
            </a:extLst>
          </p:cNvPr>
          <p:cNvPicPr>
            <a:picLocks noChangeAspect="1"/>
          </p:cNvPicPr>
          <p:nvPr/>
        </p:nvPicPr>
        <p:blipFill>
          <a:blip r:embed="rId2"/>
          <a:stretch>
            <a:fillRect/>
          </a:stretch>
        </p:blipFill>
        <p:spPr>
          <a:xfrm>
            <a:off x="126609" y="122419"/>
            <a:ext cx="1329043" cy="1329043"/>
          </a:xfrm>
          <a:prstGeom prst="rect">
            <a:avLst/>
          </a:prstGeom>
        </p:spPr>
      </p:pic>
    </p:spTree>
    <p:extLst>
      <p:ext uri="{BB962C8B-B14F-4D97-AF65-F5344CB8AC3E}">
        <p14:creationId xmlns:p14="http://schemas.microsoft.com/office/powerpoint/2010/main" val="48981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17536-5D12-F446-C356-9CD9C341EAB4}"/>
              </a:ext>
            </a:extLst>
          </p:cNvPr>
          <p:cNvSpPr>
            <a:spLocks noGrp="1"/>
          </p:cNvSpPr>
          <p:nvPr>
            <p:ph type="title" idx="4294967295"/>
          </p:nvPr>
        </p:nvSpPr>
        <p:spPr>
          <a:xfrm>
            <a:off x="6649867" y="460864"/>
            <a:ext cx="4740275" cy="895350"/>
          </a:xfrm>
        </p:spPr>
        <p:txBody>
          <a:bodyPr>
            <a:normAutofit/>
          </a:bodyPr>
          <a:lstStyle/>
          <a:p>
            <a:pPr algn="r"/>
            <a:r>
              <a:rPr lang="ar-JO" sz="4800" b="1" dirty="0">
                <a:solidFill>
                  <a:schemeClr val="tx2"/>
                </a:solidFill>
              </a:rPr>
              <a:t>نهاية الدولة الأيوبية</a:t>
            </a:r>
            <a:endParaRPr lang="en-US" sz="4800" b="1" dirty="0">
              <a:solidFill>
                <a:schemeClr val="tx2"/>
              </a:solidFill>
            </a:endParaRPr>
          </a:p>
        </p:txBody>
      </p:sp>
      <p:sp>
        <p:nvSpPr>
          <p:cNvPr id="4" name="Title 1">
            <a:extLst>
              <a:ext uri="{FF2B5EF4-FFF2-40B4-BE49-F238E27FC236}">
                <a16:creationId xmlns:a16="http://schemas.microsoft.com/office/drawing/2014/main" id="{F0B22492-99E2-2786-69D7-12FD5274BFA8}"/>
              </a:ext>
            </a:extLst>
          </p:cNvPr>
          <p:cNvSpPr txBox="1">
            <a:spLocks/>
          </p:cNvSpPr>
          <p:nvPr/>
        </p:nvSpPr>
        <p:spPr>
          <a:xfrm>
            <a:off x="801858" y="1356214"/>
            <a:ext cx="11015003" cy="486742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r"/>
            <a:endParaRPr lang="en-US" b="1" dirty="0">
              <a:solidFill>
                <a:schemeClr val="tx2"/>
              </a:solidFill>
            </a:endParaRPr>
          </a:p>
        </p:txBody>
      </p:sp>
      <p:sp>
        <p:nvSpPr>
          <p:cNvPr id="6" name="TextBox 5">
            <a:extLst>
              <a:ext uri="{FF2B5EF4-FFF2-40B4-BE49-F238E27FC236}">
                <a16:creationId xmlns:a16="http://schemas.microsoft.com/office/drawing/2014/main" id="{FC358868-BB50-22E2-0FF6-D2C655D38FB1}"/>
              </a:ext>
            </a:extLst>
          </p:cNvPr>
          <p:cNvSpPr txBox="1"/>
          <p:nvPr/>
        </p:nvSpPr>
        <p:spPr>
          <a:xfrm>
            <a:off x="375139" y="1166842"/>
            <a:ext cx="11129255" cy="4524315"/>
          </a:xfrm>
          <a:prstGeom prst="rect">
            <a:avLst/>
          </a:prstGeom>
          <a:noFill/>
        </p:spPr>
        <p:txBody>
          <a:bodyPr wrap="square">
            <a:spAutoFit/>
          </a:bodyPr>
          <a:lstStyle/>
          <a:p>
            <a:pPr algn="r">
              <a:buNone/>
            </a:pPr>
            <a:br>
              <a:rPr lang="ar-JO" sz="3600" i="0" dirty="0">
                <a:effectLst/>
                <a:latin typeface="Helvetica Neue"/>
              </a:rPr>
            </a:br>
            <a:r>
              <a:rPr lang="ar-JO" sz="3600" i="0" dirty="0">
                <a:effectLst/>
                <a:latin typeface="Helvetica Neue"/>
              </a:rPr>
              <a:t>أثناء معركة المنصورة، </a:t>
            </a:r>
            <a:r>
              <a:rPr lang="ar-JO" sz="3600" b="1" i="0" dirty="0">
                <a:effectLst/>
                <a:latin typeface="Helvetica Neue"/>
              </a:rPr>
              <a:t>توفي</a:t>
            </a:r>
            <a:r>
              <a:rPr lang="ar-JO" sz="3600" i="0" dirty="0">
                <a:effectLst/>
                <a:latin typeface="Helvetica Neue"/>
              </a:rPr>
              <a:t> الملك </a:t>
            </a:r>
            <a:r>
              <a:rPr lang="ar-JO" sz="3600" b="1" i="0" dirty="0">
                <a:effectLst/>
                <a:latin typeface="Helvetica Neue"/>
              </a:rPr>
              <a:t>الصالح نجم الدين أيوب</a:t>
            </a:r>
            <a:r>
              <a:rPr lang="ar-JO" sz="3600" i="0" dirty="0">
                <a:effectLst/>
                <a:latin typeface="Helvetica Neue"/>
              </a:rPr>
              <a:t>، فاستلم الحكم ابنه </a:t>
            </a:r>
            <a:r>
              <a:rPr lang="ar-JO" sz="3600" b="1" i="0" dirty="0">
                <a:effectLst/>
                <a:latin typeface="Helvetica Neue"/>
              </a:rPr>
              <a:t>توران شاه</a:t>
            </a:r>
            <a:r>
              <a:rPr lang="ar-JO" sz="3600" i="0" dirty="0">
                <a:effectLst/>
                <a:latin typeface="Helvetica Neue"/>
              </a:rPr>
              <a:t>. لكن توران شاه دخل في صراع حاد مع المماليك الذين كانت لهم القوة الأكبر داخل الجيش، فانتهى الأمر بمقتله سنة </a:t>
            </a:r>
            <a:r>
              <a:rPr lang="ar-JO" sz="3600" b="1" i="0" dirty="0">
                <a:effectLst/>
                <a:latin typeface="Helvetica Neue"/>
              </a:rPr>
              <a:t>648هـ / 1250م</a:t>
            </a:r>
            <a:r>
              <a:rPr lang="ar-JO" sz="3600" i="0" dirty="0">
                <a:effectLst/>
                <a:latin typeface="Helvetica Neue"/>
              </a:rPr>
              <a:t>، وبذلك انتهى الحكم الأيوبي في </a:t>
            </a:r>
            <a:r>
              <a:rPr lang="ar-JO" sz="3600" b="1" i="0" dirty="0">
                <a:effectLst/>
                <a:latin typeface="Helvetica Neue"/>
              </a:rPr>
              <a:t>مصر</a:t>
            </a:r>
            <a:r>
              <a:rPr lang="ar-JO" sz="3600" i="0" dirty="0">
                <a:effectLst/>
                <a:latin typeface="Helvetica Neue"/>
              </a:rPr>
              <a:t>.</a:t>
            </a:r>
          </a:p>
          <a:p>
            <a:pPr algn="r">
              <a:buNone/>
            </a:pPr>
            <a:r>
              <a:rPr lang="ar-JO" sz="3600" i="0" dirty="0">
                <a:effectLst/>
                <a:latin typeface="Helvetica Neue"/>
              </a:rPr>
              <a:t>وفي سنة </a:t>
            </a:r>
            <a:r>
              <a:rPr lang="ar-JO" sz="3600" b="1" i="0" dirty="0">
                <a:effectLst/>
                <a:latin typeface="Helvetica Neue"/>
              </a:rPr>
              <a:t>658هـ / 1260م</a:t>
            </a:r>
            <a:r>
              <a:rPr lang="ar-JO" sz="3600" i="0" dirty="0">
                <a:effectLst/>
                <a:latin typeface="Helvetica Neue"/>
              </a:rPr>
              <a:t> تمكن المماليك من السيطرة على </a:t>
            </a:r>
            <a:r>
              <a:rPr lang="ar-JO" sz="3600" b="1" i="0" dirty="0">
                <a:effectLst/>
                <a:latin typeface="Helvetica Neue"/>
              </a:rPr>
              <a:t>دمشق</a:t>
            </a:r>
            <a:r>
              <a:rPr lang="ar-JO" sz="3600" i="0" dirty="0">
                <a:effectLst/>
                <a:latin typeface="Helvetica Neue"/>
              </a:rPr>
              <a:t> أيضًا و اصبحت تحت سيطرتهم، وبذلك انتهى وجود الأيوبيين في بلاد الشام، ليبدأ عصر الدولة المملوكية .</a:t>
            </a:r>
          </a:p>
        </p:txBody>
      </p:sp>
      <p:pic>
        <p:nvPicPr>
          <p:cNvPr id="7" name="Graphic 6" descr="Skull">
            <a:extLst>
              <a:ext uri="{FF2B5EF4-FFF2-40B4-BE49-F238E27FC236}">
                <a16:creationId xmlns:a16="http://schemas.microsoft.com/office/drawing/2014/main" id="{ADA3D273-53E3-EDF2-D022-012721395B1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49867" y="536649"/>
            <a:ext cx="743780" cy="743780"/>
          </a:xfrm>
          <a:prstGeom prst="rect">
            <a:avLst/>
          </a:prstGeom>
        </p:spPr>
      </p:pic>
      <p:pic>
        <p:nvPicPr>
          <p:cNvPr id="10" name="Graphic 9" descr="Star">
            <a:extLst>
              <a:ext uri="{FF2B5EF4-FFF2-40B4-BE49-F238E27FC236}">
                <a16:creationId xmlns:a16="http://schemas.microsoft.com/office/drawing/2014/main" id="{B421DA26-B731-196D-9106-B253091BA20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5366" y="170113"/>
            <a:ext cx="914400" cy="914400"/>
          </a:xfrm>
          <a:prstGeom prst="rect">
            <a:avLst/>
          </a:prstGeom>
        </p:spPr>
      </p:pic>
      <p:pic>
        <p:nvPicPr>
          <p:cNvPr id="11" name="Graphic 10" descr="Star">
            <a:extLst>
              <a:ext uri="{FF2B5EF4-FFF2-40B4-BE49-F238E27FC236}">
                <a16:creationId xmlns:a16="http://schemas.microsoft.com/office/drawing/2014/main" id="{CB287F07-3AD2-B1CE-3E19-C80C83AFAC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3939" y="634363"/>
            <a:ext cx="565907" cy="565907"/>
          </a:xfrm>
          <a:prstGeom prst="rect">
            <a:avLst/>
          </a:prstGeom>
        </p:spPr>
      </p:pic>
    </p:spTree>
    <p:extLst>
      <p:ext uri="{BB962C8B-B14F-4D97-AF65-F5344CB8AC3E}">
        <p14:creationId xmlns:p14="http://schemas.microsoft.com/office/powerpoint/2010/main" val="1559522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E8D4B0-FF9A-7C8E-696C-012BCE64C326}"/>
              </a:ext>
            </a:extLst>
          </p:cNvPr>
          <p:cNvSpPr>
            <a:spLocks noGrp="1"/>
          </p:cNvSpPr>
          <p:nvPr>
            <p:ph type="title" idx="4294967295"/>
          </p:nvPr>
        </p:nvSpPr>
        <p:spPr>
          <a:xfrm>
            <a:off x="6131938" y="76819"/>
            <a:ext cx="5810250" cy="895350"/>
          </a:xfrm>
        </p:spPr>
        <p:txBody>
          <a:bodyPr>
            <a:normAutofit/>
          </a:bodyPr>
          <a:lstStyle/>
          <a:p>
            <a:pPr algn="r"/>
            <a:r>
              <a:rPr lang="ar-JO" sz="4000" b="1" dirty="0">
                <a:solidFill>
                  <a:schemeClr val="tx2"/>
                </a:solidFill>
              </a:rPr>
              <a:t>أسباب نهاية الدولة الأيوبية</a:t>
            </a:r>
            <a:endParaRPr lang="en-US" sz="4000" b="1" dirty="0">
              <a:solidFill>
                <a:schemeClr val="tx2"/>
              </a:solidFill>
            </a:endParaRPr>
          </a:p>
        </p:txBody>
      </p:sp>
      <p:sp>
        <p:nvSpPr>
          <p:cNvPr id="6" name="Title 3">
            <a:extLst>
              <a:ext uri="{FF2B5EF4-FFF2-40B4-BE49-F238E27FC236}">
                <a16:creationId xmlns:a16="http://schemas.microsoft.com/office/drawing/2014/main" id="{59E151A5-72C8-81DF-E12A-60DFB08A53D2}"/>
              </a:ext>
            </a:extLst>
          </p:cNvPr>
          <p:cNvSpPr txBox="1">
            <a:spLocks/>
          </p:cNvSpPr>
          <p:nvPr/>
        </p:nvSpPr>
        <p:spPr>
          <a:xfrm>
            <a:off x="239152" y="1386839"/>
            <a:ext cx="11633980" cy="4746675"/>
          </a:xfrm>
          <a:prstGeom prst="rect">
            <a:avLst/>
          </a:prstGeom>
        </p:spPr>
        <p:txBody>
          <a:bodyPr vert="horz" lIns="91440" tIns="45720" rIns="91440" bIns="45720" rtlCol="0" anchor="b" anchorCtr="0">
            <a:normAutofit/>
          </a:bodyPr>
          <a:lstStyle>
            <a:lvl1pPr algn="l" defTabSz="914400" rtl="0" eaLnBrk="1" latinLnBrk="0" hangingPunct="1">
              <a:lnSpc>
                <a:spcPct val="85000"/>
              </a:lnSpc>
              <a:spcBef>
                <a:spcPct val="0"/>
              </a:spcBef>
              <a:buNone/>
              <a:defRPr sz="8000" b="0" kern="1200" spc="-50" baseline="0">
                <a:solidFill>
                  <a:schemeClr val="tx1">
                    <a:lumMod val="85000"/>
                    <a:lumOff val="15000"/>
                  </a:schemeClr>
                </a:solidFill>
                <a:latin typeface="+mj-lt"/>
                <a:ea typeface="+mj-ea"/>
                <a:cs typeface="+mj-cs"/>
              </a:defRPr>
            </a:lvl1pPr>
          </a:lstStyle>
          <a:p>
            <a:pPr algn="r"/>
            <a:endParaRPr lang="en-US" sz="4400" b="1" dirty="0">
              <a:solidFill>
                <a:schemeClr val="tx2"/>
              </a:solidFill>
            </a:endParaRPr>
          </a:p>
        </p:txBody>
      </p:sp>
      <p:sp>
        <p:nvSpPr>
          <p:cNvPr id="8" name="TextBox 7">
            <a:extLst>
              <a:ext uri="{FF2B5EF4-FFF2-40B4-BE49-F238E27FC236}">
                <a16:creationId xmlns:a16="http://schemas.microsoft.com/office/drawing/2014/main" id="{D011D593-9CF3-3E07-128E-3B9467133CD9}"/>
              </a:ext>
            </a:extLst>
          </p:cNvPr>
          <p:cNvSpPr txBox="1"/>
          <p:nvPr/>
        </p:nvSpPr>
        <p:spPr>
          <a:xfrm>
            <a:off x="390745" y="639640"/>
            <a:ext cx="11482387" cy="5693866"/>
          </a:xfrm>
          <a:prstGeom prst="rect">
            <a:avLst/>
          </a:prstGeom>
          <a:noFill/>
        </p:spPr>
        <p:txBody>
          <a:bodyPr wrap="square">
            <a:spAutoFit/>
          </a:bodyPr>
          <a:lstStyle/>
          <a:p>
            <a:pPr algn="r">
              <a:buNone/>
            </a:pPr>
            <a:br>
              <a:rPr lang="ar-JO" sz="2100" b="0" i="0" dirty="0">
                <a:effectLst/>
                <a:latin typeface="Helvetica Neue"/>
              </a:rPr>
            </a:br>
            <a:r>
              <a:rPr lang="ar-JO" sz="2100" b="0" i="0" dirty="0">
                <a:solidFill>
                  <a:schemeClr val="accent1"/>
                </a:solidFill>
                <a:effectLst/>
                <a:latin typeface="Helvetica Neue"/>
              </a:rPr>
              <a:t>عدم وجود نظام حكم مركزي قوي:</a:t>
            </a:r>
          </a:p>
          <a:p>
            <a:pPr algn="r">
              <a:buNone/>
            </a:pPr>
            <a:r>
              <a:rPr lang="ar-JO" sz="2000" b="0" i="0" dirty="0">
                <a:effectLst/>
                <a:latin typeface="Helvetica Neue"/>
              </a:rPr>
              <a:t>بعد </a:t>
            </a:r>
            <a:r>
              <a:rPr lang="ar-JO" sz="2000" b="1" i="0" dirty="0">
                <a:effectLst/>
                <a:latin typeface="Helvetica Neue"/>
              </a:rPr>
              <a:t>وفاة صلاح الدين</a:t>
            </a:r>
            <a:r>
              <a:rPr lang="ar-JO" sz="2000" b="0" i="0" dirty="0">
                <a:effectLst/>
                <a:latin typeface="Helvetica Neue"/>
              </a:rPr>
              <a:t>، تم تقسيم الدولة بين أبنائه وإخوته بدل أن تبقى موحدة تحت قيادة واحدة. و هذا جعل هناك حالة من الاضطراب السياسي، حيث أصبح كل أمير يسعى لتوسيع نفوذه على حساب الآخر. ما أدى إلى حدوث صراعات داخلية أضعفت الدولة .</a:t>
            </a:r>
          </a:p>
          <a:p>
            <a:pPr algn="r">
              <a:buNone/>
            </a:pPr>
            <a:endParaRPr lang="ar-JO" sz="2100" b="0" i="0" dirty="0">
              <a:effectLst/>
              <a:latin typeface="Helvetica Neue"/>
            </a:endParaRPr>
          </a:p>
          <a:p>
            <a:pPr algn="r">
              <a:buNone/>
            </a:pPr>
            <a:r>
              <a:rPr lang="ar-JO" sz="2100" b="0" i="0" dirty="0">
                <a:solidFill>
                  <a:schemeClr val="accent1"/>
                </a:solidFill>
                <a:effectLst/>
                <a:latin typeface="Helvetica Neue"/>
              </a:rPr>
              <a:t>التهديد المغولي في الشرق:</a:t>
            </a:r>
          </a:p>
          <a:p>
            <a:pPr algn="r">
              <a:buNone/>
            </a:pPr>
            <a:r>
              <a:rPr lang="ar-JO" sz="2000" b="0" i="0" dirty="0">
                <a:effectLst/>
                <a:latin typeface="Helvetica Neue"/>
              </a:rPr>
              <a:t>"في ذلك الوقت ظهر </a:t>
            </a:r>
            <a:r>
              <a:rPr lang="ar-JO" sz="2000" b="1" i="0" dirty="0">
                <a:effectLst/>
                <a:latin typeface="Helvetica Neue"/>
              </a:rPr>
              <a:t>المغول</a:t>
            </a:r>
            <a:r>
              <a:rPr lang="ar-JO" sz="2000" b="0" i="0" dirty="0">
                <a:effectLst/>
                <a:latin typeface="Helvetica Neue"/>
              </a:rPr>
              <a:t> كقوة قوية جدًا، وسيطروا على مدن وبلاد كثيرة و كاملة بسرعة." ومع سقوط بغداد على يد هولاكو، أصبح العالم الإسلامي مهددًا من الشرق. وكانت الدولة الأيوبية في وضع ضعيف وغير مستقر، فلم تستطع مواجهة هذا الخطر الهائل، خاصة مع وجود خلافات داخلية </a:t>
            </a:r>
          </a:p>
          <a:p>
            <a:pPr algn="r">
              <a:buNone/>
            </a:pPr>
            <a:r>
              <a:rPr lang="ar-JO" sz="2000" b="0" i="0" dirty="0">
                <a:effectLst/>
                <a:latin typeface="Helvetica Neue"/>
              </a:rPr>
              <a:t>.</a:t>
            </a:r>
            <a:endParaRPr lang="ar-JO" sz="2100" b="0" i="0" dirty="0">
              <a:solidFill>
                <a:schemeClr val="accent1"/>
              </a:solidFill>
              <a:effectLst/>
              <a:latin typeface="Helvetica Neue"/>
            </a:endParaRPr>
          </a:p>
          <a:p>
            <a:pPr algn="r">
              <a:buNone/>
            </a:pPr>
            <a:r>
              <a:rPr lang="ar-JO" sz="2100" b="0" i="0" dirty="0">
                <a:solidFill>
                  <a:schemeClr val="accent1"/>
                </a:solidFill>
                <a:effectLst/>
                <a:latin typeface="Helvetica Neue"/>
              </a:rPr>
              <a:t>الحملات الفرنجية المستمرة:</a:t>
            </a:r>
          </a:p>
          <a:p>
            <a:pPr algn="r">
              <a:buNone/>
            </a:pPr>
            <a:r>
              <a:rPr lang="ar-JO" sz="2000" b="0" i="0" dirty="0">
                <a:effectLst/>
                <a:latin typeface="Helvetica Neue"/>
              </a:rPr>
              <a:t>لم تتوقف الحملات الفرنجية على </a:t>
            </a:r>
            <a:r>
              <a:rPr lang="ar-JO" sz="2000" b="1" i="0" dirty="0">
                <a:effectLst/>
                <a:latin typeface="Helvetica Neue"/>
              </a:rPr>
              <a:t>بلاد الشام ومصر</a:t>
            </a:r>
            <a:r>
              <a:rPr lang="ar-JO" sz="2000" b="0" i="0" dirty="0">
                <a:effectLst/>
                <a:latin typeface="Helvetica Neue"/>
              </a:rPr>
              <a:t>، وكانت كل حملة تشكل ضغطًا عسكريًا وماليًا وسياسيًا كبيرًا. ومع تكرار هذه الحملات، استنزفت موارد الدولة الأيوبية، خصوصًا في ظل عدم وجود وحدة داخلية قوية تساعد على التصدي لهذه التحديات.</a:t>
            </a:r>
            <a:br>
              <a:rPr lang="ar-JO" sz="2000" b="0" i="0" dirty="0">
                <a:effectLst/>
                <a:latin typeface="Helvetica Neue"/>
              </a:rPr>
            </a:br>
            <a:endParaRPr lang="ar-JO" sz="2100" b="0" i="0" dirty="0">
              <a:solidFill>
                <a:schemeClr val="accent1"/>
              </a:solidFill>
              <a:effectLst/>
              <a:latin typeface="Helvetica Neue"/>
            </a:endParaRPr>
          </a:p>
          <a:p>
            <a:pPr algn="r">
              <a:buNone/>
            </a:pPr>
            <a:r>
              <a:rPr lang="ar-JO" sz="2100" b="0" i="0" dirty="0">
                <a:solidFill>
                  <a:schemeClr val="accent1"/>
                </a:solidFill>
                <a:effectLst/>
                <a:latin typeface="Helvetica Neue"/>
              </a:rPr>
              <a:t>الصراعات الداخلية بين الأمراء الأيوبيين:</a:t>
            </a:r>
          </a:p>
          <a:p>
            <a:pPr algn="r">
              <a:buNone/>
            </a:pPr>
            <a:r>
              <a:rPr lang="ar-JO" sz="2000" b="0" i="0" dirty="0">
                <a:effectLst/>
                <a:latin typeface="Helvetica Neue"/>
              </a:rPr>
              <a:t>هذا السبب كان من أهم الأسباب وأكثرها تأثيرًا. فقد دخل أمراء الأسرة الأيوبية في </a:t>
            </a:r>
            <a:r>
              <a:rPr lang="ar-JO" sz="2000" b="1" i="0" dirty="0">
                <a:effectLst/>
                <a:latin typeface="Helvetica Neue"/>
              </a:rPr>
              <a:t>صراعات متكررة </a:t>
            </a:r>
            <a:r>
              <a:rPr lang="ar-JO" sz="2000" b="0" i="0" dirty="0">
                <a:effectLst/>
                <a:latin typeface="Helvetica Neue"/>
              </a:rPr>
              <a:t>على النفوذ والحكم، وأحيانًا كان بعض الأمراء يطلبون مساعدة الفرنج ضد أقاربهم من الأيوبيين. هذه الخلافات أدت إلى ضعف الجيش وتشتت القيادة، مما جعل الدولة غير قادرة على الاستمرار</a:t>
            </a:r>
          </a:p>
        </p:txBody>
      </p:sp>
      <p:pic>
        <p:nvPicPr>
          <p:cNvPr id="9" name="Picture 8">
            <a:extLst>
              <a:ext uri="{FF2B5EF4-FFF2-40B4-BE49-F238E27FC236}">
                <a16:creationId xmlns:a16="http://schemas.microsoft.com/office/drawing/2014/main" id="{8722B371-55FB-8327-B62D-614271926E04}"/>
              </a:ext>
            </a:extLst>
          </p:cNvPr>
          <p:cNvPicPr>
            <a:picLocks noChangeAspect="1"/>
          </p:cNvPicPr>
          <p:nvPr/>
        </p:nvPicPr>
        <p:blipFill>
          <a:blip r:embed="rId2"/>
          <a:stretch>
            <a:fillRect/>
          </a:stretch>
        </p:blipFill>
        <p:spPr>
          <a:xfrm rot="15735470">
            <a:off x="9976" y="59964"/>
            <a:ext cx="1329043" cy="1329043"/>
          </a:xfrm>
          <a:prstGeom prst="rect">
            <a:avLst/>
          </a:prstGeom>
        </p:spPr>
      </p:pic>
    </p:spTree>
    <p:extLst>
      <p:ext uri="{BB962C8B-B14F-4D97-AF65-F5344CB8AC3E}">
        <p14:creationId xmlns:p14="http://schemas.microsoft.com/office/powerpoint/2010/main" val="2408519200"/>
      </p:ext>
    </p:extLst>
  </p:cSld>
  <p:clrMapOvr>
    <a:masterClrMapping/>
  </p:clrMapOvr>
</p:sld>
</file>

<file path=ppt/theme/theme1.xml><?xml version="1.0" encoding="utf-8"?>
<a:theme xmlns:a="http://schemas.openxmlformats.org/drawingml/2006/main" name="Retrospect">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CA72677B-2F8C-4192-8EBE-D360BE3B20F6}"/>
    </a:ext>
  </a:extLst>
</a:theme>
</file>

<file path=docProps/app.xml><?xml version="1.0" encoding="utf-8"?>
<Properties xmlns="http://schemas.openxmlformats.org/officeDocument/2006/extended-properties" xmlns:vt="http://schemas.openxmlformats.org/officeDocument/2006/docPropsVTypes">
  <Template>Retrospect</Template>
  <TotalTime>54</TotalTime>
  <Words>972</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Calibri Light</vt:lpstr>
      <vt:lpstr>Helvetica Neue</vt:lpstr>
      <vt:lpstr>Retrospect</vt:lpstr>
      <vt:lpstr>الدولة الأيوبية</vt:lpstr>
      <vt:lpstr>الدولة الايوبية  هي دولة إسلامية أسسها القائد صلاح الدين الأيوبي في مصر بعد انتهاء الدولة الزنكية، وقد استطاعت هذه الدولة أن تمد نفوذها إلى بلاد الشام والحجاز واليمن، ووصلت كذلك إلى بعض أجزاء شمال العراق وليبيا. واتخذت مدينة القاهرة عاصمة لها بسبب أهميتها السياسية والعسكرية والاقتصادية. وسميت الدولة الأيوبية بهذا الاسم نسبةً إلى أسرة آل أيوب التي تعود أصولها إلى مدينة الموصل. وقد مثلت الدولة الأيوبية مرحلة مهمة في التاريخ الإسلامي، إذ لعبت دورًا بارزًا في مقاومة الفرنج وتحرير الأراضي الإسلامية التي وقعت تحت الاحتلال   </vt:lpstr>
      <vt:lpstr>PowerPoint Presentation</vt:lpstr>
      <vt:lpstr> صلاح الدين الأيوبي ومعركة حطين</vt:lpstr>
      <vt:lpstr>معاهدة يافا وتسليم القدس للفرنج</vt:lpstr>
      <vt:lpstr>معركة المنصورة (648هـ / 1250م)</vt:lpstr>
      <vt:lpstr>نهاية الدولة الأيوبية</vt:lpstr>
      <vt:lpstr>أسباب نهاية الدولة الأيوبية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Rana Zaki Salaita</dc:creator>
  <cp:lastModifiedBy>Rana Zaki Salaita</cp:lastModifiedBy>
  <cp:revision>2</cp:revision>
  <dcterms:created xsi:type="dcterms:W3CDTF">2025-11-23T10:18:04Z</dcterms:created>
  <dcterms:modified xsi:type="dcterms:W3CDTF">2025-11-23T11:13:55Z</dcterms:modified>
</cp:coreProperties>
</file>