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4"/>
  </p:notesMasterIdLst>
  <p:sldIdLst>
    <p:sldId id="256" r:id="rId2"/>
    <p:sldId id="265" r:id="rId3"/>
    <p:sldId id="264" r:id="rId4"/>
    <p:sldId id="268" r:id="rId5"/>
    <p:sldId id="263" r:id="rId6"/>
    <p:sldId id="267" r:id="rId7"/>
    <p:sldId id="262" r:id="rId8"/>
    <p:sldId id="260" r:id="rId9"/>
    <p:sldId id="259" r:id="rId10"/>
    <p:sldId id="258" r:id="rId11"/>
    <p:sldId id="269"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2" autoAdjust="0"/>
    <p:restoredTop sz="9466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40B68-5A84-4709-8FA8-07F27E7D411A}"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E7F4D-FA05-4157-B6F0-D0C0A491AE17}" type="slidenum">
              <a:rPr lang="en-US" smtClean="0"/>
              <a:t>‹#›</a:t>
            </a:fld>
            <a:endParaRPr lang="en-US"/>
          </a:p>
        </p:txBody>
      </p:sp>
    </p:spTree>
    <p:extLst>
      <p:ext uri="{BB962C8B-B14F-4D97-AF65-F5344CB8AC3E}">
        <p14:creationId xmlns:p14="http://schemas.microsoft.com/office/powerpoint/2010/main" val="2251159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E7F4D-FA05-4157-B6F0-D0C0A491AE17}" type="slidenum">
              <a:rPr lang="en-US" smtClean="0"/>
              <a:t>2</a:t>
            </a:fld>
            <a:endParaRPr lang="en-US"/>
          </a:p>
        </p:txBody>
      </p:sp>
    </p:spTree>
    <p:extLst>
      <p:ext uri="{BB962C8B-B14F-4D97-AF65-F5344CB8AC3E}">
        <p14:creationId xmlns:p14="http://schemas.microsoft.com/office/powerpoint/2010/main" val="34993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C4A464-EEC3-4E0B-BEE3-B8BE13BB8C7A}"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2BBED-B266-4E82-B817-6A08B253EC1A}" type="slidenum">
              <a:rPr lang="en-US" smtClean="0"/>
              <a:t>‹#›</a:t>
            </a:fld>
            <a:endParaRPr lang="en-US"/>
          </a:p>
        </p:txBody>
      </p:sp>
    </p:spTree>
    <p:extLst>
      <p:ext uri="{BB962C8B-B14F-4D97-AF65-F5344CB8AC3E}">
        <p14:creationId xmlns:p14="http://schemas.microsoft.com/office/powerpoint/2010/main" val="2273439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C4A464-EEC3-4E0B-BEE3-B8BE13BB8C7A}"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2BBED-B266-4E82-B817-6A08B253EC1A}" type="slidenum">
              <a:rPr lang="en-US" smtClean="0"/>
              <a:t>‹#›</a:t>
            </a:fld>
            <a:endParaRPr lang="en-US"/>
          </a:p>
        </p:txBody>
      </p:sp>
    </p:spTree>
    <p:extLst>
      <p:ext uri="{BB962C8B-B14F-4D97-AF65-F5344CB8AC3E}">
        <p14:creationId xmlns:p14="http://schemas.microsoft.com/office/powerpoint/2010/main" val="3479605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C4A464-EEC3-4E0B-BEE3-B8BE13BB8C7A}"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2BBED-B266-4E82-B817-6A08B253EC1A}" type="slidenum">
              <a:rPr lang="en-US" smtClean="0"/>
              <a:t>‹#›</a:t>
            </a:fld>
            <a:endParaRPr lang="en-US"/>
          </a:p>
        </p:txBody>
      </p:sp>
    </p:spTree>
    <p:extLst>
      <p:ext uri="{BB962C8B-B14F-4D97-AF65-F5344CB8AC3E}">
        <p14:creationId xmlns:p14="http://schemas.microsoft.com/office/powerpoint/2010/main" val="1682673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C4A464-EEC3-4E0B-BEE3-B8BE13BB8C7A}"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2BBED-B266-4E82-B817-6A08B253EC1A}"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45441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C4A464-EEC3-4E0B-BEE3-B8BE13BB8C7A}"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2BBED-B266-4E82-B817-6A08B253EC1A}" type="slidenum">
              <a:rPr lang="en-US" smtClean="0"/>
              <a:t>‹#›</a:t>
            </a:fld>
            <a:endParaRPr lang="en-US"/>
          </a:p>
        </p:txBody>
      </p:sp>
    </p:spTree>
    <p:extLst>
      <p:ext uri="{BB962C8B-B14F-4D97-AF65-F5344CB8AC3E}">
        <p14:creationId xmlns:p14="http://schemas.microsoft.com/office/powerpoint/2010/main" val="1793759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7C4A464-EEC3-4E0B-BEE3-B8BE13BB8C7A}" type="datetimeFigureOut">
              <a:rPr lang="en-US" smtClean="0"/>
              <a:t>11/18/2025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2BBED-B266-4E82-B817-6A08B253EC1A}" type="slidenum">
              <a:rPr lang="en-US" smtClean="0"/>
              <a:t>‹#›</a:t>
            </a:fld>
            <a:endParaRPr lang="en-US"/>
          </a:p>
        </p:txBody>
      </p:sp>
    </p:spTree>
    <p:extLst>
      <p:ext uri="{BB962C8B-B14F-4D97-AF65-F5344CB8AC3E}">
        <p14:creationId xmlns:p14="http://schemas.microsoft.com/office/powerpoint/2010/main" val="118693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7C4A464-EEC3-4E0B-BEE3-B8BE13BB8C7A}" type="datetimeFigureOut">
              <a:rPr lang="en-US" smtClean="0"/>
              <a:t>11/18/2025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2BBED-B266-4E82-B817-6A08B253EC1A}" type="slidenum">
              <a:rPr lang="en-US" smtClean="0"/>
              <a:t>‹#›</a:t>
            </a:fld>
            <a:endParaRPr lang="en-US"/>
          </a:p>
        </p:txBody>
      </p:sp>
    </p:spTree>
    <p:extLst>
      <p:ext uri="{BB962C8B-B14F-4D97-AF65-F5344CB8AC3E}">
        <p14:creationId xmlns:p14="http://schemas.microsoft.com/office/powerpoint/2010/main" val="3638727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4A464-EEC3-4E0B-BEE3-B8BE13BB8C7A}"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2BBED-B266-4E82-B817-6A08B253EC1A}" type="slidenum">
              <a:rPr lang="en-US" smtClean="0"/>
              <a:t>‹#›</a:t>
            </a:fld>
            <a:endParaRPr lang="en-US"/>
          </a:p>
        </p:txBody>
      </p:sp>
    </p:spTree>
    <p:extLst>
      <p:ext uri="{BB962C8B-B14F-4D97-AF65-F5344CB8AC3E}">
        <p14:creationId xmlns:p14="http://schemas.microsoft.com/office/powerpoint/2010/main" val="1008655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4A464-EEC3-4E0B-BEE3-B8BE13BB8C7A}"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2BBED-B266-4E82-B817-6A08B253EC1A}" type="slidenum">
              <a:rPr lang="en-US" smtClean="0"/>
              <a:t>‹#›</a:t>
            </a:fld>
            <a:endParaRPr lang="en-US"/>
          </a:p>
        </p:txBody>
      </p:sp>
    </p:spTree>
    <p:extLst>
      <p:ext uri="{BB962C8B-B14F-4D97-AF65-F5344CB8AC3E}">
        <p14:creationId xmlns:p14="http://schemas.microsoft.com/office/powerpoint/2010/main" val="211572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4A464-EEC3-4E0B-BEE3-B8BE13BB8C7A}"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2BBED-B266-4E82-B817-6A08B253EC1A}" type="slidenum">
              <a:rPr lang="en-US" smtClean="0"/>
              <a:t>‹#›</a:t>
            </a:fld>
            <a:endParaRPr lang="en-US"/>
          </a:p>
        </p:txBody>
      </p:sp>
    </p:spTree>
    <p:extLst>
      <p:ext uri="{BB962C8B-B14F-4D97-AF65-F5344CB8AC3E}">
        <p14:creationId xmlns:p14="http://schemas.microsoft.com/office/powerpoint/2010/main" val="4294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4A464-EEC3-4E0B-BEE3-B8BE13BB8C7A}"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2BBED-B266-4E82-B817-6A08B253EC1A}" type="slidenum">
              <a:rPr lang="en-US" smtClean="0"/>
              <a:t>‹#›</a:t>
            </a:fld>
            <a:endParaRPr lang="en-US"/>
          </a:p>
        </p:txBody>
      </p:sp>
    </p:spTree>
    <p:extLst>
      <p:ext uri="{BB962C8B-B14F-4D97-AF65-F5344CB8AC3E}">
        <p14:creationId xmlns:p14="http://schemas.microsoft.com/office/powerpoint/2010/main" val="1229995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C4A464-EEC3-4E0B-BEE3-B8BE13BB8C7A}"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2BBED-B266-4E82-B817-6A08B253EC1A}" type="slidenum">
              <a:rPr lang="en-US" smtClean="0"/>
              <a:t>‹#›</a:t>
            </a:fld>
            <a:endParaRPr lang="en-US"/>
          </a:p>
        </p:txBody>
      </p:sp>
    </p:spTree>
    <p:extLst>
      <p:ext uri="{BB962C8B-B14F-4D97-AF65-F5344CB8AC3E}">
        <p14:creationId xmlns:p14="http://schemas.microsoft.com/office/powerpoint/2010/main" val="106202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C4A464-EEC3-4E0B-BEE3-B8BE13BB8C7A}" type="datetimeFigureOut">
              <a:rPr lang="en-US" smtClean="0"/>
              <a:t>11/18/2025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E2BBED-B266-4E82-B817-6A08B253EC1A}" type="slidenum">
              <a:rPr lang="en-US" smtClean="0"/>
              <a:t>‹#›</a:t>
            </a:fld>
            <a:endParaRPr lang="en-US"/>
          </a:p>
        </p:txBody>
      </p:sp>
    </p:spTree>
    <p:extLst>
      <p:ext uri="{BB962C8B-B14F-4D97-AF65-F5344CB8AC3E}">
        <p14:creationId xmlns:p14="http://schemas.microsoft.com/office/powerpoint/2010/main" val="3830134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C4A464-EEC3-4E0B-BEE3-B8BE13BB8C7A}" type="datetimeFigureOut">
              <a:rPr lang="en-US" smtClean="0"/>
              <a:t>11/18/2025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2BBED-B266-4E82-B817-6A08B253EC1A}" type="slidenum">
              <a:rPr lang="en-US" smtClean="0"/>
              <a:t>‹#›</a:t>
            </a:fld>
            <a:endParaRPr lang="en-US"/>
          </a:p>
        </p:txBody>
      </p:sp>
    </p:spTree>
    <p:extLst>
      <p:ext uri="{BB962C8B-B14F-4D97-AF65-F5344CB8AC3E}">
        <p14:creationId xmlns:p14="http://schemas.microsoft.com/office/powerpoint/2010/main" val="192816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4A464-EEC3-4E0B-BEE3-B8BE13BB8C7A}" type="datetimeFigureOut">
              <a:rPr lang="en-US" smtClean="0"/>
              <a:t>11/18/2025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E2BBED-B266-4E82-B817-6A08B253EC1A}" type="slidenum">
              <a:rPr lang="en-US" smtClean="0"/>
              <a:t>‹#›</a:t>
            </a:fld>
            <a:endParaRPr lang="en-US"/>
          </a:p>
        </p:txBody>
      </p:sp>
    </p:spTree>
    <p:extLst>
      <p:ext uri="{BB962C8B-B14F-4D97-AF65-F5344CB8AC3E}">
        <p14:creationId xmlns:p14="http://schemas.microsoft.com/office/powerpoint/2010/main" val="340390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C4A464-EEC3-4E0B-BEE3-B8BE13BB8C7A}"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2BBED-B266-4E82-B817-6A08B253EC1A}" type="slidenum">
              <a:rPr lang="en-US" smtClean="0"/>
              <a:t>‹#›</a:t>
            </a:fld>
            <a:endParaRPr lang="en-US"/>
          </a:p>
        </p:txBody>
      </p:sp>
    </p:spTree>
    <p:extLst>
      <p:ext uri="{BB962C8B-B14F-4D97-AF65-F5344CB8AC3E}">
        <p14:creationId xmlns:p14="http://schemas.microsoft.com/office/powerpoint/2010/main" val="356853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C4A464-EEC3-4E0B-BEE3-B8BE13BB8C7A}"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2BBED-B266-4E82-B817-6A08B253EC1A}" type="slidenum">
              <a:rPr lang="en-US" smtClean="0"/>
              <a:t>‹#›</a:t>
            </a:fld>
            <a:endParaRPr lang="en-US"/>
          </a:p>
        </p:txBody>
      </p:sp>
    </p:spTree>
    <p:extLst>
      <p:ext uri="{BB962C8B-B14F-4D97-AF65-F5344CB8AC3E}">
        <p14:creationId xmlns:p14="http://schemas.microsoft.com/office/powerpoint/2010/main" val="310734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7C4A464-EEC3-4E0B-BEE3-B8BE13BB8C7A}" type="datetimeFigureOut">
              <a:rPr lang="en-US" smtClean="0"/>
              <a:t>11/18/2025</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1E2BBED-B266-4E82-B817-6A08B253EC1A}" type="slidenum">
              <a:rPr lang="en-US" smtClean="0"/>
              <a:t>‹#›</a:t>
            </a:fld>
            <a:endParaRPr lang="en-US"/>
          </a:p>
        </p:txBody>
      </p:sp>
    </p:spTree>
    <p:extLst>
      <p:ext uri="{BB962C8B-B14F-4D97-AF65-F5344CB8AC3E}">
        <p14:creationId xmlns:p14="http://schemas.microsoft.com/office/powerpoint/2010/main" val="2539970254"/>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AFEFF-97BB-A9E1-0C96-80AC1E2F85C2}"/>
              </a:ext>
            </a:extLst>
          </p:cNvPr>
          <p:cNvSpPr>
            <a:spLocks noGrp="1"/>
          </p:cNvSpPr>
          <p:nvPr>
            <p:ph type="ctrTitle"/>
          </p:nvPr>
        </p:nvSpPr>
        <p:spPr>
          <a:xfrm>
            <a:off x="4222134" y="1954609"/>
            <a:ext cx="3747732" cy="2186781"/>
          </a:xfrm>
        </p:spPr>
        <p:txBody>
          <a:bodyPr>
            <a:normAutofit/>
          </a:bodyPr>
          <a:lstStyle/>
          <a:p>
            <a:r>
              <a:rPr lang="ar-JO" sz="5400" dirty="0"/>
              <a:t>العمل التطوعي </a:t>
            </a:r>
            <a:br>
              <a:rPr lang="ar-JO" dirty="0"/>
            </a:br>
            <a:br>
              <a:rPr lang="ar-JO" dirty="0"/>
            </a:br>
            <a:endParaRPr lang="en-US" dirty="0"/>
          </a:p>
        </p:txBody>
      </p:sp>
      <p:sp>
        <p:nvSpPr>
          <p:cNvPr id="3" name="Subtitle 2">
            <a:extLst>
              <a:ext uri="{FF2B5EF4-FFF2-40B4-BE49-F238E27FC236}">
                <a16:creationId xmlns:a16="http://schemas.microsoft.com/office/drawing/2014/main" id="{489086C6-5F45-7C8F-80B1-A6373D1D5FD1}"/>
              </a:ext>
            </a:extLst>
          </p:cNvPr>
          <p:cNvSpPr>
            <a:spLocks noGrp="1"/>
          </p:cNvSpPr>
          <p:nvPr>
            <p:ph type="subTitle" idx="1"/>
          </p:nvPr>
        </p:nvSpPr>
        <p:spPr>
          <a:xfrm>
            <a:off x="1595269" y="4452938"/>
            <a:ext cx="9001462" cy="1655762"/>
          </a:xfrm>
        </p:spPr>
        <p:txBody>
          <a:bodyPr/>
          <a:lstStyle/>
          <a:p>
            <a:r>
              <a:rPr lang="ar-SA" dirty="0"/>
              <a:t>الطالبات: دينا مشربش..ريم كرادشة</a:t>
            </a:r>
            <a:endParaRPr lang="en-US" dirty="0"/>
          </a:p>
        </p:txBody>
      </p:sp>
    </p:spTree>
    <p:extLst>
      <p:ext uri="{BB962C8B-B14F-4D97-AF65-F5344CB8AC3E}">
        <p14:creationId xmlns:p14="http://schemas.microsoft.com/office/powerpoint/2010/main" val="632679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4BADFF-9D82-647B-88FE-DB3C3988F903}"/>
              </a:ext>
            </a:extLst>
          </p:cNvPr>
          <p:cNvSpPr>
            <a:spLocks noGrp="1"/>
          </p:cNvSpPr>
          <p:nvPr>
            <p:ph type="ctrTitle"/>
          </p:nvPr>
        </p:nvSpPr>
        <p:spPr>
          <a:xfrm>
            <a:off x="2162200" y="316597"/>
            <a:ext cx="7867599" cy="724560"/>
          </a:xfrm>
        </p:spPr>
        <p:txBody>
          <a:bodyPr>
            <a:normAutofit fontScale="90000"/>
          </a:bodyPr>
          <a:lstStyle/>
          <a:p>
            <a:r>
              <a:rPr lang="ar-JO" b="0" dirty="0">
                <a:effectLst/>
              </a:rPr>
              <a:t>المبادرات التطوعية الأردنية</a:t>
            </a:r>
            <a:endParaRPr lang="en-US" dirty="0"/>
          </a:p>
        </p:txBody>
      </p:sp>
      <p:sp>
        <p:nvSpPr>
          <p:cNvPr id="7" name="Subtitle 6">
            <a:extLst>
              <a:ext uri="{FF2B5EF4-FFF2-40B4-BE49-F238E27FC236}">
                <a16:creationId xmlns:a16="http://schemas.microsoft.com/office/drawing/2014/main" id="{18F10C45-7F57-8641-BF67-34854AFE6864}"/>
              </a:ext>
            </a:extLst>
          </p:cNvPr>
          <p:cNvSpPr>
            <a:spLocks noGrp="1"/>
          </p:cNvSpPr>
          <p:nvPr>
            <p:ph type="subTitle" idx="1"/>
          </p:nvPr>
        </p:nvSpPr>
        <p:spPr>
          <a:xfrm>
            <a:off x="236806" y="1041157"/>
            <a:ext cx="11718388" cy="5809883"/>
          </a:xfrm>
        </p:spPr>
        <p:txBody>
          <a:bodyPr>
            <a:normAutofit fontScale="92500" lnSpcReduction="20000"/>
          </a:bodyPr>
          <a:lstStyle/>
          <a:p>
            <a:pPr algn="r"/>
            <a:br>
              <a:rPr lang="ar-JO" dirty="0">
                <a:effectLst/>
              </a:rPr>
            </a:br>
            <a:r>
              <a:rPr lang="ar-JO" sz="2600" dirty="0">
                <a:effectLst/>
              </a:rPr>
              <a:t>في الأردن، هناك العديد من المبادرات التي تشجع الشباب على التطوع والمشاركة في خدمة المجتمع، ومن أهمها:</a:t>
            </a:r>
          </a:p>
          <a:p>
            <a:pPr algn="r"/>
            <a:r>
              <a:rPr lang="ar-JO" sz="2600" b="1" dirty="0">
                <a:effectLst/>
              </a:rPr>
              <a:t>هيئة شباب كلنا الأردن</a:t>
            </a:r>
          </a:p>
          <a:p>
            <a:pPr algn="r"/>
            <a:r>
              <a:rPr lang="ar-JO" sz="2600" dirty="0">
                <a:effectLst/>
              </a:rPr>
              <a:t>تأسست سنة 2006 بمبادرة من جلالة الملك عبد الله الثاني، وهدفها تمكين الشباب الأردني وتشجيعهم على المشاركة بخدمة المجتمع من خلال مشاريع تطوعية وتنموية، وتنمية روح المبادرة لديهم. بمعنى آخر، الهيئة تجعل الشباب لا يكتفون بالكلام عن التغيير، بل يصبحون جزءاً فعلياً منه من خلال العمل والمبادرات الملموسة.</a:t>
            </a:r>
          </a:p>
          <a:p>
            <a:pPr algn="r"/>
            <a:r>
              <a:rPr lang="ar-JO" sz="2600" b="1" dirty="0">
                <a:effectLst/>
              </a:rPr>
              <a:t>مبادرة "مدرستي"</a:t>
            </a:r>
          </a:p>
          <a:p>
            <a:pPr algn="r"/>
            <a:r>
              <a:rPr lang="ar-JO" sz="2600" dirty="0">
                <a:effectLst/>
              </a:rPr>
              <a:t>أطلقتها جلالة الملكة رانيا العبد الله سنة 2008، وتهدف إلى تحسين المدارس الحكومية من حيث البناء والتجهيزات التعليمية. المبادرة تشجع المجتمع المحلي والطلاب والمعلمين على المشاركة في أعمال تطوعية لتطوير بيئة المدرسة، سواء من خلال الصيانة أو النشاطات التعليمية، ما يجعل العملية التعليمية أكثر فاعلية ومتعة.</a:t>
            </a:r>
          </a:p>
          <a:p>
            <a:pPr algn="r"/>
            <a:r>
              <a:rPr lang="ar-JO" sz="2600" b="1" dirty="0">
                <a:effectLst/>
              </a:rPr>
              <a:t>جائزة الحسين بن عبد الله الثاني للعمل التطوعي</a:t>
            </a:r>
          </a:p>
          <a:p>
            <a:pPr algn="r"/>
            <a:r>
              <a:rPr lang="ar-JO" sz="2600" dirty="0">
                <a:effectLst/>
              </a:rPr>
              <a:t>أطلقها سمو ولي العهد سنة 2021، لتشجيع الشباب والمؤسسات التي تعمل في مجال التطوع، وتكريمهم على جهودهم. تهدف الجائزة إلى نشر ثقافة التطوع في المجتمع وتحفيز المزيد من الناس على تقديم خدماتهم ومساهماتهم للوطن.</a:t>
            </a:r>
          </a:p>
          <a:p>
            <a:endParaRPr lang="en-US" dirty="0"/>
          </a:p>
        </p:txBody>
      </p:sp>
    </p:spTree>
    <p:extLst>
      <p:ext uri="{BB962C8B-B14F-4D97-AF65-F5344CB8AC3E}">
        <p14:creationId xmlns:p14="http://schemas.microsoft.com/office/powerpoint/2010/main" val="1042235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EA52A-9311-EE63-6EE8-D273E9FDA5D1}"/>
              </a:ext>
            </a:extLst>
          </p:cNvPr>
          <p:cNvPicPr>
            <a:picLocks noChangeAspect="1"/>
          </p:cNvPicPr>
          <p:nvPr/>
        </p:nvPicPr>
        <p:blipFill>
          <a:blip r:embed="rId2"/>
          <a:stretch>
            <a:fillRect/>
          </a:stretch>
        </p:blipFill>
        <p:spPr>
          <a:xfrm>
            <a:off x="6612745" y="3249638"/>
            <a:ext cx="4917419" cy="3009460"/>
          </a:xfrm>
          <a:prstGeom prst="rect">
            <a:avLst/>
          </a:prstGeom>
        </p:spPr>
      </p:pic>
      <p:pic>
        <p:nvPicPr>
          <p:cNvPr id="6" name="Picture 5">
            <a:extLst>
              <a:ext uri="{FF2B5EF4-FFF2-40B4-BE49-F238E27FC236}">
                <a16:creationId xmlns:a16="http://schemas.microsoft.com/office/drawing/2014/main" id="{77980AEE-F2C7-52B3-2EC8-FCC05FF2CA05}"/>
              </a:ext>
            </a:extLst>
          </p:cNvPr>
          <p:cNvPicPr>
            <a:picLocks noChangeAspect="1"/>
          </p:cNvPicPr>
          <p:nvPr/>
        </p:nvPicPr>
        <p:blipFill>
          <a:blip r:embed="rId3"/>
          <a:stretch>
            <a:fillRect/>
          </a:stretch>
        </p:blipFill>
        <p:spPr>
          <a:xfrm>
            <a:off x="388402" y="3249638"/>
            <a:ext cx="5707597" cy="3009460"/>
          </a:xfrm>
          <a:prstGeom prst="rect">
            <a:avLst/>
          </a:prstGeom>
        </p:spPr>
      </p:pic>
      <p:pic>
        <p:nvPicPr>
          <p:cNvPr id="7" name="Picture 6">
            <a:extLst>
              <a:ext uri="{FF2B5EF4-FFF2-40B4-BE49-F238E27FC236}">
                <a16:creationId xmlns:a16="http://schemas.microsoft.com/office/drawing/2014/main" id="{0A67AA37-87E4-56BA-97B1-65082AE254CA}"/>
              </a:ext>
            </a:extLst>
          </p:cNvPr>
          <p:cNvPicPr>
            <a:picLocks noChangeAspect="1"/>
          </p:cNvPicPr>
          <p:nvPr/>
        </p:nvPicPr>
        <p:blipFill>
          <a:blip r:embed="rId4"/>
          <a:stretch>
            <a:fillRect/>
          </a:stretch>
        </p:blipFill>
        <p:spPr>
          <a:xfrm>
            <a:off x="3120544" y="346737"/>
            <a:ext cx="5950911" cy="2592648"/>
          </a:xfrm>
          <a:prstGeom prst="rect">
            <a:avLst/>
          </a:prstGeom>
        </p:spPr>
      </p:pic>
    </p:spTree>
    <p:extLst>
      <p:ext uri="{BB962C8B-B14F-4D97-AF65-F5344CB8AC3E}">
        <p14:creationId xmlns:p14="http://schemas.microsoft.com/office/powerpoint/2010/main" val="3854338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469369-07F7-39F5-8979-63E484E7F938}"/>
              </a:ext>
            </a:extLst>
          </p:cNvPr>
          <p:cNvSpPr>
            <a:spLocks noGrp="1"/>
          </p:cNvSpPr>
          <p:nvPr>
            <p:ph type="ctrTitle"/>
          </p:nvPr>
        </p:nvSpPr>
        <p:spPr>
          <a:xfrm>
            <a:off x="2645189" y="559189"/>
            <a:ext cx="6901617" cy="1655763"/>
          </a:xfrm>
        </p:spPr>
        <p:txBody>
          <a:bodyPr/>
          <a:lstStyle/>
          <a:p>
            <a:r>
              <a:rPr lang="ar-JO" dirty="0">
                <a:effectLst/>
              </a:rPr>
              <a:t>ثر العمل التطوعي على الوطن</a:t>
            </a:r>
            <a:br>
              <a:rPr lang="ar-JO" dirty="0">
                <a:effectLst/>
              </a:rPr>
            </a:br>
            <a:endParaRPr lang="en-US" dirty="0"/>
          </a:p>
        </p:txBody>
      </p:sp>
      <p:sp>
        <p:nvSpPr>
          <p:cNvPr id="5" name="Subtitle 4">
            <a:extLst>
              <a:ext uri="{FF2B5EF4-FFF2-40B4-BE49-F238E27FC236}">
                <a16:creationId xmlns:a16="http://schemas.microsoft.com/office/drawing/2014/main" id="{74F50CE9-3ED2-9A3F-9198-DCB56804430D}"/>
              </a:ext>
            </a:extLst>
          </p:cNvPr>
          <p:cNvSpPr>
            <a:spLocks noGrp="1"/>
          </p:cNvSpPr>
          <p:nvPr>
            <p:ph type="subTitle" idx="1"/>
          </p:nvPr>
        </p:nvSpPr>
        <p:spPr>
          <a:xfrm>
            <a:off x="931274" y="2046139"/>
            <a:ext cx="10329445" cy="3239796"/>
          </a:xfrm>
        </p:spPr>
        <p:txBody>
          <a:bodyPr>
            <a:normAutofit fontScale="92500"/>
          </a:bodyPr>
          <a:lstStyle/>
          <a:p>
            <a:pPr algn="r"/>
            <a:r>
              <a:rPr lang="ar-JO" sz="3600" dirty="0">
                <a:effectLst/>
              </a:rPr>
              <a:t>العمل التطوعي يساهم في بناء وطن قوي ومتعاون. من خلال التطوع، تُخفف الأعباء عن الدولة، وتتحسن الخدمات العامة مثل التعليم والصحة والبيئة. كما يقوي التطوع العلاقات بين الناس ويزرع في الشباب وعيهم بأنهم جزء من التنمية والتغيير. كل متطوع يساهم بشيء بسيط، ولكن عندما تتجمع هذه الجهود، يكون الأثر كبيراً وملموساً، ويشعر الجميع بالفخر والانتماء لوطنهم.</a:t>
            </a:r>
          </a:p>
          <a:p>
            <a:endParaRPr lang="en-US" dirty="0"/>
          </a:p>
        </p:txBody>
      </p:sp>
    </p:spTree>
    <p:extLst>
      <p:ext uri="{BB962C8B-B14F-4D97-AF65-F5344CB8AC3E}">
        <p14:creationId xmlns:p14="http://schemas.microsoft.com/office/powerpoint/2010/main" val="204294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CFFECD9-4283-8130-6E7C-5477582AA4F1}"/>
              </a:ext>
            </a:extLst>
          </p:cNvPr>
          <p:cNvSpPr>
            <a:spLocks noGrp="1"/>
          </p:cNvSpPr>
          <p:nvPr>
            <p:ph type="subTitle" idx="1"/>
          </p:nvPr>
        </p:nvSpPr>
        <p:spPr>
          <a:xfrm>
            <a:off x="232484" y="0"/>
            <a:ext cx="11727031" cy="6400800"/>
          </a:xfrm>
        </p:spPr>
        <p:txBody>
          <a:bodyPr>
            <a:normAutofit/>
          </a:bodyPr>
          <a:lstStyle/>
          <a:p>
            <a:br>
              <a:rPr lang="ar-JO" dirty="0">
                <a:effectLst/>
              </a:rPr>
            </a:br>
            <a:br>
              <a:rPr lang="ar-JO" dirty="0">
                <a:effectLst/>
              </a:rPr>
            </a:br>
            <a:endParaRPr lang="ar-JO" dirty="0">
              <a:effectLst/>
            </a:endParaRPr>
          </a:p>
          <a:p>
            <a:pPr algn="r"/>
            <a:r>
              <a:rPr lang="ar-JO" b="1" dirty="0">
                <a:effectLst/>
              </a:rPr>
              <a:t>العمل التطوعي </a:t>
            </a:r>
            <a:r>
              <a:rPr lang="ar-JO" dirty="0">
                <a:effectLst/>
              </a:rPr>
              <a:t>هو أي عمل يقوم به الإنسان بإرادته واختياره، من دون أي مقابل مادي أو أمر من أحد، بهدف مساعدة الآخرين أو خدمة المجتمع.</a:t>
            </a:r>
          </a:p>
          <a:p>
            <a:pPr algn="r"/>
            <a:r>
              <a:rPr lang="ar-JO" dirty="0">
                <a:effectLst/>
              </a:rPr>
              <a:t>وهو يعبر عن روح التعاون والانتماء، لأن الإنسان فيه بقدّم جزء من وقته وجهده عشان يفيد غيره أو يحسّن البيئة اللي حوله.</a:t>
            </a:r>
            <a:r>
              <a:rPr lang="ar-SA" dirty="0">
                <a:effectLst/>
              </a:rPr>
              <a:t> </a:t>
            </a:r>
            <a:r>
              <a:rPr lang="ar-JO" dirty="0">
                <a:effectLst/>
              </a:rPr>
              <a:t>العمل التطوعي ما إله شكل واحد، ممكن يكون كلمة طيبة، أو مساعدة بسيطة، أو مشاركة بفعالية.</a:t>
            </a:r>
            <a:r>
              <a:rPr lang="ar-SA" dirty="0">
                <a:effectLst/>
              </a:rPr>
              <a:t> </a:t>
            </a:r>
            <a:r>
              <a:rPr lang="ar-JO" dirty="0">
                <a:effectLst/>
              </a:rPr>
              <a:t>أحيانًا التطوع بيكون فكرة صغيرة، لكنها بتترك أثر كبير.</a:t>
            </a:r>
          </a:p>
          <a:p>
            <a:pPr algn="r"/>
            <a:r>
              <a:rPr lang="ar-JO" b="1" dirty="0">
                <a:effectLst/>
              </a:rPr>
              <a:t>مثلًا</a:t>
            </a:r>
            <a:r>
              <a:rPr lang="ar-JO" dirty="0">
                <a:effectLst/>
              </a:rPr>
              <a:t>: لما مجموعة طلاب يساعدوا بإعادة ترتيب مكتبة المدرسة أو يجمعوا كتب قديمة ويوزعوها على طلاب محتاجين</a:t>
            </a:r>
            <a:r>
              <a:rPr lang="en-US" dirty="0">
                <a:effectLst/>
              </a:rPr>
              <a:t> </a:t>
            </a:r>
            <a:r>
              <a:rPr lang="ar-SA" dirty="0">
                <a:effectLst/>
              </a:rPr>
              <a:t>او حتى جمع تبرعات لمرضى السرطان او السكري</a:t>
            </a:r>
            <a:r>
              <a:rPr lang="ar-JO" dirty="0">
                <a:effectLst/>
              </a:rPr>
              <a:t>، هذا يعتبر عمل تطوعي، لأن الهدف منه هو خدمة الآخرين بدون مقابل.</a:t>
            </a:r>
          </a:p>
          <a:p>
            <a:pPr algn="r"/>
            <a:r>
              <a:rPr lang="ar-JO" dirty="0">
                <a:effectLst/>
              </a:rPr>
              <a:t>اللي بميّز العمل التطوعي إنه بينبع من رغبة داخلية، يعني الشخص بيختار بنفسه يساعد لأنه حابب يكون مؤثر ومفيد.</a:t>
            </a:r>
          </a:p>
          <a:p>
            <a:pPr algn="r"/>
            <a:r>
              <a:rPr lang="ar-JO" dirty="0">
                <a:effectLst/>
              </a:rPr>
              <a:t>ومن خلال التطوع، بنتعلم إن كل واحد فينا قادر يغيّر ولو بشي بسيط، المهم نبدأ ونشارك.</a:t>
            </a:r>
          </a:p>
        </p:txBody>
      </p:sp>
      <p:sp>
        <p:nvSpPr>
          <p:cNvPr id="6" name="Title 1">
            <a:extLst>
              <a:ext uri="{FF2B5EF4-FFF2-40B4-BE49-F238E27FC236}">
                <a16:creationId xmlns:a16="http://schemas.microsoft.com/office/drawing/2014/main" id="{6859B9F2-C45A-A8B2-4998-095B80AD7420}"/>
              </a:ext>
            </a:extLst>
          </p:cNvPr>
          <p:cNvSpPr>
            <a:spLocks noGrp="1"/>
          </p:cNvSpPr>
          <p:nvPr>
            <p:ph type="ctrTitle"/>
          </p:nvPr>
        </p:nvSpPr>
        <p:spPr>
          <a:xfrm>
            <a:off x="4222133" y="494109"/>
            <a:ext cx="3747732" cy="2186781"/>
          </a:xfrm>
        </p:spPr>
        <p:txBody>
          <a:bodyPr>
            <a:normAutofit/>
          </a:bodyPr>
          <a:lstStyle/>
          <a:p>
            <a:r>
              <a:rPr lang="ar-JO" dirty="0"/>
              <a:t>العمل التطوعي </a:t>
            </a:r>
            <a:br>
              <a:rPr lang="ar-JO" dirty="0"/>
            </a:br>
            <a:br>
              <a:rPr lang="ar-JO" dirty="0"/>
            </a:br>
            <a:endParaRPr lang="en-US" dirty="0"/>
          </a:p>
        </p:txBody>
      </p:sp>
    </p:spTree>
    <p:extLst>
      <p:ext uri="{BB962C8B-B14F-4D97-AF65-F5344CB8AC3E}">
        <p14:creationId xmlns:p14="http://schemas.microsoft.com/office/powerpoint/2010/main" val="29113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FE3B04-6A75-7A00-C06E-D759CCA4A5A2}"/>
              </a:ext>
            </a:extLst>
          </p:cNvPr>
          <p:cNvSpPr>
            <a:spLocks noGrp="1"/>
          </p:cNvSpPr>
          <p:nvPr>
            <p:ph type="ctrTitle"/>
          </p:nvPr>
        </p:nvSpPr>
        <p:spPr>
          <a:xfrm>
            <a:off x="3592416" y="218049"/>
            <a:ext cx="4500731" cy="1655763"/>
          </a:xfrm>
        </p:spPr>
        <p:txBody>
          <a:bodyPr>
            <a:normAutofit/>
          </a:bodyPr>
          <a:lstStyle/>
          <a:p>
            <a:r>
              <a:rPr lang="ar-JO" sz="4400" dirty="0">
                <a:effectLst/>
              </a:rPr>
              <a:t>العمل التطوعي الفردي</a:t>
            </a:r>
            <a:br>
              <a:rPr lang="en-US" dirty="0"/>
            </a:br>
            <a:endParaRPr lang="en-US" dirty="0"/>
          </a:p>
        </p:txBody>
      </p:sp>
      <p:sp>
        <p:nvSpPr>
          <p:cNvPr id="5" name="Subtitle 4">
            <a:extLst>
              <a:ext uri="{FF2B5EF4-FFF2-40B4-BE49-F238E27FC236}">
                <a16:creationId xmlns:a16="http://schemas.microsoft.com/office/drawing/2014/main" id="{9B2AC6C7-8016-5032-6F45-8A3A80384AFA}"/>
              </a:ext>
            </a:extLst>
          </p:cNvPr>
          <p:cNvSpPr>
            <a:spLocks noGrp="1"/>
          </p:cNvSpPr>
          <p:nvPr>
            <p:ph type="subTitle" idx="1"/>
          </p:nvPr>
        </p:nvSpPr>
        <p:spPr>
          <a:xfrm>
            <a:off x="279009" y="1561515"/>
            <a:ext cx="11633982" cy="5528602"/>
          </a:xfrm>
        </p:spPr>
        <p:txBody>
          <a:bodyPr>
            <a:normAutofit fontScale="77500" lnSpcReduction="20000"/>
          </a:bodyPr>
          <a:lstStyle/>
          <a:p>
            <a:pPr algn="r"/>
            <a:br>
              <a:rPr lang="ar-JO" dirty="0">
                <a:effectLst/>
              </a:rPr>
            </a:br>
            <a:r>
              <a:rPr lang="ar-JO" sz="3600" dirty="0">
                <a:effectLst/>
              </a:rPr>
              <a:t>هو العمل اللي بيقوم فيه الشخص لوحده، بدون ما يكون ضمن مجموعة أو مؤسسة.</a:t>
            </a:r>
          </a:p>
          <a:p>
            <a:pPr algn="r"/>
            <a:r>
              <a:rPr lang="ar-JO" sz="3600" dirty="0">
                <a:effectLst/>
              </a:rPr>
              <a:t>مثل مساعدة أحد من العائلة، أو ج</a:t>
            </a:r>
            <a:r>
              <a:rPr lang="ar-SA" sz="3600" dirty="0">
                <a:effectLst/>
              </a:rPr>
              <a:t>يران</a:t>
            </a:r>
            <a:r>
              <a:rPr lang="ar-JO" sz="3600" dirty="0">
                <a:effectLst/>
              </a:rPr>
              <a:t>ك، أو زميلك في الدراسة</a:t>
            </a:r>
            <a:r>
              <a:rPr lang="ar-SA" sz="3600" dirty="0">
                <a:effectLst/>
              </a:rPr>
              <a:t> او حتى ممكن تساعد شخص كبير بالسن بالشارع</a:t>
            </a:r>
            <a:r>
              <a:rPr lang="ar-JO" sz="3600" dirty="0">
                <a:effectLst/>
              </a:rPr>
              <a:t>.</a:t>
            </a:r>
          </a:p>
          <a:p>
            <a:pPr algn="r"/>
            <a:r>
              <a:rPr lang="ar-JO" sz="3600" dirty="0">
                <a:effectLst/>
              </a:rPr>
              <a:t>بيكون نابع من رغبة شخصية بالمساعدة أو العطاء.</a:t>
            </a:r>
          </a:p>
          <a:p>
            <a:pPr algn="r"/>
            <a:r>
              <a:rPr lang="ar-JO" sz="3600" b="1" dirty="0">
                <a:effectLst/>
              </a:rPr>
              <a:t>مثلا</a:t>
            </a:r>
            <a:r>
              <a:rPr lang="ar-JO" sz="3600" dirty="0">
                <a:effectLst/>
              </a:rPr>
              <a:t>: لما طالب يشرح لصديقه درس صعب قبل الامتحان</a:t>
            </a:r>
            <a:r>
              <a:rPr lang="ar-SA" sz="3600" dirty="0">
                <a:effectLst/>
              </a:rPr>
              <a:t> </a:t>
            </a:r>
            <a:r>
              <a:rPr lang="ar-JO" sz="3600" dirty="0">
                <a:effectLst/>
              </a:rPr>
              <a:t>أو</a:t>
            </a:r>
            <a:r>
              <a:rPr lang="ar-SA" sz="3600" dirty="0">
                <a:effectLst/>
              </a:rPr>
              <a:t> شخص</a:t>
            </a:r>
            <a:r>
              <a:rPr lang="ar-JO" sz="3600" dirty="0">
                <a:effectLst/>
              </a:rPr>
              <a:t> يساعد جاره الكبير في السن بحمل أغراضه.</a:t>
            </a:r>
          </a:p>
          <a:p>
            <a:pPr algn="r"/>
            <a:r>
              <a:rPr lang="ar-JO" sz="3600" dirty="0">
                <a:effectLst/>
              </a:rPr>
              <a:t>هاي الأعمال بسيطة لكنها بتعكس إن الشخص عنده روح</a:t>
            </a:r>
            <a:r>
              <a:rPr lang="ar-SA" sz="3600" dirty="0">
                <a:effectLst/>
              </a:rPr>
              <a:t> </a:t>
            </a:r>
            <a:r>
              <a:rPr lang="ar-JO" sz="3600" dirty="0">
                <a:effectLst/>
              </a:rPr>
              <a:t>المبادرة، وبيحب الخير للناس من غير ما يستنى شكر أو مقابل.</a:t>
            </a:r>
            <a:r>
              <a:rPr lang="ar-SA" sz="3600" dirty="0">
                <a:effectLst/>
              </a:rPr>
              <a:t> </a:t>
            </a:r>
            <a:r>
              <a:rPr lang="ar-JO" sz="3600" dirty="0">
                <a:effectLst/>
              </a:rPr>
              <a:t>الميزة بهذا النوع إنه سهل وبسيط، وممكن أي شخص يعمله بأي وقت.</a:t>
            </a:r>
          </a:p>
          <a:p>
            <a:pPr algn="r"/>
            <a:r>
              <a:rPr lang="ar-JO" sz="3600" dirty="0">
                <a:effectLst/>
              </a:rPr>
              <a:t>حتى الابتسامة،</a:t>
            </a:r>
            <a:r>
              <a:rPr lang="ar-SA" sz="3600" dirty="0">
                <a:effectLst/>
              </a:rPr>
              <a:t> </a:t>
            </a:r>
            <a:r>
              <a:rPr lang="ar-JO" sz="3600" dirty="0">
                <a:effectLst/>
              </a:rPr>
              <a:t>أو مساعدة شخص بموقف بسيط، ممكن نعتبرها نوع من أنواع التطوع الفردي.</a:t>
            </a:r>
          </a:p>
          <a:p>
            <a:endParaRPr lang="en-US" dirty="0"/>
          </a:p>
        </p:txBody>
      </p:sp>
    </p:spTree>
    <p:extLst>
      <p:ext uri="{BB962C8B-B14F-4D97-AF65-F5344CB8AC3E}">
        <p14:creationId xmlns:p14="http://schemas.microsoft.com/office/powerpoint/2010/main" val="18850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486239-9BEC-C2FD-B695-1A266DB86367}"/>
              </a:ext>
            </a:extLst>
          </p:cNvPr>
          <p:cNvPicPr>
            <a:picLocks noChangeAspect="1"/>
          </p:cNvPicPr>
          <p:nvPr/>
        </p:nvPicPr>
        <p:blipFill>
          <a:blip r:embed="rId2"/>
          <a:stretch>
            <a:fillRect/>
          </a:stretch>
        </p:blipFill>
        <p:spPr>
          <a:xfrm>
            <a:off x="312466" y="1970399"/>
            <a:ext cx="5925132" cy="3576766"/>
          </a:xfrm>
          <a:prstGeom prst="rect">
            <a:avLst/>
          </a:prstGeom>
        </p:spPr>
      </p:pic>
      <p:pic>
        <p:nvPicPr>
          <p:cNvPr id="5" name="Picture 4">
            <a:extLst>
              <a:ext uri="{FF2B5EF4-FFF2-40B4-BE49-F238E27FC236}">
                <a16:creationId xmlns:a16="http://schemas.microsoft.com/office/drawing/2014/main" id="{671764E5-B75F-C91A-DCB8-99190EA61A52}"/>
              </a:ext>
            </a:extLst>
          </p:cNvPr>
          <p:cNvPicPr>
            <a:picLocks noChangeAspect="1"/>
          </p:cNvPicPr>
          <p:nvPr/>
        </p:nvPicPr>
        <p:blipFill>
          <a:blip r:embed="rId3"/>
          <a:stretch>
            <a:fillRect/>
          </a:stretch>
        </p:blipFill>
        <p:spPr>
          <a:xfrm>
            <a:off x="6751728" y="1887725"/>
            <a:ext cx="4994176" cy="3742115"/>
          </a:xfrm>
          <a:prstGeom prst="rect">
            <a:avLst/>
          </a:prstGeom>
        </p:spPr>
      </p:pic>
      <p:sp>
        <p:nvSpPr>
          <p:cNvPr id="2" name="Title 3">
            <a:extLst>
              <a:ext uri="{FF2B5EF4-FFF2-40B4-BE49-F238E27FC236}">
                <a16:creationId xmlns:a16="http://schemas.microsoft.com/office/drawing/2014/main" id="{2D384EE5-7B9D-A12C-889C-7EC9818130E2}"/>
              </a:ext>
            </a:extLst>
          </p:cNvPr>
          <p:cNvSpPr txBox="1">
            <a:spLocks/>
          </p:cNvSpPr>
          <p:nvPr/>
        </p:nvSpPr>
        <p:spPr>
          <a:xfrm>
            <a:off x="3690849" y="412921"/>
            <a:ext cx="4810301" cy="1655763"/>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ar-SA" sz="3600" dirty="0"/>
              <a:t>صور عن العمل التطوعي الفردي</a:t>
            </a:r>
            <a:br>
              <a:rPr lang="en-US" dirty="0"/>
            </a:br>
            <a:endParaRPr lang="en-US" dirty="0"/>
          </a:p>
        </p:txBody>
      </p:sp>
    </p:spTree>
    <p:extLst>
      <p:ext uri="{BB962C8B-B14F-4D97-AF65-F5344CB8AC3E}">
        <p14:creationId xmlns:p14="http://schemas.microsoft.com/office/powerpoint/2010/main" val="327313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B38E32-F86D-A605-4432-50B154C36396}"/>
              </a:ext>
            </a:extLst>
          </p:cNvPr>
          <p:cNvSpPr>
            <a:spLocks noGrp="1"/>
          </p:cNvSpPr>
          <p:nvPr>
            <p:ph type="ctrTitle"/>
          </p:nvPr>
        </p:nvSpPr>
        <p:spPr>
          <a:xfrm>
            <a:off x="1595268" y="337623"/>
            <a:ext cx="9001462" cy="780831"/>
          </a:xfrm>
        </p:spPr>
        <p:txBody>
          <a:bodyPr>
            <a:normAutofit/>
          </a:bodyPr>
          <a:lstStyle/>
          <a:p>
            <a:r>
              <a:rPr lang="ar-JO" sz="4400" b="0" dirty="0">
                <a:effectLst/>
              </a:rPr>
              <a:t>العمل التطوعي الجماعي</a:t>
            </a:r>
            <a:endParaRPr lang="en-US" sz="4400" dirty="0"/>
          </a:p>
        </p:txBody>
      </p:sp>
      <p:sp>
        <p:nvSpPr>
          <p:cNvPr id="5" name="Subtitle 4">
            <a:extLst>
              <a:ext uri="{FF2B5EF4-FFF2-40B4-BE49-F238E27FC236}">
                <a16:creationId xmlns:a16="http://schemas.microsoft.com/office/drawing/2014/main" id="{CD9C081A-8AAA-8367-EF50-16B8F882DDA4}"/>
              </a:ext>
            </a:extLst>
          </p:cNvPr>
          <p:cNvSpPr>
            <a:spLocks noGrp="1"/>
          </p:cNvSpPr>
          <p:nvPr>
            <p:ph type="subTitle" idx="1"/>
          </p:nvPr>
        </p:nvSpPr>
        <p:spPr>
          <a:xfrm>
            <a:off x="201635" y="921436"/>
            <a:ext cx="11788727" cy="5795888"/>
          </a:xfrm>
        </p:spPr>
        <p:txBody>
          <a:bodyPr>
            <a:normAutofit fontScale="92500" lnSpcReduction="10000"/>
          </a:bodyPr>
          <a:lstStyle/>
          <a:p>
            <a:pPr algn="r"/>
            <a:br>
              <a:rPr lang="ar-JO" dirty="0">
                <a:effectLst/>
              </a:rPr>
            </a:br>
            <a:r>
              <a:rPr lang="ar-JO" sz="2800" dirty="0">
                <a:effectLst/>
              </a:rPr>
              <a:t>هو العمل الذي يتم ضمن مجموعة أو مؤسسة تطوعية، مثل الجمعيات أو الفرق الشبابية.</a:t>
            </a:r>
          </a:p>
          <a:p>
            <a:pPr algn="r"/>
            <a:r>
              <a:rPr lang="ar-JO" sz="2800" dirty="0">
                <a:effectLst/>
              </a:rPr>
              <a:t>هذا النوع بيكون منظم أكتر، وفيه تخطيط وتقسيم للمهام، وغالبًا تأثيره بيكون أكبر لأنه بيجمع جهود عدة أشخاص.</a:t>
            </a:r>
          </a:p>
          <a:p>
            <a:pPr algn="r"/>
            <a:r>
              <a:rPr lang="ar-JO" sz="2800" dirty="0">
                <a:effectLst/>
              </a:rPr>
              <a:t>العمل التطوعي الجماعي بيعزز روح التعاون والانتماء بين الناس، وبيخلي كل شخص يحس إنه جزء من هدف. من خلاله، بيتعلم المتطوع كيف يشتغل مع غيره بانسجام واحترام، وكيف يكون عنده حس بالمسؤولية تجاه الفريق والمجتمع. كمان بيساعد على تبادل الخبرات والأفكار، وبيخلق طاقة إيجابية بتحفّز الجميع على العطاء أكثر.</a:t>
            </a:r>
          </a:p>
          <a:p>
            <a:pPr algn="r"/>
            <a:r>
              <a:rPr lang="ar-JO" sz="2800" b="1" dirty="0">
                <a:effectLst/>
              </a:rPr>
              <a:t>مثلاً</a:t>
            </a:r>
            <a:r>
              <a:rPr lang="ar-JO" sz="2800" dirty="0">
                <a:effectLst/>
              </a:rPr>
              <a:t>، لما مجموعة من الطلاب ينظموا حملة لتنظيف المدرسة أو زراعة الأشجار</a:t>
            </a:r>
            <a:r>
              <a:rPr lang="ar-SA" sz="2800" dirty="0">
                <a:effectLst/>
              </a:rPr>
              <a:t> او جمع تبرعات لمساعدة الآخربن</a:t>
            </a:r>
            <a:r>
              <a:rPr lang="ar-JO" sz="2800" dirty="0">
                <a:effectLst/>
              </a:rPr>
              <a:t>، هذا مثال على العمل التطوعي الجماعي. وهيك نوع من الأعمال بيساعد الأشخاص يتعلموا روح الفريق، والتنظيم، والتعاون، وهاي مهارات مهمة بالحياة والدراسة. غير هيك، فيه شعور جميل لما تشوف نتيجة عملك مع مجموعة كلها تشتغل لهدف واحد.</a:t>
            </a:r>
          </a:p>
          <a:p>
            <a:endParaRPr lang="en-US" dirty="0"/>
          </a:p>
        </p:txBody>
      </p:sp>
    </p:spTree>
    <p:extLst>
      <p:ext uri="{BB962C8B-B14F-4D97-AF65-F5344CB8AC3E}">
        <p14:creationId xmlns:p14="http://schemas.microsoft.com/office/powerpoint/2010/main" val="238376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80ED1C-DB58-3AC4-D8AD-CFCE91E004E0}"/>
              </a:ext>
            </a:extLst>
          </p:cNvPr>
          <p:cNvPicPr>
            <a:picLocks noChangeAspect="1"/>
          </p:cNvPicPr>
          <p:nvPr/>
        </p:nvPicPr>
        <p:blipFill>
          <a:blip r:embed="rId2"/>
          <a:stretch>
            <a:fillRect/>
          </a:stretch>
        </p:blipFill>
        <p:spPr>
          <a:xfrm>
            <a:off x="235881" y="2208284"/>
            <a:ext cx="5753686" cy="3282770"/>
          </a:xfrm>
          <a:prstGeom prst="rect">
            <a:avLst/>
          </a:prstGeom>
        </p:spPr>
      </p:pic>
      <p:pic>
        <p:nvPicPr>
          <p:cNvPr id="5" name="Picture 4">
            <a:extLst>
              <a:ext uri="{FF2B5EF4-FFF2-40B4-BE49-F238E27FC236}">
                <a16:creationId xmlns:a16="http://schemas.microsoft.com/office/drawing/2014/main" id="{65785A4B-1C3F-E95F-0055-BFE518A9D784}"/>
              </a:ext>
            </a:extLst>
          </p:cNvPr>
          <p:cNvPicPr>
            <a:picLocks noChangeAspect="1"/>
          </p:cNvPicPr>
          <p:nvPr/>
        </p:nvPicPr>
        <p:blipFill>
          <a:blip r:embed="rId3"/>
          <a:stretch>
            <a:fillRect/>
          </a:stretch>
        </p:blipFill>
        <p:spPr>
          <a:xfrm>
            <a:off x="6095999" y="2835983"/>
            <a:ext cx="5852292" cy="3282770"/>
          </a:xfrm>
          <a:prstGeom prst="rect">
            <a:avLst/>
          </a:prstGeom>
        </p:spPr>
      </p:pic>
      <p:sp>
        <p:nvSpPr>
          <p:cNvPr id="2" name="Title 3">
            <a:extLst>
              <a:ext uri="{FF2B5EF4-FFF2-40B4-BE49-F238E27FC236}">
                <a16:creationId xmlns:a16="http://schemas.microsoft.com/office/drawing/2014/main" id="{EC508EB1-166F-B247-DCF3-0DCE0CCDFF1F}"/>
              </a:ext>
            </a:extLst>
          </p:cNvPr>
          <p:cNvSpPr txBox="1">
            <a:spLocks/>
          </p:cNvSpPr>
          <p:nvPr/>
        </p:nvSpPr>
        <p:spPr>
          <a:xfrm>
            <a:off x="3690849" y="412921"/>
            <a:ext cx="4810301" cy="1655763"/>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ar-SA" sz="4000" dirty="0"/>
              <a:t>صور عن العمل التطوعي الجماعي</a:t>
            </a:r>
            <a:br>
              <a:rPr lang="en-US" dirty="0"/>
            </a:br>
            <a:endParaRPr lang="en-US" dirty="0"/>
          </a:p>
        </p:txBody>
      </p:sp>
    </p:spTree>
    <p:extLst>
      <p:ext uri="{BB962C8B-B14F-4D97-AF65-F5344CB8AC3E}">
        <p14:creationId xmlns:p14="http://schemas.microsoft.com/office/powerpoint/2010/main" val="285000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875CA6-CDF7-A64E-7730-3D23677E1BD2}"/>
              </a:ext>
            </a:extLst>
          </p:cNvPr>
          <p:cNvSpPr>
            <a:spLocks noGrp="1"/>
          </p:cNvSpPr>
          <p:nvPr>
            <p:ph type="ctrTitle"/>
          </p:nvPr>
        </p:nvSpPr>
        <p:spPr>
          <a:xfrm>
            <a:off x="2183301" y="108988"/>
            <a:ext cx="7825396" cy="724560"/>
          </a:xfrm>
        </p:spPr>
        <p:txBody>
          <a:bodyPr>
            <a:normAutofit/>
          </a:bodyPr>
          <a:lstStyle/>
          <a:p>
            <a:r>
              <a:rPr lang="ar-JO" sz="3200" dirty="0">
                <a:effectLst/>
              </a:rPr>
              <a:t>أهمية العمل التطوعي للفرد </a:t>
            </a:r>
            <a:endParaRPr lang="en-US" sz="3200" dirty="0"/>
          </a:p>
        </p:txBody>
      </p:sp>
      <p:sp>
        <p:nvSpPr>
          <p:cNvPr id="5" name="Subtitle 4">
            <a:extLst>
              <a:ext uri="{FF2B5EF4-FFF2-40B4-BE49-F238E27FC236}">
                <a16:creationId xmlns:a16="http://schemas.microsoft.com/office/drawing/2014/main" id="{BCEE0CC1-00F7-7FB3-1902-AEE95EAE091B}"/>
              </a:ext>
            </a:extLst>
          </p:cNvPr>
          <p:cNvSpPr>
            <a:spLocks noGrp="1"/>
          </p:cNvSpPr>
          <p:nvPr>
            <p:ph type="subTitle" idx="1"/>
          </p:nvPr>
        </p:nvSpPr>
        <p:spPr>
          <a:xfrm>
            <a:off x="461889" y="583809"/>
            <a:ext cx="11268221" cy="6274191"/>
          </a:xfrm>
        </p:spPr>
        <p:txBody>
          <a:bodyPr>
            <a:normAutofit/>
          </a:bodyPr>
          <a:lstStyle/>
          <a:p>
            <a:pPr algn="r"/>
            <a:br>
              <a:rPr lang="ar-JO" sz="2200" dirty="0">
                <a:effectLst/>
              </a:rPr>
            </a:br>
            <a:r>
              <a:rPr lang="ar-JO" sz="2000" b="1" dirty="0">
                <a:effectLst/>
              </a:rPr>
              <a:t>العمل التطوعي له أثر كبير على الشخص نفسه، مش بس على المجتمع، ومن أهم فوائده</a:t>
            </a:r>
          </a:p>
          <a:p>
            <a:pPr algn="r"/>
            <a:r>
              <a:rPr lang="ar-SA" sz="2600" b="1" dirty="0">
                <a:effectLst/>
              </a:rPr>
              <a:t>1-</a:t>
            </a:r>
            <a:r>
              <a:rPr lang="ar-JO" sz="2600" b="1" dirty="0">
                <a:effectLst/>
              </a:rPr>
              <a:t>تنمية المهارات الاجتماعية والتواصل مع الآخرين</a:t>
            </a:r>
          </a:p>
          <a:p>
            <a:pPr algn="r"/>
            <a:r>
              <a:rPr lang="ar-JO" sz="2200" dirty="0">
                <a:effectLst/>
              </a:rPr>
              <a:t>من خلال التطوع، الشخص بيتعامل مع ناس مختلفين ويتعلم كيف يتواصل بطريقة إيجابية ومحترمة</a:t>
            </a:r>
            <a:r>
              <a:rPr lang="ar-SA" sz="2200" dirty="0">
                <a:effectLst/>
              </a:rPr>
              <a:t>. </a:t>
            </a:r>
            <a:r>
              <a:rPr lang="ar-JO" sz="2200" dirty="0">
                <a:effectLst/>
              </a:rPr>
              <a:t>هذا بيقوي شخصيته وبيخليه يعرف يتعامل مع المواقف المختلفة بالحياة.</a:t>
            </a:r>
          </a:p>
          <a:p>
            <a:pPr algn="r"/>
            <a:r>
              <a:rPr lang="ar-JO" sz="2200" dirty="0">
                <a:effectLst/>
              </a:rPr>
              <a:t>وكمان بيساعده يتعلم أسلوب الحوار، واحترام آراء غيره وكيف يحل المشاكل بطريقة هادئة ومتفاهمة. ومع الوقت بيصير التواصل جزء طبيعي من شخصيته، سواء بالمدرسة أو بالحياة اليومية.</a:t>
            </a:r>
          </a:p>
          <a:p>
            <a:pPr algn="r"/>
            <a:r>
              <a:rPr lang="ar-SA" sz="2600" b="1" dirty="0">
                <a:effectLst/>
              </a:rPr>
              <a:t>2-</a:t>
            </a:r>
            <a:r>
              <a:rPr lang="ar-JO" sz="2600" b="1" dirty="0">
                <a:effectLst/>
              </a:rPr>
              <a:t>تعزيز روح المسؤولية</a:t>
            </a:r>
          </a:p>
          <a:p>
            <a:pPr algn="r"/>
            <a:r>
              <a:rPr lang="ar-JO" sz="2200" dirty="0">
                <a:effectLst/>
              </a:rPr>
              <a:t>لما الشخص يشارك بعمل تطوعي، بيتعلم يكون منضبط وملتزم، يعني إذا تم تحديد وقت أو مهمة، بيحاول يلتزم فيها ويخلصها على أحسن وجه.</a:t>
            </a:r>
            <a:r>
              <a:rPr lang="ar-SA" sz="2200" dirty="0">
                <a:effectLst/>
              </a:rPr>
              <a:t> </a:t>
            </a:r>
            <a:r>
              <a:rPr lang="ar-JO" sz="2200" dirty="0">
                <a:effectLst/>
              </a:rPr>
              <a:t>وهيك بيصير عنده إحساس بالمسؤولية تجاه نفسه وتجاه الفريق اللي معه.</a:t>
            </a:r>
          </a:p>
          <a:p>
            <a:pPr algn="r"/>
            <a:r>
              <a:rPr lang="ar-JO" sz="2200" dirty="0">
                <a:effectLst/>
              </a:rPr>
              <a:t>وهاي المهارة مهمة جدًا في الحياة والدراسة والعمل، لأنها بتعلّم الشخص أهمية الالتزام والانضباط، وبتخليه يعتمد على حاله، ويكون شخص يمكن الوثوق فيه.</a:t>
            </a:r>
            <a:r>
              <a:rPr lang="ar-SA" sz="2200" dirty="0">
                <a:effectLst/>
              </a:rPr>
              <a:t> </a:t>
            </a:r>
            <a:r>
              <a:rPr lang="ar-JO" sz="2200" dirty="0">
                <a:effectLst/>
              </a:rPr>
              <a:t>كمان بيتعلم إنه مش لازم دايمًا ينتظر من الناس تساعده أو توجهه، بل يبادر من نفسه ويساهم بخدمة مجتمعه</a:t>
            </a:r>
            <a:endParaRPr lang="ar-JO" sz="1600" dirty="0">
              <a:effectLst/>
            </a:endParaRPr>
          </a:p>
          <a:p>
            <a:endParaRPr lang="en-US" dirty="0"/>
          </a:p>
        </p:txBody>
      </p:sp>
    </p:spTree>
    <p:extLst>
      <p:ext uri="{BB962C8B-B14F-4D97-AF65-F5344CB8AC3E}">
        <p14:creationId xmlns:p14="http://schemas.microsoft.com/office/powerpoint/2010/main" val="34465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5006A8A-5AFC-703A-E9E1-F5AF0DA8B36A}"/>
              </a:ext>
            </a:extLst>
          </p:cNvPr>
          <p:cNvSpPr>
            <a:spLocks noGrp="1"/>
          </p:cNvSpPr>
          <p:nvPr>
            <p:ph type="subTitle" idx="1"/>
          </p:nvPr>
        </p:nvSpPr>
        <p:spPr>
          <a:xfrm>
            <a:off x="-422030" y="689316"/>
            <a:ext cx="12238892" cy="5876315"/>
          </a:xfrm>
        </p:spPr>
        <p:txBody>
          <a:bodyPr>
            <a:noAutofit/>
          </a:bodyPr>
          <a:lstStyle/>
          <a:p>
            <a:pPr algn="r"/>
            <a:r>
              <a:rPr lang="ar-SA" sz="2800" b="1" dirty="0">
                <a:effectLst/>
              </a:rPr>
              <a:t>3-</a:t>
            </a:r>
            <a:r>
              <a:rPr lang="ar-JO" sz="2800" b="1" dirty="0">
                <a:effectLst/>
              </a:rPr>
              <a:t>زيادة الثقة بالنفس</a:t>
            </a:r>
          </a:p>
          <a:p>
            <a:pPr algn="r"/>
            <a:r>
              <a:rPr lang="ar-JO" dirty="0">
                <a:effectLst/>
              </a:rPr>
              <a:t>لما المتطوع يشوف أثر عمله على الآخرين، بيحس بالفخر وبالثقة بنفسه لأنه عمل شي مفيد.</a:t>
            </a:r>
          </a:p>
          <a:p>
            <a:pPr algn="r"/>
            <a:r>
              <a:rPr lang="ar-JO" dirty="0">
                <a:effectLst/>
              </a:rPr>
              <a:t>هذا الإحساس بيخلي الشخص أكثر إيجابية ويشجعه يقدم أكثر.</a:t>
            </a:r>
          </a:p>
          <a:p>
            <a:pPr algn="r"/>
            <a:r>
              <a:rPr lang="ar-JO" dirty="0">
                <a:effectLst/>
              </a:rPr>
              <a:t>ومع كل تجربة تطوعية جديدة بتزيد ثقته بقدراته وبيتعلم إنه قادر يواجه التحديات ويترك أثر حقيقي، مهما كان بسيط.</a:t>
            </a:r>
            <a:endParaRPr lang="ar-SA" dirty="0">
              <a:effectLst/>
            </a:endParaRPr>
          </a:p>
          <a:p>
            <a:pPr algn="r"/>
            <a:endParaRPr lang="ar-JO" dirty="0">
              <a:effectLst/>
            </a:endParaRPr>
          </a:p>
          <a:p>
            <a:pPr algn="r"/>
            <a:r>
              <a:rPr lang="ar-SA" sz="2800" b="1" dirty="0">
                <a:effectLst/>
              </a:rPr>
              <a:t>4-</a:t>
            </a:r>
            <a:r>
              <a:rPr lang="ar-JO" sz="2800" b="1" dirty="0">
                <a:effectLst/>
              </a:rPr>
              <a:t>اكتساب خبرات جديدة</a:t>
            </a:r>
          </a:p>
          <a:p>
            <a:pPr algn="r"/>
            <a:r>
              <a:rPr lang="ar-JO" dirty="0">
                <a:effectLst/>
              </a:rPr>
              <a:t>التطوع بيفتح فرص للتعلم من التجربة، مثل تعلم تنظيم الفعاليات أو التعامل مع المواقف المختلفة.</a:t>
            </a:r>
          </a:p>
          <a:p>
            <a:pPr algn="r"/>
            <a:r>
              <a:rPr lang="ar-JO" dirty="0">
                <a:effectLst/>
              </a:rPr>
              <a:t>وهيك الشخص بيكسب خبرة عملية بتفيده بالمستقبل سواء بالدراسة أو بالشغل.</a:t>
            </a:r>
          </a:p>
          <a:p>
            <a:pPr algn="r"/>
            <a:r>
              <a:rPr lang="ar-JO" dirty="0">
                <a:effectLst/>
              </a:rPr>
              <a:t>كمان بيتعرف على مجالات  ممكن تفتح له أفكار أو اهتمامات ما كان يعرفها قبل و هيك بصير عنده رؤية أوسع</a:t>
            </a:r>
          </a:p>
          <a:p>
            <a:pPr algn="r"/>
            <a:r>
              <a:rPr lang="ar-JO" dirty="0">
                <a:effectLst/>
              </a:rPr>
              <a:t>للحياة</a:t>
            </a:r>
          </a:p>
          <a:p>
            <a:endParaRPr lang="en-US" dirty="0"/>
          </a:p>
        </p:txBody>
      </p:sp>
    </p:spTree>
    <p:extLst>
      <p:ext uri="{BB962C8B-B14F-4D97-AF65-F5344CB8AC3E}">
        <p14:creationId xmlns:p14="http://schemas.microsoft.com/office/powerpoint/2010/main" val="226744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C8FFBF-594F-F9D6-696C-F9CA33DCE6C8}"/>
              </a:ext>
            </a:extLst>
          </p:cNvPr>
          <p:cNvSpPr>
            <a:spLocks noGrp="1"/>
          </p:cNvSpPr>
          <p:nvPr>
            <p:ph type="ctrTitle"/>
          </p:nvPr>
        </p:nvSpPr>
        <p:spPr>
          <a:xfrm>
            <a:off x="2658792" y="393895"/>
            <a:ext cx="7403365" cy="569815"/>
          </a:xfrm>
        </p:spPr>
        <p:txBody>
          <a:bodyPr>
            <a:noAutofit/>
          </a:bodyPr>
          <a:lstStyle/>
          <a:p>
            <a:r>
              <a:rPr lang="ar-JO" sz="3600" dirty="0">
                <a:effectLst/>
              </a:rPr>
              <a:t>أهمية العمل التطوعي لل</a:t>
            </a:r>
            <a:r>
              <a:rPr lang="ar-SA" sz="3600" dirty="0">
                <a:effectLst/>
              </a:rPr>
              <a:t>مجتمع</a:t>
            </a:r>
            <a:r>
              <a:rPr lang="ar-JO" sz="3600" dirty="0">
                <a:effectLst/>
              </a:rPr>
              <a:t> </a:t>
            </a:r>
            <a:endParaRPr lang="en-US" sz="3600" dirty="0"/>
          </a:p>
        </p:txBody>
      </p:sp>
      <p:sp>
        <p:nvSpPr>
          <p:cNvPr id="5" name="Subtitle 4">
            <a:extLst>
              <a:ext uri="{FF2B5EF4-FFF2-40B4-BE49-F238E27FC236}">
                <a16:creationId xmlns:a16="http://schemas.microsoft.com/office/drawing/2014/main" id="{9E5715A7-3310-B5D7-DA16-17EDF0EEA226}"/>
              </a:ext>
            </a:extLst>
          </p:cNvPr>
          <p:cNvSpPr>
            <a:spLocks noGrp="1"/>
          </p:cNvSpPr>
          <p:nvPr>
            <p:ph type="subTitle" idx="1"/>
          </p:nvPr>
        </p:nvSpPr>
        <p:spPr>
          <a:xfrm>
            <a:off x="145367" y="1076251"/>
            <a:ext cx="11901266" cy="5816991"/>
          </a:xfrm>
        </p:spPr>
        <p:txBody>
          <a:bodyPr>
            <a:normAutofit fontScale="85000" lnSpcReduction="20000"/>
          </a:bodyPr>
          <a:lstStyle/>
          <a:p>
            <a:pPr algn="r"/>
            <a:r>
              <a:rPr lang="ar-SA" b="1" dirty="0">
                <a:effectLst/>
              </a:rPr>
              <a:t>العمل التطوعي لا يفيد فقط الفرد, بل له دور كبير في تقوية المجنمع و تطويره:</a:t>
            </a:r>
          </a:p>
          <a:p>
            <a:pPr algn="r"/>
            <a:r>
              <a:rPr lang="ar-SA" sz="2800" b="1" dirty="0">
                <a:effectLst/>
              </a:rPr>
              <a:t>1-</a:t>
            </a:r>
            <a:r>
              <a:rPr lang="ar-JO" sz="2800" b="1" dirty="0">
                <a:effectLst/>
              </a:rPr>
              <a:t>تعزيز الثقة والانتماء</a:t>
            </a:r>
          </a:p>
          <a:p>
            <a:pPr algn="r"/>
            <a:r>
              <a:rPr lang="ar-JO" dirty="0">
                <a:effectLst/>
              </a:rPr>
              <a:t>التطوع بيخلينا نحس إننا جزء من المجتمع، وإن إلنا دور فيه. هذا الشعور مش مجرد إحساس، هو بيقوي روابط الناس ببعضهم وبيزيد حبهم لبلدهم. لما الإنسان يشارك في نشاط جماعي، سواء كان تنظيف الحي، أو تعليم أطفال محتاجين، أو تنظيم حملة توعية، بيحس إنو مساهمته مهمة ومقدرة و هاد الاشيء بيعطي ثقة بالنفس و بيحفّزه أكثر ليكون عنصر فعال في تحسين المجتمع وحمايته والمحافظة عليه.</a:t>
            </a:r>
          </a:p>
          <a:p>
            <a:pPr algn="r"/>
            <a:r>
              <a:rPr lang="ar-SA" sz="2800" b="1" dirty="0">
                <a:effectLst/>
              </a:rPr>
              <a:t>2-</a:t>
            </a:r>
            <a:r>
              <a:rPr lang="ar-JO" sz="2800" b="1" dirty="0">
                <a:effectLst/>
              </a:rPr>
              <a:t>الإسهام في تنمية المجتمع وتقدمه</a:t>
            </a:r>
          </a:p>
          <a:p>
            <a:pPr algn="r"/>
            <a:r>
              <a:rPr lang="ar-JO" dirty="0">
                <a:effectLst/>
              </a:rPr>
              <a:t>من خلال التطوع، بتنحل مشاكل كثيرة بسرعة ومن غير تكاليف كبيرة. مثلاً حملات النظافة ما بس بتحافظ على البيئة، كمان بتقلل الأمراض وتخلي الحي أكثر جاذبية للسكن والعمل. دعم التعليم للأطفال المحتاجين بيزيد فرصهم المستقبل أفضل، وبيقلل الفقر والبطالة على المدى الطويل. التطوع كمان بيكمل دور الدولة، لأنه يحل مشكلات بسيطة بشكل مباشر، وبيساعد المجتمع يتطور بطريقة أسرع وأكثر استدامة، لأنه كل شخص صار جزء من الحل.</a:t>
            </a:r>
          </a:p>
          <a:p>
            <a:pPr algn="r"/>
            <a:r>
              <a:rPr lang="ar-SA" sz="2800" b="1" dirty="0">
                <a:effectLst/>
              </a:rPr>
              <a:t>3-</a:t>
            </a:r>
            <a:r>
              <a:rPr lang="ar-JO" sz="2800" b="1" dirty="0">
                <a:effectLst/>
              </a:rPr>
              <a:t>نشر القيم الإيجابية</a:t>
            </a:r>
          </a:p>
          <a:p>
            <a:pPr algn="r"/>
            <a:r>
              <a:rPr lang="ar-JO" dirty="0">
                <a:effectLst/>
              </a:rPr>
              <a:t>التطوع بينشر قيم زي الاحترام، التضامن، والمبادرة. لما يشوف الأطفال والشباب الكبار يساعدوا بعض، هالقيم بتترسخ في المجتمع، وبتصير عادة مش بس عمل استثنائي. كمان، التطوع بيعلم الناس كيف يكونوا مسؤولين وواعين لمصلحة غيرهم، وبيعزز روح التعاون والعمل الجماعي. ومع مرور الوقت، هالقيم بتصير جزء من ثقافة المجتمع، وبتخلي الناس يتعاملوا مع بعض بمودة واحترام، ويكون عندهم استعداد لمساعدة الآخرين دون انتظار مقابل.</a:t>
            </a:r>
          </a:p>
          <a:p>
            <a:endParaRPr lang="en-US" dirty="0"/>
          </a:p>
        </p:txBody>
      </p:sp>
    </p:spTree>
    <p:extLst>
      <p:ext uri="{BB962C8B-B14F-4D97-AF65-F5344CB8AC3E}">
        <p14:creationId xmlns:p14="http://schemas.microsoft.com/office/powerpoint/2010/main" val="2030352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103</TotalTime>
  <Words>1281</Words>
  <Application>Microsoft Office PowerPoint</Application>
  <PresentationFormat>Widescreen</PresentationFormat>
  <Paragraphs>60</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Bookman Old Style</vt:lpstr>
      <vt:lpstr>Calibri</vt:lpstr>
      <vt:lpstr>Rockwell</vt:lpstr>
      <vt:lpstr>Damask</vt:lpstr>
      <vt:lpstr>العمل التطوعي   </vt:lpstr>
      <vt:lpstr>العمل التطوعي   </vt:lpstr>
      <vt:lpstr>العمل التطوعي الفردي </vt:lpstr>
      <vt:lpstr>PowerPoint Presentation</vt:lpstr>
      <vt:lpstr>العمل التطوعي الجماعي</vt:lpstr>
      <vt:lpstr>PowerPoint Presentation</vt:lpstr>
      <vt:lpstr>أهمية العمل التطوعي للفرد </vt:lpstr>
      <vt:lpstr>PowerPoint Presentation</vt:lpstr>
      <vt:lpstr>أهمية العمل التطوعي للمجتمع </vt:lpstr>
      <vt:lpstr>المبادرات التطوعية الأردنية</vt:lpstr>
      <vt:lpstr>PowerPoint Presentation</vt:lpstr>
      <vt:lpstr>ثر العمل التطوعي على الوطن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Rana Zaki Salaita</dc:creator>
  <cp:lastModifiedBy>Rana Zaki Salaita</cp:lastModifiedBy>
  <cp:revision>3</cp:revision>
  <dcterms:created xsi:type="dcterms:W3CDTF">2025-11-06T15:21:31Z</dcterms:created>
  <dcterms:modified xsi:type="dcterms:W3CDTF">2025-11-18T08:10:34Z</dcterms:modified>
</cp:coreProperties>
</file>