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66" d="100"/>
          <a:sy n="66" d="100"/>
        </p:scale>
        <p:origin x="816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7366-CC43-40F2-B8FC-CF0EBFAD8E7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9EE8-9397-4664-8428-01418BBB9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785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7366-CC43-40F2-B8FC-CF0EBFAD8E7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9EE8-9397-4664-8428-01418BBB9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394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7366-CC43-40F2-B8FC-CF0EBFAD8E7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9EE8-9397-4664-8428-01418BBB909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9319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7366-CC43-40F2-B8FC-CF0EBFAD8E7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9EE8-9397-4664-8428-01418BBB9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54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7366-CC43-40F2-B8FC-CF0EBFAD8E7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9EE8-9397-4664-8428-01418BBB909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2297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7366-CC43-40F2-B8FC-CF0EBFAD8E7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9EE8-9397-4664-8428-01418BBB9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2510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7366-CC43-40F2-B8FC-CF0EBFAD8E7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9EE8-9397-4664-8428-01418BBB9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879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7366-CC43-40F2-B8FC-CF0EBFAD8E7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9EE8-9397-4664-8428-01418BBB9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367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7366-CC43-40F2-B8FC-CF0EBFAD8E7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9EE8-9397-4664-8428-01418BBB9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38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7366-CC43-40F2-B8FC-CF0EBFAD8E7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9EE8-9397-4664-8428-01418BBB9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715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7366-CC43-40F2-B8FC-CF0EBFAD8E7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9EE8-9397-4664-8428-01418BBB9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5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7366-CC43-40F2-B8FC-CF0EBFAD8E7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9EE8-9397-4664-8428-01418BBB9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13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7366-CC43-40F2-B8FC-CF0EBFAD8E7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9EE8-9397-4664-8428-01418BBB9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509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7366-CC43-40F2-B8FC-CF0EBFAD8E7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9EE8-9397-4664-8428-01418BBB9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685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7366-CC43-40F2-B8FC-CF0EBFAD8E7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9EE8-9397-4664-8428-01418BBB9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9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7366-CC43-40F2-B8FC-CF0EBFAD8E7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9EE8-9397-4664-8428-01418BBB9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442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57366-CC43-40F2-B8FC-CF0EBFAD8E7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0239EE8-9397-4664-8428-01418BBB9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11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JO" dirty="0" smtClean="0"/>
              <a:t>الجملة الفعلية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2889" y="5270033"/>
            <a:ext cx="7766936" cy="1096899"/>
          </a:xfrm>
        </p:spPr>
        <p:txBody>
          <a:bodyPr/>
          <a:lstStyle/>
          <a:p>
            <a:r>
              <a:rPr lang="ar-JO" dirty="0" smtClean="0"/>
              <a:t>الطالب :راشد </a:t>
            </a:r>
            <a:r>
              <a:rPr lang="ar-JO" dirty="0" err="1" smtClean="0"/>
              <a:t>البجالي</a:t>
            </a:r>
            <a:r>
              <a:rPr lang="ar-JO" dirty="0" smtClean="0"/>
              <a:t>                                      الصف </a:t>
            </a:r>
            <a:r>
              <a:rPr lang="ar-JO" smtClean="0"/>
              <a:t>:الخامس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64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الجملة الفعلية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ar-JO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الجملة </a:t>
            </a:r>
            <a:r>
              <a:rPr lang="ar-JO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الفعلية </a:t>
            </a:r>
            <a:r>
              <a:rPr lang="ar-JO" sz="3200" dirty="0" smtClean="0"/>
              <a:t>:هي</a:t>
            </a:r>
            <a:r>
              <a:rPr lang="ar-JO" sz="3200" dirty="0"/>
              <a:t> الجملة التي تبدأ بفعل، سواء كان ماضيًا أو مضارعًا أو أمرًا</a:t>
            </a:r>
            <a:r>
              <a:rPr lang="ar-JO" sz="3200" dirty="0"/>
              <a:t>. تتكون من ركنين أساسيين هما الفعل والفاعل، وقد يُضاف إليها المفعول به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84762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أركان الجملة الفعلية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83772" y="2118796"/>
            <a:ext cx="7837714" cy="414880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3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Google Sans"/>
                <a:cs typeface="Arial" panose="020B0604020202020204" pitchFamily="34" charset="0"/>
              </a:rPr>
              <a:t>الفعل</a:t>
            </a:r>
            <a:r>
              <a:rPr kumimoji="0" lang="ar-SA" altLang="en-US" sz="3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:</a:t>
            </a:r>
            <a:r>
              <a:rPr kumimoji="0" lang="ar-SA" altLang="en-US" sz="3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 هو الركن الأساسي ويُعبّر عن حدث في زمن معين.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3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Google Sans"/>
                <a:cs typeface="Arial" panose="020B0604020202020204" pitchFamily="34" charset="0"/>
              </a:rPr>
              <a:t>الفاعل:</a:t>
            </a:r>
            <a:r>
              <a:rPr kumimoji="0" lang="ar-SA" altLang="en-US" sz="3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 هو من قام بالفعل وهو ركن أساسي، مثل قولنا "نجح المجتهد" حيث "المجتهد" فاعل.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3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Google Sans"/>
                <a:cs typeface="Arial" panose="020B0604020202020204" pitchFamily="34" charset="0"/>
              </a:rPr>
              <a:t>المفعول به</a:t>
            </a:r>
            <a:r>
              <a:rPr kumimoji="0" lang="ar-SA" altLang="en-US" sz="3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:</a:t>
            </a:r>
            <a:r>
              <a:rPr kumimoji="0" lang="ar-SA" altLang="en-US" sz="3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 يأتي في الجملة، ويكتمل المعنى به. لا يعتبر ركنًا أساسيًا في الجملة الفعلية، بل يأتي كعنصر مكمل. 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-238527"/>
            <a:ext cx="94578" cy="47705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- </a:t>
            </a:r>
            <a:endParaRPr kumimoji="0" lang="ar-SA" altLang="en-US" sz="1200" b="0" i="0" u="none" strike="noStrike" cap="none" normalizeH="0" baseline="0" dirty="0" smtClean="0">
              <a:ln>
                <a:noFill/>
              </a:ln>
              <a:solidFill>
                <a:srgbClr val="001D35"/>
              </a:solidFill>
              <a:effectLst/>
              <a:latin typeface="Google Sans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en-US" sz="1900" b="0" i="0" u="none" strike="noStrike" cap="none" normalizeH="0" baseline="0" dirty="0" smtClean="0">
              <a:ln>
                <a:noFill/>
              </a:ln>
              <a:solidFill>
                <a:srgbClr val="001D35"/>
              </a:solidFill>
              <a:effectLst/>
              <a:latin typeface="Google Sans"/>
              <a:cs typeface="Arial" panose="020B0604020202020204" pitchFamily="34" charset="0"/>
            </a:endParaRPr>
          </a:p>
        </p:txBody>
      </p:sp>
      <p:sp>
        <p:nvSpPr>
          <p:cNvPr id="9" name="AutoShape 6" descr="data:image/png;base64,iVBORw0KGgoAAAANSUhEUgAAAIAAAACACAMAAAD04JH5AAAAbFBMVEX///8zMzMqKiotLS0wMDAnJyckJCT8/Pz5+flvb28/Pz8bGxvw8PDi4uIgICDZ2dm3t7egoKBZWVmGhoZKSkrDw8NoaGg6OjqmpqaNjY1PT0/MzMzo6Oivr69hYWF/f38AAACVlZURERF3d3cUjdnRAAAEXUlEQVR4nO2YyaKyOgyAaTrIDKJMIniQ93/HvzRVadW70Lq6/TYecypJ00wlCDwej8fj8Xg8Ho/H4/F4PB6Px+N5y/5K42M1RZdDf7hE1Slm4q8Lsj/BjlOz9P0lalbhdZUlEJ+a5XBYplMr/qKgIFceV9FyuEgJSf7qTwwoT5ADpQDAQX4yBtCOwbkigkop51JGaU7iLiiOsZLBuk7aJyVNzEFLIG+b4hMDwqLuKkHuQFQPabDLhrIFLaLxfiikrBjKmOKiVRKqVRVK+Gkczp/oV6TdlWllvEtv0ixCu1j8cG0RrwvzJt3dJadVwi+fa1fULVoAh91DeG7U7uhytynY7bkUbBcFnTSTH75Tvz5GG7B/Nos2m92VufldLsoJa9PgW9IIng3YKSFrh4ekE9sTUSYJko9f65fPUbuFxdhLcVVxMYd3OyfKL+YPe06r7x0g96YOfLvblUa5ALLb9zphEBorwory0oF+dbrrbnvj+QOg8Pa9oqIzf1a3MGWBC3aMKRcYERZiaHDt4yGhJ9Pd4QHo7ET/epirLmGEYVCjUOuIQFjxVpxobJ7a55zRBcIQYnawo/LySKCxCk6Xw+JIv/Sm2m1uhtSI1XCvjbHiLT2xxJUDpLsJ1p1tnQtSVezpdF7/Tycr4WrZlJzpl6VXuds601l1BCjXGpDYCTdRJ0XoxqjqMTdKfRAoA2T0jzIFrB8UV3Z0UYRuZKqzsZPZ19EFoowZ2BPHgfP9LnAIhiE3vZqpIs2k/sUsgtJgevxoCHlLpmq/VdtDdAFjzHbAyPjFsulbJjUBWLGGUwihvaVMBm380Rj4H9S4WTPYZLlVUjveawKTYwforCeJebJ6MLlYbaDnTnMQGVVPBKvnT69a9ZmwxLn+oFAuYFZw19iqzYibhXDVBzfsenXe1OyJQ44dwTBLusTNIGBSq5BXtf8BTgXEaHx1wg+uQ1CBmUi3+SWDEK8fySYMpVGucxDB0Qyah6404nGj28TDqJgvLtvABoK6Huct8315Cs4ZiPsc1I8WZibKuVDWhRlP5hb3WQVOhvFXZKBckNwirBbQyPw8quCsdOCX/DEquybE6fSuoKVkTQnslHoqlxUz+ZUDZNZj5dUuLhM+rz0/S1QpOKr8HAREP9N/uyfiAJpOoAcUzE+cy+V87m4WfQavyqAq7yivhigd0AVE/hkm2zR1z7lSMxCRmzxPvNJFMVyUY9YO2Iun6cwt+pIkb8Uj5PfLYE1wXgrTiju6D77jjN6Oz2kF5HE3168Lyrp1dh98B84loitFsql3GBu0acDxLPrMgKNZ3BrBlupGRe2BxT1albyuGsHW6fd5ya8dILOP6wnAnNBR6vI++A4s/TLgTHEvXoztv2EGewRaSddebb8l+Q3DOpo9nXU48/VtqtP74DsaSl40HGmXPTL/ijJn4llTeOH29f1nkGR+oWlo21/2wS1l/+oN+K5z+0bA4/F4PB6Px+PxeDwej+f/wj+K7jVSoVGXHQAAAABJRU5ErkJggg=="/>
          <p:cNvSpPr>
            <a:spLocks noChangeAspect="1" noChangeArrowheads="1"/>
          </p:cNvSpPr>
          <p:nvPr/>
        </p:nvSpPr>
        <p:spPr bwMode="auto">
          <a:xfrm>
            <a:off x="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28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أمثلة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r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ar-SA" altLang="en-US" sz="4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oogle Sans"/>
                <a:cs typeface="Arial" panose="020B0604020202020204" pitchFamily="34" charset="0"/>
              </a:rPr>
              <a:t>فعل </a:t>
            </a:r>
            <a:r>
              <a:rPr lang="ar-SA" altLang="en-US" sz="4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Google Sans"/>
                <a:cs typeface="Arial" panose="020B0604020202020204" pitchFamily="34" charset="0"/>
              </a:rPr>
              <a:t>وفاعل فقط</a:t>
            </a:r>
            <a:r>
              <a:rPr lang="ar-SA" altLang="en-US" sz="4000" b="1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:</a:t>
            </a:r>
            <a:r>
              <a:rPr lang="ar-SA" altLang="en-US" sz="40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 "نزل المطرُ"</a:t>
            </a:r>
          </a:p>
          <a:p>
            <a:pPr marL="0" lvl="0" indent="0" algn="r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ar-SA" altLang="en-US" sz="4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Google Sans"/>
                <a:cs typeface="Arial" panose="020B0604020202020204" pitchFamily="34" charset="0"/>
              </a:rPr>
              <a:t>فعل وفاعل ومفعول به</a:t>
            </a:r>
            <a:r>
              <a:rPr lang="ar-SA" altLang="en-US" sz="4000" b="1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:</a:t>
            </a:r>
            <a:r>
              <a:rPr lang="ar-SA" altLang="en-US" sz="40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 "يقدم المذيع النشرة"</a:t>
            </a:r>
          </a:p>
          <a:p>
            <a:pPr marL="0" lvl="0" indent="0" algn="r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ar-SA" altLang="en-US" sz="4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Google Sans"/>
                <a:cs typeface="Arial" panose="020B0604020202020204" pitchFamily="34" charset="0"/>
              </a:rPr>
              <a:t>فعل وفاعل فقط </a:t>
            </a:r>
            <a:r>
              <a:rPr lang="ar-SA" altLang="en-US" sz="4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oogle Sans"/>
                <a:cs typeface="Arial" panose="020B0604020202020204" pitchFamily="34" charset="0"/>
              </a:rPr>
              <a:t>:</a:t>
            </a:r>
            <a:r>
              <a:rPr lang="ar-SA" altLang="en-US" sz="40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 "أشرقت الشمسُ"</a:t>
            </a:r>
            <a:r>
              <a:rPr lang="ar-SA" altLang="en-US" sz="2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 </a:t>
            </a:r>
          </a:p>
          <a:p>
            <a:pPr marL="0" lvl="0" indent="0" algn="r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ar-SA" altLang="en-US" sz="3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33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</TotalTime>
  <Words>26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Google Sans</vt:lpstr>
      <vt:lpstr>Tahoma</vt:lpstr>
      <vt:lpstr>Trebuchet MS</vt:lpstr>
      <vt:lpstr>Wingdings 3</vt:lpstr>
      <vt:lpstr>Facet</vt:lpstr>
      <vt:lpstr>الجملة الفعلية </vt:lpstr>
      <vt:lpstr>الجملة الفعلية</vt:lpstr>
      <vt:lpstr>أركان الجملة الفعلية</vt:lpstr>
      <vt:lpstr>أمثلة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الجملة الفعلية</dc:title>
  <dc:creator>Magic Systems</dc:creator>
  <cp:lastModifiedBy>Magic Systems</cp:lastModifiedBy>
  <cp:revision>4</cp:revision>
  <dcterms:created xsi:type="dcterms:W3CDTF">2025-11-13T14:41:47Z</dcterms:created>
  <dcterms:modified xsi:type="dcterms:W3CDTF">2025-11-13T15:09:30Z</dcterms:modified>
</cp:coreProperties>
</file>