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6C96-56E2-E8E5-817D-7B77735DAC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F45F19-B291-5A1B-56AE-EB280D28F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DCC02-D6BE-979E-FA96-13D4AB433434}"/>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DBECA275-787E-5B0C-F0BA-C5E0FDB10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B0CC8-1B56-F927-3EE7-A794CA79C4E3}"/>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12896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B699-3B30-78D1-1991-9DE033EAC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627BBC-4971-A32C-94DD-5F15F9100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B7F8C-A03A-334D-0154-51E1E3E48186}"/>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1EE57E1D-F024-F288-9601-5CF134D93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06560-ADFA-54E0-BCF3-370BCD71CADD}"/>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5987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13DF9-DAC0-1E09-9EF5-B36FFC0BEA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6C1FE4-9B07-6E0A-012D-11E18E633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CCC40-CB12-866A-EC8B-3F768FF4FE2E}"/>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38CC5662-9F47-054C-E5F4-148CB6630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82CE0-571C-C3BD-1526-4279C8FA2684}"/>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143435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799A-E693-F199-59A8-E4A09D673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82BCFF-E213-A7CC-531E-5F41E75C6E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FEB4E-9FAB-F6DF-1116-0352671A586F}"/>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FB5F5D53-1A9B-3CFE-E829-668AF7BE7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0B53-7203-6914-E4A8-ADCD653CB996}"/>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48170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5B8F-752C-2E1A-B59A-70EFA962C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243FA-E7FF-74CB-B040-002FF181EF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0C2E4-F84C-775A-083F-536253DB64F4}"/>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E15FA5BB-8187-061E-B486-3C1428E82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EA73F-F67F-2227-73BA-948283285E82}"/>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6890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F5BB-E740-E0B0-1D68-5410D6CE4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55747-5666-7EA4-27F2-6AC1796C4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8A65A-7707-9687-DF4C-7CD6DEDF4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06504-E262-A2EF-D214-EA0629CC5DC0}"/>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6" name="Footer Placeholder 5">
            <a:extLst>
              <a:ext uri="{FF2B5EF4-FFF2-40B4-BE49-F238E27FC236}">
                <a16:creationId xmlns:a16="http://schemas.microsoft.com/office/drawing/2014/main" id="{0F67FCA7-B741-A089-A35A-20B060B00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D63F5-890B-55FF-E366-1675075B7D6B}"/>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401239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EAE-AE0A-75BD-FB32-512FFCBBD2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D799B-89B3-0996-5345-1CF43FA84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6633B-693E-4F54-EA9F-C18BFB65F9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5915F-3E7B-3E06-5716-3DEF11A67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BC2FF-71C8-027F-BD3D-09F676A22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9DE5EC-F780-E111-AD9A-61A6589FD579}"/>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8" name="Footer Placeholder 7">
            <a:extLst>
              <a:ext uri="{FF2B5EF4-FFF2-40B4-BE49-F238E27FC236}">
                <a16:creationId xmlns:a16="http://schemas.microsoft.com/office/drawing/2014/main" id="{12EC6ACE-1185-1DD8-A464-FBAA4902E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A5DBA6-7308-E205-AB0C-4D0F9DD82BA7}"/>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160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1A2B-7B04-F399-3AAC-205653FD7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419E07-D690-8E4F-66AC-A0FD34F97C86}"/>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4" name="Footer Placeholder 3">
            <a:extLst>
              <a:ext uri="{FF2B5EF4-FFF2-40B4-BE49-F238E27FC236}">
                <a16:creationId xmlns:a16="http://schemas.microsoft.com/office/drawing/2014/main" id="{52582134-97B5-94C2-AB58-2411748CF0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58E7DE-0FE8-A26C-4CB6-B6A977BCB553}"/>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404128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27A80-FBF9-387B-09D0-654AA573D789}"/>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3" name="Footer Placeholder 2">
            <a:extLst>
              <a:ext uri="{FF2B5EF4-FFF2-40B4-BE49-F238E27FC236}">
                <a16:creationId xmlns:a16="http://schemas.microsoft.com/office/drawing/2014/main" id="{6429C1C4-5A4F-4ECF-EB7A-9A94D62D3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FCC024-42F5-1058-140B-1171DECD94F6}"/>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162743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8FBA-21BB-D725-6022-417A28884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BEA62-E444-BFB9-492C-E130CA90D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AEA4D-4757-40D9-249A-AC2BC22CD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522B6-87F6-CB6F-6B5D-0A8B9941F44C}"/>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6" name="Footer Placeholder 5">
            <a:extLst>
              <a:ext uri="{FF2B5EF4-FFF2-40B4-BE49-F238E27FC236}">
                <a16:creationId xmlns:a16="http://schemas.microsoft.com/office/drawing/2014/main" id="{FB7967B6-4F87-18D6-5991-FB7C55449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33FCA-183A-A8CC-EC67-A648192779C3}"/>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313166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9D81-284F-6D75-55A1-7E0D51C0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C29B1-24C0-5C98-91B6-7EDF12653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45143A-020B-1590-DAB4-C3863467E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83649-1F8C-D71B-3080-114440D495EE}"/>
              </a:ext>
            </a:extLst>
          </p:cNvPr>
          <p:cNvSpPr>
            <a:spLocks noGrp="1"/>
          </p:cNvSpPr>
          <p:nvPr>
            <p:ph type="dt" sz="half" idx="10"/>
          </p:nvPr>
        </p:nvSpPr>
        <p:spPr/>
        <p:txBody>
          <a:bodyPr/>
          <a:lstStyle/>
          <a:p>
            <a:fld id="{6738FE8A-D40F-47A1-84AE-BBDC933D0410}" type="datetimeFigureOut">
              <a:rPr lang="en-US" smtClean="0"/>
              <a:t>11/19/2025</a:t>
            </a:fld>
            <a:endParaRPr lang="en-US"/>
          </a:p>
        </p:txBody>
      </p:sp>
      <p:sp>
        <p:nvSpPr>
          <p:cNvPr id="6" name="Footer Placeholder 5">
            <a:extLst>
              <a:ext uri="{FF2B5EF4-FFF2-40B4-BE49-F238E27FC236}">
                <a16:creationId xmlns:a16="http://schemas.microsoft.com/office/drawing/2014/main" id="{1FCBF10C-2F7C-F382-5DA1-D994F209F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00125-3A65-4300-308F-FAEC3DA4E58A}"/>
              </a:ext>
            </a:extLst>
          </p:cNvPr>
          <p:cNvSpPr>
            <a:spLocks noGrp="1"/>
          </p:cNvSpPr>
          <p:nvPr>
            <p:ph type="sldNum" sz="quarter" idx="12"/>
          </p:nvPr>
        </p:nvSpPr>
        <p:spPr/>
        <p:txBody>
          <a:bodyPr/>
          <a:lstStyle/>
          <a:p>
            <a:fld id="{DA19C4EE-13AE-4327-A645-898B5550EBD3}" type="slidenum">
              <a:rPr lang="en-US" smtClean="0"/>
              <a:t>‹#›</a:t>
            </a:fld>
            <a:endParaRPr lang="en-US"/>
          </a:p>
        </p:txBody>
      </p:sp>
    </p:spTree>
    <p:extLst>
      <p:ext uri="{BB962C8B-B14F-4D97-AF65-F5344CB8AC3E}">
        <p14:creationId xmlns:p14="http://schemas.microsoft.com/office/powerpoint/2010/main" val="36084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6F5DF-7BB4-7268-D097-55464141A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C5EA53-CFC2-C4E6-E6FB-D12E574A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76C6A-F5BE-AC5A-ABBA-67BB65FA2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38FE8A-D40F-47A1-84AE-BBDC933D0410}" type="datetimeFigureOut">
              <a:rPr lang="en-US" smtClean="0"/>
              <a:t>11/19/2025</a:t>
            </a:fld>
            <a:endParaRPr lang="en-US"/>
          </a:p>
        </p:txBody>
      </p:sp>
      <p:sp>
        <p:nvSpPr>
          <p:cNvPr id="5" name="Footer Placeholder 4">
            <a:extLst>
              <a:ext uri="{FF2B5EF4-FFF2-40B4-BE49-F238E27FC236}">
                <a16:creationId xmlns:a16="http://schemas.microsoft.com/office/drawing/2014/main" id="{C7CCEE68-46C2-5BD5-2B62-9F591A910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EA7486-0DAC-FCD5-64F2-2C1FE8994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19C4EE-13AE-4327-A645-898B5550EBD3}" type="slidenum">
              <a:rPr lang="en-US" smtClean="0"/>
              <a:t>‹#›</a:t>
            </a:fld>
            <a:endParaRPr lang="en-US"/>
          </a:p>
        </p:txBody>
      </p:sp>
    </p:spTree>
    <p:extLst>
      <p:ext uri="{BB962C8B-B14F-4D97-AF65-F5344CB8AC3E}">
        <p14:creationId xmlns:p14="http://schemas.microsoft.com/office/powerpoint/2010/main" val="400354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18A8A1-0EC3-A5B8-4ED5-045E90796FDF}"/>
              </a:ext>
            </a:extLst>
          </p:cNvPr>
          <p:cNvSpPr txBox="1"/>
          <p:nvPr/>
        </p:nvSpPr>
        <p:spPr>
          <a:xfrm>
            <a:off x="530943" y="308769"/>
            <a:ext cx="4719484" cy="5083443"/>
          </a:xfrm>
          <a:prstGeom prst="rect">
            <a:avLst/>
          </a:prstGeom>
          <a:noFill/>
        </p:spPr>
        <p:txBody>
          <a:bodyPr wrap="square">
            <a:spAutoFit/>
          </a:bodyPr>
          <a:lstStyle/>
          <a:p>
            <a:pPr algn="ctr">
              <a:spcAft>
                <a:spcPts val="750"/>
              </a:spcAft>
              <a:buNone/>
            </a:pPr>
            <a:r>
              <a:rPr lang="ar-JO" sz="2500" b="0" i="0" dirty="0">
                <a:solidFill>
                  <a:srgbClr val="0A0A0A"/>
                </a:solidFill>
                <a:effectLst/>
                <a:latin typeface="Arial" panose="020B0604020202020204" pitchFamily="34" charset="0"/>
              </a:rPr>
              <a:t>مدينة البتراء</a:t>
            </a:r>
          </a:p>
          <a:p>
            <a:pPr algn="ctr">
              <a:spcAft>
                <a:spcPts val="750"/>
              </a:spcAft>
              <a:buNone/>
            </a:pPr>
            <a:r>
              <a:rPr lang="ar-JO" sz="2500" b="0" i="0" dirty="0">
                <a:solidFill>
                  <a:srgbClr val="0A0A0A"/>
                </a:solidFill>
                <a:effectLst/>
                <a:latin typeface="Arial" panose="020B0604020202020204" pitchFamily="34" charset="0"/>
              </a:rPr>
              <a:t> هي مدينة أثرية تاريخية في جنوب الأردن، تشتهر بعمارتها المنحوتة في الصخر وأشجارها الوردية، وتُعد من عجائب الدنيا السبع الجديدة وهي موقع تراث عالمي لليونسكو. أُسست كعاصمة لمملكة الأنباط حوالي عام 312 ق.م، وازدهرت كمركز تجاري هام، لكنها هُجرت بعد زلزال عام 363م وتُركت حتى أعاد اكتشافها المستشرق السويسري يوهان لودفيغ بركهارت عام 1812.  </a:t>
            </a:r>
          </a:p>
          <a:p>
            <a:pPr algn="r">
              <a:buNone/>
            </a:pPr>
            <a:br>
              <a:rPr lang="ar-JO" b="0" i="0" dirty="0">
                <a:solidFill>
                  <a:srgbClr val="0A0A0A"/>
                </a:solidFill>
                <a:effectLst/>
                <a:latin typeface="Arial" panose="020B0604020202020204" pitchFamily="34" charset="0"/>
              </a:rPr>
            </a:br>
            <a:endParaRPr lang="en-US" dirty="0"/>
          </a:p>
        </p:txBody>
      </p:sp>
      <p:pic>
        <p:nvPicPr>
          <p:cNvPr id="9" name="Picture 8" descr="A group of people standing in a canyon with candles&#10;&#10;AI-generated content may be incorrect.">
            <a:extLst>
              <a:ext uri="{FF2B5EF4-FFF2-40B4-BE49-F238E27FC236}">
                <a16:creationId xmlns:a16="http://schemas.microsoft.com/office/drawing/2014/main" id="{A461AF99-58D4-8F1C-6104-43C0B139B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420" y="162232"/>
            <a:ext cx="6167284" cy="6167284"/>
          </a:xfrm>
          <a:prstGeom prst="rect">
            <a:avLst/>
          </a:prstGeom>
        </p:spPr>
      </p:pic>
    </p:spTree>
    <p:extLst>
      <p:ext uri="{BB962C8B-B14F-4D97-AF65-F5344CB8AC3E}">
        <p14:creationId xmlns:p14="http://schemas.microsoft.com/office/powerpoint/2010/main" val="27686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tone building in a cave with Petra in the background&#10;&#10;AI-generated content may be incorrect.">
            <a:extLst>
              <a:ext uri="{FF2B5EF4-FFF2-40B4-BE49-F238E27FC236}">
                <a16:creationId xmlns:a16="http://schemas.microsoft.com/office/drawing/2014/main" id="{C41280EB-C0F7-EBE6-D3B2-FEDCF90B80F6}"/>
              </a:ext>
            </a:extLst>
          </p:cNvPr>
          <p:cNvPicPr>
            <a:picLocks noChangeAspect="1"/>
          </p:cNvPicPr>
          <p:nvPr/>
        </p:nvPicPr>
        <p:blipFill>
          <a:blip r:embed="rId2">
            <a:extLst>
              <a:ext uri="{28A0092B-C50C-407E-A947-70E740481C1C}">
                <a14:useLocalDpi xmlns:a14="http://schemas.microsoft.com/office/drawing/2010/main" val="0"/>
              </a:ext>
            </a:extLst>
          </a:blip>
          <a:srcRect l="3968" r="1914" b="-1"/>
          <a:stretch>
            <a:fillRect/>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97432D5-29DB-B169-B02B-CB3EAB9C89E5}"/>
              </a:ext>
            </a:extLst>
          </p:cNvPr>
          <p:cNvSpPr txBox="1"/>
          <p:nvPr/>
        </p:nvSpPr>
        <p:spPr>
          <a:xfrm>
            <a:off x="8077301" y="974111"/>
            <a:ext cx="3822189" cy="3742762"/>
          </a:xfrm>
          <a:prstGeom prst="rect">
            <a:avLst/>
          </a:prstGeom>
        </p:spPr>
        <p:txBody>
          <a:bodyPr vert="horz" lIns="91440" tIns="45720" rIns="91440" bIns="45720" rtlCol="0">
            <a:normAutofit/>
          </a:bodyPr>
          <a:lstStyle/>
          <a:p>
            <a:pPr indent="-228600" algn="r" rtl="1">
              <a:lnSpc>
                <a:spcPct val="90000"/>
              </a:lnSpc>
              <a:spcAft>
                <a:spcPts val="600"/>
              </a:spcAft>
              <a:buFont typeface="Arial" panose="020B0604020202020204" pitchFamily="34" charset="0"/>
              <a:buChar char="•"/>
            </a:pPr>
            <a:r>
              <a:rPr lang="en-US" sz="2000" b="1" dirty="0" err="1"/>
              <a:t>معلومات</a:t>
            </a:r>
            <a:r>
              <a:rPr lang="en-US" sz="2000" b="1" dirty="0"/>
              <a:t> </a:t>
            </a:r>
            <a:r>
              <a:rPr lang="en-US" sz="2000" b="1" dirty="0" err="1"/>
              <a:t>رئيسية</a:t>
            </a:r>
            <a:r>
              <a:rPr lang="en-US" sz="2000" b="1" dirty="0"/>
              <a:t> </a:t>
            </a:r>
            <a:r>
              <a:rPr lang="en-US" sz="2000" b="1" dirty="0" err="1"/>
              <a:t>عن</a:t>
            </a:r>
            <a:r>
              <a:rPr lang="en-US" sz="2000" b="1" dirty="0"/>
              <a:t> </a:t>
            </a:r>
            <a:r>
              <a:rPr lang="en-US" sz="2000" b="1" dirty="0" err="1"/>
              <a:t>البتراء</a:t>
            </a:r>
            <a:endParaRPr lang="en-US" sz="2000" b="1" dirty="0"/>
          </a:p>
          <a:p>
            <a:pPr marL="342900" indent="-228600" algn="r" rtl="1">
              <a:lnSpc>
                <a:spcPct val="90000"/>
              </a:lnSpc>
              <a:spcAft>
                <a:spcPts val="600"/>
              </a:spcAft>
              <a:buFont typeface="Arial" panose="020B0604020202020204" pitchFamily="34" charset="0"/>
              <a:buChar char="•"/>
            </a:pPr>
            <a:r>
              <a:rPr lang="en-US" sz="2000" dirty="0" err="1"/>
              <a:t>الموقع</a:t>
            </a:r>
            <a:r>
              <a:rPr lang="en-US" sz="2000" dirty="0"/>
              <a:t>: </a:t>
            </a:r>
            <a:r>
              <a:rPr lang="en-US" sz="2000" dirty="0" err="1"/>
              <a:t>تقع</a:t>
            </a:r>
            <a:r>
              <a:rPr lang="en-US" sz="2000" dirty="0"/>
              <a:t> </a:t>
            </a:r>
            <a:r>
              <a:rPr lang="en-US" sz="2000" dirty="0" err="1"/>
              <a:t>في</a:t>
            </a:r>
            <a:r>
              <a:rPr lang="en-US" sz="2000" dirty="0"/>
              <a:t> </a:t>
            </a:r>
            <a:r>
              <a:rPr lang="en-US" sz="2000" dirty="0" err="1"/>
              <a:t>محافظة</a:t>
            </a:r>
            <a:r>
              <a:rPr lang="en-US" sz="2000" dirty="0"/>
              <a:t> </a:t>
            </a:r>
            <a:r>
              <a:rPr lang="en-US" sz="2000" dirty="0" err="1"/>
              <a:t>معان</a:t>
            </a:r>
            <a:r>
              <a:rPr lang="en-US" sz="2000" dirty="0"/>
              <a:t>، </a:t>
            </a:r>
            <a:r>
              <a:rPr lang="en-US" sz="2000" dirty="0" err="1"/>
              <a:t>جنوب</a:t>
            </a:r>
            <a:r>
              <a:rPr lang="en-US" sz="2000" dirty="0"/>
              <a:t> </a:t>
            </a:r>
            <a:r>
              <a:rPr lang="en-US" sz="2000" dirty="0" err="1"/>
              <a:t>المملكة</a:t>
            </a:r>
            <a:r>
              <a:rPr lang="en-US" sz="2000" dirty="0"/>
              <a:t> </a:t>
            </a:r>
            <a:r>
              <a:rPr lang="en-US" sz="2000" dirty="0" err="1"/>
              <a:t>الأردنية</a:t>
            </a:r>
            <a:r>
              <a:rPr lang="en-US" sz="2000" dirty="0"/>
              <a:t> </a:t>
            </a:r>
            <a:r>
              <a:rPr lang="en-US" sz="2000" dirty="0" err="1"/>
              <a:t>الهاشمية</a:t>
            </a:r>
            <a:r>
              <a:rPr lang="en-US" sz="2000" dirty="0"/>
              <a:t>. </a:t>
            </a:r>
          </a:p>
          <a:p>
            <a:pPr marL="342900" indent="-228600" algn="r" rtl="1">
              <a:lnSpc>
                <a:spcPct val="90000"/>
              </a:lnSpc>
              <a:spcAft>
                <a:spcPts val="600"/>
              </a:spcAft>
              <a:buFont typeface="Arial" panose="020B0604020202020204" pitchFamily="34" charset="0"/>
              <a:buChar char="•"/>
            </a:pPr>
            <a:r>
              <a:rPr lang="en-US" sz="2000" dirty="0" err="1"/>
              <a:t>التسمية</a:t>
            </a:r>
            <a:r>
              <a:rPr lang="en-US" sz="2000" dirty="0"/>
              <a:t>: </a:t>
            </a:r>
            <a:r>
              <a:rPr lang="en-US" sz="2000" dirty="0" err="1"/>
              <a:t>تُعرف</a:t>
            </a:r>
            <a:r>
              <a:rPr lang="en-US" sz="2000" dirty="0"/>
              <a:t> بـ «</a:t>
            </a:r>
            <a:r>
              <a:rPr lang="en-US" sz="2000" dirty="0" err="1"/>
              <a:t>المدينة</a:t>
            </a:r>
            <a:r>
              <a:rPr lang="en-US" sz="2000" dirty="0"/>
              <a:t> </a:t>
            </a:r>
            <a:r>
              <a:rPr lang="en-US" sz="2000" dirty="0" err="1"/>
              <a:t>الوردية</a:t>
            </a:r>
            <a:r>
              <a:rPr lang="en-US" sz="2000" dirty="0"/>
              <a:t>» </a:t>
            </a:r>
            <a:r>
              <a:rPr lang="en-US" sz="2000" dirty="0" err="1"/>
              <a:t>بسبب</a:t>
            </a:r>
            <a:r>
              <a:rPr lang="en-US" sz="2000" dirty="0"/>
              <a:t> </a:t>
            </a:r>
            <a:r>
              <a:rPr lang="en-US" sz="2000" dirty="0" err="1"/>
              <a:t>ألوان</a:t>
            </a:r>
            <a:r>
              <a:rPr lang="en-US" sz="2000" dirty="0"/>
              <a:t> </a:t>
            </a:r>
            <a:r>
              <a:rPr lang="en-US" sz="2000" dirty="0" err="1"/>
              <a:t>صخورها</a:t>
            </a:r>
            <a:r>
              <a:rPr lang="en-US" sz="2000" dirty="0"/>
              <a:t> </a:t>
            </a:r>
            <a:r>
              <a:rPr lang="en-US" sz="2000" dirty="0" err="1"/>
              <a:t>الملتوية</a:t>
            </a:r>
            <a:r>
              <a:rPr lang="en-US" sz="2000" dirty="0"/>
              <a:t>، </a:t>
            </a:r>
            <a:r>
              <a:rPr lang="en-US" sz="2000" dirty="0" err="1"/>
              <a:t>وكانت</a:t>
            </a:r>
            <a:r>
              <a:rPr lang="en-US" sz="2000" dirty="0"/>
              <a:t> </a:t>
            </a:r>
            <a:r>
              <a:rPr lang="en-US" sz="2000" dirty="0" err="1"/>
              <a:t>تُعرف</a:t>
            </a:r>
            <a:r>
              <a:rPr lang="en-US" sz="2000" dirty="0"/>
              <a:t> </a:t>
            </a:r>
            <a:r>
              <a:rPr lang="en-US" sz="2000" dirty="0" err="1"/>
              <a:t>قديماً</a:t>
            </a:r>
            <a:r>
              <a:rPr lang="en-US" sz="2000" dirty="0"/>
              <a:t> </a:t>
            </a:r>
            <a:r>
              <a:rPr lang="en-US" sz="2000" dirty="0" err="1"/>
              <a:t>باسم</a:t>
            </a:r>
            <a:r>
              <a:rPr lang="en-US" sz="2000" dirty="0"/>
              <a:t> «</a:t>
            </a:r>
            <a:r>
              <a:rPr lang="en-US" sz="2000" dirty="0" err="1"/>
              <a:t>سلع</a:t>
            </a:r>
            <a:r>
              <a:rPr lang="en-US" sz="2000" dirty="0"/>
              <a:t>». </a:t>
            </a:r>
          </a:p>
          <a:p>
            <a:pPr marL="342900" indent="-228600" algn="r" rtl="1">
              <a:lnSpc>
                <a:spcPct val="90000"/>
              </a:lnSpc>
              <a:spcAft>
                <a:spcPts val="600"/>
              </a:spcAft>
              <a:buFont typeface="Arial" panose="020B0604020202020204" pitchFamily="34" charset="0"/>
              <a:buChar char="•"/>
            </a:pPr>
            <a:r>
              <a:rPr lang="en-US" sz="2000" dirty="0" err="1"/>
              <a:t>التأسيس</a:t>
            </a:r>
            <a:r>
              <a:rPr lang="en-US" sz="2000" dirty="0"/>
              <a:t>: </a:t>
            </a:r>
            <a:r>
              <a:rPr lang="en-US" sz="2000" dirty="0" err="1"/>
              <a:t>أسسها</a:t>
            </a:r>
            <a:r>
              <a:rPr lang="en-US" sz="2000" dirty="0"/>
              <a:t> </a:t>
            </a:r>
            <a:r>
              <a:rPr lang="en-US" sz="2000" dirty="0" err="1"/>
              <a:t>الأنباط</a:t>
            </a:r>
            <a:r>
              <a:rPr lang="en-US" sz="2000" dirty="0"/>
              <a:t> </a:t>
            </a:r>
            <a:r>
              <a:rPr lang="en-US" sz="2000" dirty="0" err="1"/>
              <a:t>كعاصمة</a:t>
            </a:r>
            <a:r>
              <a:rPr lang="en-US" sz="2000" dirty="0"/>
              <a:t> </a:t>
            </a:r>
            <a:r>
              <a:rPr lang="en-US" sz="2000" dirty="0" err="1"/>
              <a:t>لمملكتهم</a:t>
            </a:r>
            <a:r>
              <a:rPr lang="en-US" sz="2000" dirty="0"/>
              <a:t> </a:t>
            </a:r>
            <a:r>
              <a:rPr lang="en-US" sz="2000" dirty="0" err="1"/>
              <a:t>حوالي</a:t>
            </a:r>
            <a:r>
              <a:rPr lang="en-US" sz="2000" dirty="0"/>
              <a:t> </a:t>
            </a:r>
            <a:r>
              <a:rPr lang="en-US" sz="2000" dirty="0" err="1"/>
              <a:t>عام</a:t>
            </a:r>
            <a:r>
              <a:rPr lang="en-US" sz="2000" dirty="0"/>
              <a:t> 312 </a:t>
            </a:r>
            <a:r>
              <a:rPr lang="en-US" sz="2000" dirty="0" err="1"/>
              <a:t>ق.م</a:t>
            </a:r>
            <a:r>
              <a:rPr lang="en-US" sz="2000" dirty="0"/>
              <a:t>.    </a:t>
            </a:r>
            <a:r>
              <a:rPr lang="en-US" sz="2000" dirty="0" err="1"/>
              <a:t>الأهمية</a:t>
            </a:r>
            <a:r>
              <a:rPr lang="en-US" sz="2000" dirty="0"/>
              <a:t> </a:t>
            </a:r>
            <a:r>
              <a:rPr lang="en-US" sz="2000" dirty="0" err="1"/>
              <a:t>التاريخية</a:t>
            </a:r>
            <a:r>
              <a:rPr lang="en-US" sz="2000" dirty="0"/>
              <a:t>: </a:t>
            </a:r>
            <a:r>
              <a:rPr lang="en-US" sz="2000" dirty="0" err="1"/>
              <a:t>كانت</a:t>
            </a:r>
            <a:r>
              <a:rPr lang="en-US" sz="2000" dirty="0"/>
              <a:t> </a:t>
            </a:r>
            <a:r>
              <a:rPr lang="en-US" sz="2000" dirty="0" err="1"/>
              <a:t>مركزًا</a:t>
            </a:r>
            <a:r>
              <a:rPr lang="en-US" sz="2000" dirty="0"/>
              <a:t> </a:t>
            </a:r>
            <a:r>
              <a:rPr lang="en-US" sz="2000" dirty="0" err="1"/>
              <a:t>تجاريًا</a:t>
            </a:r>
            <a:r>
              <a:rPr lang="en-US" sz="2000" dirty="0"/>
              <a:t> </a:t>
            </a:r>
            <a:r>
              <a:rPr lang="en-US" sz="2000" dirty="0" err="1"/>
              <a:t>هامًا</a:t>
            </a:r>
            <a:r>
              <a:rPr lang="en-US" sz="2000" dirty="0"/>
              <a:t> </a:t>
            </a:r>
            <a:r>
              <a:rPr lang="en-US" sz="2000" dirty="0" err="1"/>
              <a:t>على</a:t>
            </a:r>
            <a:r>
              <a:rPr lang="en-US" sz="2000" dirty="0"/>
              <a:t> </a:t>
            </a:r>
            <a:r>
              <a:rPr lang="en-US" sz="2000" dirty="0" err="1"/>
              <a:t>طريق</a:t>
            </a:r>
            <a:r>
              <a:rPr lang="en-US" sz="2000" dirty="0"/>
              <a:t> </a:t>
            </a:r>
            <a:r>
              <a:rPr lang="en-US" sz="2000" dirty="0" err="1"/>
              <a:t>الحرير</a:t>
            </a:r>
            <a:r>
              <a:rPr lang="en-US" sz="2000" dirty="0"/>
              <a:t>، </a:t>
            </a:r>
            <a:r>
              <a:rPr lang="en-US" sz="2000" dirty="0" err="1"/>
              <a:t>حيث</a:t>
            </a:r>
            <a:r>
              <a:rPr lang="en-US" sz="2000" dirty="0"/>
              <a:t> </a:t>
            </a:r>
            <a:r>
              <a:rPr lang="en-US" sz="2000" dirty="0" err="1"/>
              <a:t>ربطت</a:t>
            </a:r>
            <a:r>
              <a:rPr lang="en-US" sz="2000" dirty="0"/>
              <a:t> </a:t>
            </a:r>
            <a:r>
              <a:rPr lang="en-US" sz="2000" dirty="0" err="1"/>
              <a:t>بين</a:t>
            </a:r>
            <a:r>
              <a:rPr lang="en-US" sz="2000" dirty="0"/>
              <a:t> </a:t>
            </a:r>
            <a:r>
              <a:rPr lang="en-US" sz="2000" dirty="0" err="1"/>
              <a:t>حضارات</a:t>
            </a:r>
            <a:r>
              <a:rPr lang="en-US" sz="2000" dirty="0"/>
              <a:t> </a:t>
            </a:r>
            <a:r>
              <a:rPr lang="en-US" sz="2000" dirty="0" err="1"/>
              <a:t>بلاد</a:t>
            </a:r>
            <a:r>
              <a:rPr lang="en-US" sz="2000" dirty="0"/>
              <a:t> </a:t>
            </a:r>
            <a:r>
              <a:rPr lang="en-US" sz="2000" dirty="0" err="1"/>
              <a:t>ما</a:t>
            </a:r>
            <a:r>
              <a:rPr lang="en-US" sz="2000" dirty="0"/>
              <a:t> </a:t>
            </a:r>
            <a:r>
              <a:rPr lang="en-US" sz="2000" dirty="0" err="1"/>
              <a:t>بين</a:t>
            </a:r>
            <a:r>
              <a:rPr lang="en-US" sz="2000" dirty="0"/>
              <a:t> </a:t>
            </a:r>
            <a:r>
              <a:rPr lang="en-US" sz="2000" dirty="0" err="1"/>
              <a:t>النهرين</a:t>
            </a:r>
            <a:r>
              <a:rPr lang="en-US" sz="2000" dirty="0"/>
              <a:t> </a:t>
            </a:r>
            <a:r>
              <a:rPr lang="en-US" sz="2000" dirty="0" err="1"/>
              <a:t>وفلسطين</a:t>
            </a:r>
            <a:r>
              <a:rPr lang="en-US" sz="2000" dirty="0"/>
              <a:t> </a:t>
            </a:r>
            <a:r>
              <a:rPr lang="en-US" sz="2000" dirty="0" err="1"/>
              <a:t>ومصر</a:t>
            </a:r>
            <a:r>
              <a:rPr lang="en-US" sz="2000" dirty="0"/>
              <a:t>. </a:t>
            </a:r>
          </a:p>
        </p:txBody>
      </p:sp>
    </p:spTree>
    <p:extLst>
      <p:ext uri="{BB962C8B-B14F-4D97-AF65-F5344CB8AC3E}">
        <p14:creationId xmlns:p14="http://schemas.microsoft.com/office/powerpoint/2010/main" val="22933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10D44B-B231-292E-FA6C-4AC0C682B826}"/>
              </a:ext>
            </a:extLst>
          </p:cNvPr>
          <p:cNvSpPr txBox="1"/>
          <p:nvPr/>
        </p:nvSpPr>
        <p:spPr>
          <a:xfrm>
            <a:off x="132735" y="108332"/>
            <a:ext cx="5310177" cy="3320668"/>
          </a:xfrm>
          <a:prstGeom prst="rect">
            <a:avLst/>
          </a:prstGeom>
        </p:spPr>
        <p:txBody>
          <a:bodyPr vert="horz" lIns="91440" tIns="45720" rIns="91440" bIns="45720" rtlCol="0">
            <a:noAutofit/>
          </a:bodyPr>
          <a:lstStyle/>
          <a:p>
            <a:pPr indent="-228600" algn="r" rtl="1">
              <a:lnSpc>
                <a:spcPct val="90000"/>
              </a:lnSpc>
              <a:spcAft>
                <a:spcPts val="600"/>
              </a:spcAft>
              <a:buFont typeface="Arial" panose="020B0604020202020204" pitchFamily="34" charset="0"/>
              <a:buChar char="•"/>
            </a:pPr>
            <a:r>
              <a:rPr lang="en-US" sz="2000" b="1" dirty="0" err="1"/>
              <a:t>المعالم</a:t>
            </a:r>
            <a:r>
              <a:rPr lang="en-US" sz="2000" b="1" dirty="0"/>
              <a:t> </a:t>
            </a:r>
            <a:r>
              <a:rPr lang="en-US" sz="2000" b="1" dirty="0" err="1"/>
              <a:t>الرئيسية</a:t>
            </a:r>
            <a:endParaRPr lang="en-US" sz="2000" b="1" dirty="0"/>
          </a:p>
          <a:p>
            <a:pPr indent="-228600" algn="r" rtl="1">
              <a:lnSpc>
                <a:spcPct val="90000"/>
              </a:lnSpc>
              <a:spcAft>
                <a:spcPts val="600"/>
              </a:spcAft>
              <a:buFont typeface="Arial" panose="020B0604020202020204" pitchFamily="34" charset="0"/>
              <a:buChar char="•"/>
            </a:pPr>
            <a:r>
              <a:rPr lang="en-US" sz="2000" dirty="0" err="1"/>
              <a:t>تزخر</a:t>
            </a:r>
            <a:r>
              <a:rPr lang="en-US" sz="2000" dirty="0"/>
              <a:t> </a:t>
            </a:r>
            <a:r>
              <a:rPr lang="en-US" sz="2000" dirty="0" err="1"/>
              <a:t>البتراء</a:t>
            </a:r>
            <a:r>
              <a:rPr lang="en-US" sz="2000" dirty="0"/>
              <a:t> </a:t>
            </a:r>
            <a:r>
              <a:rPr lang="en-US" sz="2000" dirty="0" err="1"/>
              <a:t>بالعديد</a:t>
            </a:r>
            <a:r>
              <a:rPr lang="en-US" sz="2000" dirty="0"/>
              <a:t> </a:t>
            </a:r>
            <a:r>
              <a:rPr lang="en-US" sz="2000" dirty="0" err="1"/>
              <a:t>من</a:t>
            </a:r>
            <a:r>
              <a:rPr lang="en-US" sz="2000" dirty="0"/>
              <a:t> </a:t>
            </a:r>
            <a:r>
              <a:rPr lang="en-US" sz="2000" dirty="0" err="1"/>
              <a:t>المعالم</a:t>
            </a:r>
            <a:r>
              <a:rPr lang="en-US" sz="2000" dirty="0"/>
              <a:t> </a:t>
            </a:r>
            <a:r>
              <a:rPr lang="en-US" sz="2000" dirty="0" err="1"/>
              <a:t>الأثرية</a:t>
            </a:r>
            <a:r>
              <a:rPr lang="en-US" sz="2000" dirty="0"/>
              <a:t> </a:t>
            </a:r>
            <a:r>
              <a:rPr lang="en-US" sz="2000" dirty="0" err="1"/>
              <a:t>المنحوتة</a:t>
            </a:r>
            <a:r>
              <a:rPr lang="en-US" sz="2000" dirty="0"/>
              <a:t> </a:t>
            </a:r>
            <a:r>
              <a:rPr lang="en-US" sz="2000" dirty="0" err="1"/>
              <a:t>في</a:t>
            </a:r>
            <a:r>
              <a:rPr lang="en-US" sz="2000" dirty="0"/>
              <a:t> </a:t>
            </a:r>
            <a:r>
              <a:rPr lang="en-US" sz="2000" dirty="0" err="1"/>
              <a:t>الصخر</a:t>
            </a:r>
            <a:r>
              <a:rPr lang="en-US" sz="2000" dirty="0"/>
              <a:t>، </a:t>
            </a:r>
            <a:r>
              <a:rPr lang="en-US" sz="2000" dirty="0" err="1"/>
              <a:t>ومن</a:t>
            </a:r>
            <a:r>
              <a:rPr lang="en-US" sz="2000" dirty="0"/>
              <a:t> </a:t>
            </a:r>
            <a:r>
              <a:rPr lang="en-US" sz="2000" dirty="0" err="1"/>
              <a:t>أبرزها</a:t>
            </a:r>
            <a:r>
              <a:rPr lang="en-US" sz="2000" dirty="0"/>
              <a:t>: </a:t>
            </a:r>
          </a:p>
          <a:p>
            <a:pPr marL="342900" indent="-228600" algn="r" rtl="1">
              <a:lnSpc>
                <a:spcPct val="90000"/>
              </a:lnSpc>
              <a:spcAft>
                <a:spcPts val="600"/>
              </a:spcAft>
              <a:buFont typeface="Arial" panose="020B0604020202020204" pitchFamily="34" charset="0"/>
              <a:buChar char="•"/>
            </a:pPr>
            <a:r>
              <a:rPr lang="en-US" sz="2000" dirty="0" err="1"/>
              <a:t>السيق</a:t>
            </a:r>
            <a:r>
              <a:rPr lang="en-US" sz="2000" dirty="0"/>
              <a:t>: </a:t>
            </a:r>
            <a:r>
              <a:rPr lang="en-US" sz="2000" dirty="0" err="1"/>
              <a:t>هو</a:t>
            </a:r>
            <a:r>
              <a:rPr lang="en-US" sz="2000" dirty="0"/>
              <a:t> </a:t>
            </a:r>
            <a:r>
              <a:rPr lang="en-US" sz="2000" dirty="0" err="1"/>
              <a:t>الممر</a:t>
            </a:r>
            <a:r>
              <a:rPr lang="en-US" sz="2000" dirty="0"/>
              <a:t> </a:t>
            </a:r>
            <a:r>
              <a:rPr lang="en-US" sz="2000" dirty="0" err="1"/>
              <a:t>الصخري</a:t>
            </a:r>
            <a:r>
              <a:rPr lang="en-US" sz="2000" dirty="0"/>
              <a:t> </a:t>
            </a:r>
            <a:r>
              <a:rPr lang="en-US" sz="2000" dirty="0" err="1"/>
              <a:t>الضيق</a:t>
            </a:r>
            <a:r>
              <a:rPr lang="en-US" sz="2000" dirty="0"/>
              <a:t> </a:t>
            </a:r>
            <a:r>
              <a:rPr lang="en-US" sz="2000" dirty="0" err="1"/>
              <a:t>والملتوي</a:t>
            </a:r>
            <a:r>
              <a:rPr lang="en-US" sz="2000" dirty="0"/>
              <a:t> </a:t>
            </a:r>
            <a:r>
              <a:rPr lang="en-US" sz="2000" dirty="0" err="1"/>
              <a:t>الذي</a:t>
            </a:r>
            <a:r>
              <a:rPr lang="en-US" sz="2000" dirty="0"/>
              <a:t> </a:t>
            </a:r>
            <a:r>
              <a:rPr lang="en-US" sz="2000" dirty="0" err="1"/>
              <a:t>يبلغ</a:t>
            </a:r>
            <a:r>
              <a:rPr lang="en-US" sz="2000" dirty="0"/>
              <a:t> </a:t>
            </a:r>
            <a:r>
              <a:rPr lang="en-US" sz="2000" dirty="0" err="1"/>
              <a:t>طوله</a:t>
            </a:r>
            <a:r>
              <a:rPr lang="en-US" sz="2000" dirty="0"/>
              <a:t> </a:t>
            </a:r>
            <a:r>
              <a:rPr lang="en-US" sz="2000" dirty="0" err="1"/>
              <a:t>حوالي</a:t>
            </a:r>
            <a:r>
              <a:rPr lang="en-US" sz="2000" dirty="0"/>
              <a:t> </a:t>
            </a:r>
            <a:r>
              <a:rPr lang="en-US" sz="2000" dirty="0" err="1"/>
              <a:t>كيلومتر</a:t>
            </a:r>
            <a:r>
              <a:rPr lang="en-US" sz="2000" dirty="0"/>
              <a:t> </a:t>
            </a:r>
            <a:r>
              <a:rPr lang="en-US" sz="2000" dirty="0" err="1"/>
              <a:t>واحد</a:t>
            </a:r>
            <a:r>
              <a:rPr lang="en-US" sz="2000" dirty="0"/>
              <a:t>، </a:t>
            </a:r>
            <a:r>
              <a:rPr lang="en-US" sz="2000" dirty="0" err="1"/>
              <a:t>ويؤدي</a:t>
            </a:r>
            <a:r>
              <a:rPr lang="en-US" sz="2000" dirty="0"/>
              <a:t> </a:t>
            </a:r>
            <a:r>
              <a:rPr lang="en-US" sz="2000" dirty="0" err="1"/>
              <a:t>إلى</a:t>
            </a:r>
            <a:r>
              <a:rPr lang="en-US" sz="2000" dirty="0"/>
              <a:t> </a:t>
            </a:r>
            <a:r>
              <a:rPr lang="en-US" sz="2000" dirty="0" err="1"/>
              <a:t>قلب</a:t>
            </a:r>
            <a:r>
              <a:rPr lang="en-US" sz="2000" dirty="0"/>
              <a:t> </a:t>
            </a:r>
            <a:r>
              <a:rPr lang="en-US" sz="2000" dirty="0" err="1"/>
              <a:t>المدينة</a:t>
            </a:r>
            <a:r>
              <a:rPr lang="en-US" sz="2000" dirty="0"/>
              <a:t>.</a:t>
            </a:r>
          </a:p>
          <a:p>
            <a:pPr marL="342900" indent="-228600" algn="r" rtl="1">
              <a:lnSpc>
                <a:spcPct val="90000"/>
              </a:lnSpc>
              <a:spcAft>
                <a:spcPts val="600"/>
              </a:spcAft>
              <a:buFont typeface="Arial" panose="020B0604020202020204" pitchFamily="34" charset="0"/>
              <a:buChar char="•"/>
            </a:pPr>
            <a:r>
              <a:rPr lang="en-US" sz="2000" dirty="0" err="1"/>
              <a:t>الخزنة</a:t>
            </a:r>
            <a:r>
              <a:rPr lang="en-US" sz="2000" dirty="0"/>
              <a:t> (</a:t>
            </a:r>
            <a:r>
              <a:rPr lang="en-US" sz="2000" dirty="0" err="1"/>
              <a:t>الخزانة</a:t>
            </a:r>
            <a:r>
              <a:rPr lang="en-US" sz="2000" dirty="0"/>
              <a:t>): </a:t>
            </a:r>
            <a:r>
              <a:rPr lang="en-US" sz="2000" dirty="0" err="1"/>
              <a:t>أشهر</a:t>
            </a:r>
            <a:r>
              <a:rPr lang="en-US" sz="2000" dirty="0"/>
              <a:t> </a:t>
            </a:r>
            <a:r>
              <a:rPr lang="en-US" sz="2000" dirty="0" err="1"/>
              <a:t>معالم</a:t>
            </a:r>
            <a:r>
              <a:rPr lang="en-US" sz="2000" dirty="0"/>
              <a:t> </a:t>
            </a:r>
            <a:r>
              <a:rPr lang="en-US" sz="2000" dirty="0" err="1"/>
              <a:t>البتراء</a:t>
            </a:r>
            <a:r>
              <a:rPr lang="en-US" sz="2000" dirty="0"/>
              <a:t> </a:t>
            </a:r>
            <a:r>
              <a:rPr lang="en-US" sz="2000" dirty="0" err="1"/>
              <a:t>وأكثرها</a:t>
            </a:r>
            <a:r>
              <a:rPr lang="en-US" sz="2000" dirty="0"/>
              <a:t> </a:t>
            </a:r>
            <a:r>
              <a:rPr lang="en-US" sz="2000" dirty="0" err="1"/>
              <a:t>إثارة</a:t>
            </a:r>
            <a:r>
              <a:rPr lang="en-US" sz="2000" dirty="0"/>
              <a:t> </a:t>
            </a:r>
            <a:r>
              <a:rPr lang="en-US" sz="2000" dirty="0" err="1"/>
              <a:t>للإعجاب</a:t>
            </a:r>
            <a:r>
              <a:rPr lang="en-US" sz="2000" dirty="0"/>
              <a:t>، </a:t>
            </a:r>
            <a:r>
              <a:rPr lang="en-US" sz="2000" dirty="0" err="1"/>
              <a:t>وهي</a:t>
            </a:r>
            <a:r>
              <a:rPr lang="en-US" sz="2000" dirty="0"/>
              <a:t> </a:t>
            </a:r>
            <a:r>
              <a:rPr lang="en-US" sz="2000" dirty="0" err="1"/>
              <a:t>واجهة</a:t>
            </a:r>
            <a:r>
              <a:rPr lang="en-US" sz="2000" dirty="0"/>
              <a:t> </a:t>
            </a:r>
            <a:r>
              <a:rPr lang="en-US" sz="2000" dirty="0" err="1"/>
              <a:t>منحوتة</a:t>
            </a:r>
            <a:r>
              <a:rPr lang="en-US" sz="2000" dirty="0"/>
              <a:t> </a:t>
            </a:r>
            <a:r>
              <a:rPr lang="en-US" sz="2000" dirty="0" err="1"/>
              <a:t>بدقة</a:t>
            </a:r>
            <a:r>
              <a:rPr lang="en-US" sz="2000" dirty="0"/>
              <a:t> </a:t>
            </a:r>
            <a:r>
              <a:rPr lang="en-US" sz="2000" dirty="0" err="1"/>
              <a:t>في</a:t>
            </a:r>
            <a:r>
              <a:rPr lang="en-US" sz="2000" dirty="0"/>
              <a:t> </a:t>
            </a:r>
            <a:r>
              <a:rPr lang="en-US" sz="2000" dirty="0" err="1"/>
              <a:t>الصخر</a:t>
            </a:r>
            <a:r>
              <a:rPr lang="en-US" sz="2000" dirty="0"/>
              <a:t> </a:t>
            </a:r>
            <a:r>
              <a:rPr lang="en-US" sz="2000" dirty="0" err="1"/>
              <a:t>كانت</a:t>
            </a:r>
            <a:r>
              <a:rPr lang="en-US" sz="2000" dirty="0"/>
              <a:t> </a:t>
            </a:r>
            <a:r>
              <a:rPr lang="en-US" sz="2000" dirty="0" err="1"/>
              <a:t>تُعتقد</a:t>
            </a:r>
            <a:r>
              <a:rPr lang="en-US" sz="2000" dirty="0"/>
              <a:t> </a:t>
            </a:r>
            <a:r>
              <a:rPr lang="en-US" sz="2000" dirty="0" err="1"/>
              <a:t>قديماً</a:t>
            </a:r>
            <a:r>
              <a:rPr lang="en-US" sz="2000" dirty="0"/>
              <a:t> </a:t>
            </a:r>
            <a:r>
              <a:rPr lang="en-US" sz="2000" dirty="0" err="1"/>
              <a:t>أنها</a:t>
            </a:r>
            <a:r>
              <a:rPr lang="en-US" sz="2000" dirty="0"/>
              <a:t> </a:t>
            </a:r>
            <a:r>
              <a:rPr lang="en-US" sz="2000" dirty="0" err="1"/>
              <a:t>تحتوي</a:t>
            </a:r>
            <a:r>
              <a:rPr lang="en-US" sz="2000" dirty="0"/>
              <a:t> </a:t>
            </a:r>
            <a:r>
              <a:rPr lang="en-US" sz="2000" dirty="0" err="1"/>
              <a:t>على</a:t>
            </a:r>
            <a:r>
              <a:rPr lang="en-US" sz="2000" dirty="0"/>
              <a:t> </a:t>
            </a:r>
            <a:r>
              <a:rPr lang="en-US" sz="2000" dirty="0" err="1"/>
              <a:t>كنز</a:t>
            </a:r>
            <a:r>
              <a:rPr lang="en-US" sz="2000" dirty="0"/>
              <a:t>.</a:t>
            </a:r>
          </a:p>
          <a:p>
            <a:pPr marL="342900" indent="-228600" algn="r" rtl="1">
              <a:lnSpc>
                <a:spcPct val="90000"/>
              </a:lnSpc>
              <a:spcAft>
                <a:spcPts val="600"/>
              </a:spcAft>
              <a:buFont typeface="Arial" panose="020B0604020202020204" pitchFamily="34" charset="0"/>
              <a:buChar char="•"/>
            </a:pPr>
            <a:r>
              <a:rPr lang="en-US" sz="2000" dirty="0" err="1"/>
              <a:t>الدير</a:t>
            </a:r>
            <a:r>
              <a:rPr lang="en-US" sz="2000" dirty="0"/>
              <a:t>: </a:t>
            </a:r>
            <a:r>
              <a:rPr lang="en-US" sz="2000" dirty="0" err="1"/>
              <a:t>مبنى</a:t>
            </a:r>
            <a:r>
              <a:rPr lang="en-US" sz="2000" dirty="0"/>
              <a:t> </a:t>
            </a:r>
            <a:r>
              <a:rPr lang="en-US" sz="2000" dirty="0" err="1"/>
              <a:t>ضخم</a:t>
            </a:r>
            <a:r>
              <a:rPr lang="en-US" sz="2000" dirty="0"/>
              <a:t> </a:t>
            </a:r>
            <a:r>
              <a:rPr lang="en-US" sz="2000" dirty="0" err="1"/>
              <a:t>منحوت</a:t>
            </a:r>
            <a:r>
              <a:rPr lang="en-US" sz="2000" dirty="0"/>
              <a:t> </a:t>
            </a:r>
            <a:r>
              <a:rPr lang="en-US" sz="2000" dirty="0" err="1"/>
              <a:t>في</a:t>
            </a:r>
            <a:r>
              <a:rPr lang="en-US" sz="2000" dirty="0"/>
              <a:t> </a:t>
            </a:r>
            <a:r>
              <a:rPr lang="en-US" sz="2000" dirty="0" err="1"/>
              <a:t>الصخر</a:t>
            </a:r>
            <a:r>
              <a:rPr lang="en-US" sz="2000" dirty="0"/>
              <a:t> </a:t>
            </a:r>
            <a:r>
              <a:rPr lang="en-US" sz="2000" dirty="0" err="1"/>
              <a:t>يقع</a:t>
            </a:r>
            <a:r>
              <a:rPr lang="en-US" sz="2000" dirty="0"/>
              <a:t> </a:t>
            </a:r>
            <a:r>
              <a:rPr lang="en-US" sz="2000" dirty="0" err="1"/>
              <a:t>في</a:t>
            </a:r>
            <a:r>
              <a:rPr lang="en-US" sz="2000" dirty="0"/>
              <a:t> </a:t>
            </a:r>
            <a:r>
              <a:rPr lang="en-US" sz="2000" dirty="0" err="1"/>
              <a:t>منطقة</a:t>
            </a:r>
            <a:r>
              <a:rPr lang="en-US" sz="2000" dirty="0"/>
              <a:t> </a:t>
            </a:r>
            <a:r>
              <a:rPr lang="en-US" sz="2000" dirty="0" err="1"/>
              <a:t>أعلى</a:t>
            </a:r>
            <a:r>
              <a:rPr lang="en-US" sz="2000" dirty="0"/>
              <a:t>، </a:t>
            </a:r>
            <a:r>
              <a:rPr lang="en-US" sz="2000" dirty="0" err="1"/>
              <a:t>ويتطلب</a:t>
            </a:r>
            <a:r>
              <a:rPr lang="en-US" sz="2000" dirty="0"/>
              <a:t> </a:t>
            </a:r>
            <a:r>
              <a:rPr lang="en-US" sz="2000" dirty="0" err="1"/>
              <a:t>الوصول</a:t>
            </a:r>
            <a:r>
              <a:rPr lang="en-US" sz="2000" dirty="0"/>
              <a:t> </a:t>
            </a:r>
            <a:r>
              <a:rPr lang="en-US" sz="2000" dirty="0" err="1"/>
              <a:t>إليه</a:t>
            </a:r>
            <a:r>
              <a:rPr lang="en-US" sz="2000" dirty="0"/>
              <a:t> </a:t>
            </a:r>
            <a:r>
              <a:rPr lang="en-US" sz="2000" dirty="0" err="1"/>
              <a:t>صعود</a:t>
            </a:r>
            <a:r>
              <a:rPr lang="en-US" sz="2000" dirty="0"/>
              <a:t> </a:t>
            </a:r>
            <a:r>
              <a:rPr lang="en-US" sz="2000" dirty="0" err="1"/>
              <a:t>عدد</a:t>
            </a:r>
            <a:r>
              <a:rPr lang="en-US" sz="2000" dirty="0"/>
              <a:t> </a:t>
            </a:r>
            <a:r>
              <a:rPr lang="en-US" sz="2000" dirty="0" err="1"/>
              <a:t>من</a:t>
            </a:r>
            <a:r>
              <a:rPr lang="en-US" sz="2000" dirty="0"/>
              <a:t> </a:t>
            </a:r>
            <a:r>
              <a:rPr lang="en-US" sz="2000" dirty="0" err="1"/>
              <a:t>الدرجات</a:t>
            </a:r>
            <a:r>
              <a:rPr lang="en-US" sz="2000" dirty="0"/>
              <a:t>.</a:t>
            </a:r>
          </a:p>
          <a:p>
            <a:pPr marL="342900" indent="-228600" algn="r" rtl="1">
              <a:lnSpc>
                <a:spcPct val="90000"/>
              </a:lnSpc>
              <a:spcAft>
                <a:spcPts val="600"/>
              </a:spcAft>
              <a:buFont typeface="Arial" panose="020B0604020202020204" pitchFamily="34" charset="0"/>
              <a:buChar char="•"/>
            </a:pPr>
            <a:r>
              <a:rPr lang="en-US" sz="2000" dirty="0" err="1"/>
              <a:t>مسرح</a:t>
            </a:r>
            <a:r>
              <a:rPr lang="en-US" sz="2000" dirty="0"/>
              <a:t> </a:t>
            </a:r>
            <a:r>
              <a:rPr lang="en-US" sz="2000" dirty="0" err="1"/>
              <a:t>البتراء</a:t>
            </a:r>
            <a:r>
              <a:rPr lang="en-US" sz="2000" dirty="0"/>
              <a:t>: </a:t>
            </a:r>
            <a:r>
              <a:rPr lang="en-US" sz="2000" dirty="0" err="1"/>
              <a:t>مسرح</a:t>
            </a:r>
            <a:r>
              <a:rPr lang="en-US" sz="2000" dirty="0"/>
              <a:t> </a:t>
            </a:r>
            <a:r>
              <a:rPr lang="en-US" sz="2000" dirty="0" err="1"/>
              <a:t>روماني</a:t>
            </a:r>
            <a:r>
              <a:rPr lang="en-US" sz="2000" dirty="0"/>
              <a:t> </a:t>
            </a:r>
            <a:r>
              <a:rPr lang="en-US" sz="2000" dirty="0" err="1"/>
              <a:t>الطراز</a:t>
            </a:r>
            <a:r>
              <a:rPr lang="en-US" sz="2000" dirty="0"/>
              <a:t> </a:t>
            </a:r>
            <a:r>
              <a:rPr lang="en-US" sz="2000" dirty="0" err="1"/>
              <a:t>منحوت</a:t>
            </a:r>
            <a:r>
              <a:rPr lang="en-US" sz="2000" dirty="0"/>
              <a:t> </a:t>
            </a:r>
            <a:r>
              <a:rPr lang="en-US" sz="2000" dirty="0" err="1"/>
              <a:t>أيضاً</a:t>
            </a:r>
            <a:r>
              <a:rPr lang="en-US" sz="2000" dirty="0"/>
              <a:t> </a:t>
            </a:r>
            <a:r>
              <a:rPr lang="en-US" sz="2000" dirty="0" err="1"/>
              <a:t>في</a:t>
            </a:r>
            <a:r>
              <a:rPr lang="en-US" sz="2000" dirty="0"/>
              <a:t> </a:t>
            </a:r>
            <a:r>
              <a:rPr lang="en-US" sz="2000" dirty="0" err="1"/>
              <a:t>الصخر</a:t>
            </a:r>
            <a:r>
              <a:rPr lang="en-US" sz="2000" dirty="0"/>
              <a:t>، </a:t>
            </a:r>
            <a:r>
              <a:rPr lang="en-US" sz="2000" dirty="0" err="1"/>
              <a:t>يتسع</a:t>
            </a:r>
            <a:r>
              <a:rPr lang="en-US" sz="2000" dirty="0"/>
              <a:t> </a:t>
            </a:r>
            <a:r>
              <a:rPr lang="en-US" sz="2000" dirty="0" err="1"/>
              <a:t>لآلاف</a:t>
            </a:r>
            <a:r>
              <a:rPr lang="en-US" sz="2000" dirty="0"/>
              <a:t> </a:t>
            </a:r>
            <a:r>
              <a:rPr lang="en-US" sz="2000" dirty="0" err="1"/>
              <a:t>المتفرجين</a:t>
            </a:r>
            <a:r>
              <a:rPr lang="en-US" sz="2000" dirty="0"/>
              <a:t>.</a:t>
            </a:r>
          </a:p>
          <a:p>
            <a:pPr marL="342900" indent="-228600" algn="r" rtl="1">
              <a:lnSpc>
                <a:spcPct val="90000"/>
              </a:lnSpc>
              <a:spcAft>
                <a:spcPts val="600"/>
              </a:spcAft>
              <a:buFont typeface="Arial" panose="020B0604020202020204" pitchFamily="34" charset="0"/>
              <a:buChar char="•"/>
            </a:pPr>
            <a:r>
              <a:rPr lang="en-US" sz="2000" dirty="0" err="1"/>
              <a:t>قصر</a:t>
            </a:r>
            <a:r>
              <a:rPr lang="en-US" sz="2000" dirty="0"/>
              <a:t> </a:t>
            </a:r>
            <a:r>
              <a:rPr lang="en-US" sz="2000" dirty="0" err="1"/>
              <a:t>البنت</a:t>
            </a:r>
            <a:r>
              <a:rPr lang="en-US" sz="2000" dirty="0"/>
              <a:t>: </a:t>
            </a:r>
            <a:r>
              <a:rPr lang="en-US" sz="2000" dirty="0" err="1"/>
              <a:t>المعبد</a:t>
            </a:r>
            <a:r>
              <a:rPr lang="en-US" sz="2000" dirty="0"/>
              <a:t> </a:t>
            </a:r>
            <a:r>
              <a:rPr lang="en-US" sz="2000" dirty="0" err="1"/>
              <a:t>الرئيسي</a:t>
            </a:r>
            <a:r>
              <a:rPr lang="en-US" sz="2000" dirty="0"/>
              <a:t> </a:t>
            </a:r>
            <a:r>
              <a:rPr lang="en-US" sz="2000" dirty="0" err="1"/>
              <a:t>والوحيد</a:t>
            </a:r>
            <a:r>
              <a:rPr lang="en-US" sz="2000" dirty="0"/>
              <a:t> </a:t>
            </a:r>
            <a:r>
              <a:rPr lang="en-US" sz="2000" dirty="0" err="1"/>
              <a:t>المبني</a:t>
            </a:r>
            <a:r>
              <a:rPr lang="en-US" sz="2000" dirty="0"/>
              <a:t> </a:t>
            </a:r>
            <a:r>
              <a:rPr lang="en-US" sz="2000" dirty="0" err="1"/>
              <a:t>في</a:t>
            </a:r>
            <a:r>
              <a:rPr lang="en-US" sz="2000" dirty="0"/>
              <a:t> </a:t>
            </a:r>
            <a:r>
              <a:rPr lang="en-US" sz="2000" dirty="0" err="1"/>
              <a:t>البتراء</a:t>
            </a:r>
            <a:r>
              <a:rPr lang="en-US" sz="2000" dirty="0"/>
              <a:t> </a:t>
            </a:r>
            <a:r>
              <a:rPr lang="en-US" sz="2000" dirty="0" err="1"/>
              <a:t>بدلاً</a:t>
            </a:r>
            <a:r>
              <a:rPr lang="en-US" sz="2000" dirty="0"/>
              <a:t> </a:t>
            </a:r>
            <a:r>
              <a:rPr lang="en-US" sz="2000" dirty="0" err="1"/>
              <a:t>من</a:t>
            </a:r>
            <a:r>
              <a:rPr lang="en-US" sz="2000" dirty="0"/>
              <a:t> </a:t>
            </a:r>
            <a:r>
              <a:rPr lang="en-US" sz="2000" dirty="0" err="1"/>
              <a:t>نحته</a:t>
            </a:r>
            <a:r>
              <a:rPr lang="en-US" sz="2000" dirty="0"/>
              <a:t> </a:t>
            </a:r>
            <a:r>
              <a:rPr lang="en-US" sz="2000" dirty="0" err="1"/>
              <a:t>في</a:t>
            </a:r>
            <a:r>
              <a:rPr lang="en-US" sz="2000" dirty="0"/>
              <a:t> </a:t>
            </a:r>
            <a:r>
              <a:rPr lang="en-US" sz="2000" dirty="0" err="1"/>
              <a:t>الصخر</a:t>
            </a:r>
            <a:r>
              <a:rPr lang="en-US" sz="2000" dirty="0"/>
              <a:t>. </a:t>
            </a:r>
          </a:p>
          <a:p>
            <a:pPr marL="342900" indent="-228600" algn="r" rtl="1">
              <a:lnSpc>
                <a:spcPct val="90000"/>
              </a:lnSpc>
              <a:spcAft>
                <a:spcPts val="600"/>
              </a:spcAft>
              <a:buFont typeface="Arial" panose="020B0604020202020204" pitchFamily="34" charset="0"/>
              <a:buChar char="•"/>
            </a:pPr>
            <a:r>
              <a:rPr lang="en-US" sz="2000" dirty="0" err="1"/>
              <a:t>تُعد</a:t>
            </a:r>
            <a:r>
              <a:rPr lang="en-US" sz="2000" dirty="0"/>
              <a:t> </a:t>
            </a:r>
            <a:r>
              <a:rPr lang="en-US" sz="2000" dirty="0" err="1"/>
              <a:t>البتراء</a:t>
            </a:r>
            <a:r>
              <a:rPr lang="en-US" sz="2000" dirty="0"/>
              <a:t> </a:t>
            </a:r>
            <a:r>
              <a:rPr lang="en-US" sz="2000" dirty="0" err="1"/>
              <a:t>اليوم</a:t>
            </a:r>
            <a:r>
              <a:rPr lang="en-US" sz="2000" dirty="0"/>
              <a:t> </a:t>
            </a:r>
            <a:r>
              <a:rPr lang="en-US" sz="2000" dirty="0" err="1"/>
              <a:t>أهم</a:t>
            </a:r>
            <a:r>
              <a:rPr lang="en-US" sz="2000" dirty="0"/>
              <a:t> </a:t>
            </a:r>
            <a:r>
              <a:rPr lang="en-US" sz="2000" dirty="0" err="1"/>
              <a:t>وجهة</a:t>
            </a:r>
            <a:r>
              <a:rPr lang="en-US" sz="2000" dirty="0"/>
              <a:t> </a:t>
            </a:r>
            <a:r>
              <a:rPr lang="en-US" sz="2000" dirty="0" err="1"/>
              <a:t>سياحية</a:t>
            </a:r>
            <a:r>
              <a:rPr lang="en-US" sz="2000" dirty="0"/>
              <a:t> </a:t>
            </a:r>
            <a:r>
              <a:rPr lang="en-US" sz="2000" dirty="0" err="1"/>
              <a:t>في</a:t>
            </a:r>
            <a:r>
              <a:rPr lang="en-US" sz="2000" dirty="0"/>
              <a:t> </a:t>
            </a:r>
            <a:r>
              <a:rPr lang="en-US" sz="2000" dirty="0" err="1"/>
              <a:t>الأردن</a:t>
            </a:r>
            <a:r>
              <a:rPr lang="en-US" sz="2000" dirty="0"/>
              <a:t> </a:t>
            </a:r>
            <a:r>
              <a:rPr lang="en-US" sz="2000" dirty="0" err="1"/>
              <a:t>وتجذب</a:t>
            </a:r>
            <a:r>
              <a:rPr lang="en-US" sz="2000" dirty="0"/>
              <a:t> </a:t>
            </a:r>
            <a:r>
              <a:rPr lang="en-US" sz="2000" dirty="0" err="1"/>
              <a:t>الزوار</a:t>
            </a:r>
            <a:r>
              <a:rPr lang="en-US" sz="2000" dirty="0"/>
              <a:t> </a:t>
            </a:r>
            <a:r>
              <a:rPr lang="en-US" sz="2000" dirty="0" err="1"/>
              <a:t>من</a:t>
            </a:r>
            <a:r>
              <a:rPr lang="en-US" sz="2000" dirty="0"/>
              <a:t> </a:t>
            </a:r>
            <a:r>
              <a:rPr lang="en-US" sz="2000" dirty="0" err="1"/>
              <a:t>مختلف</a:t>
            </a:r>
            <a:r>
              <a:rPr lang="en-US" sz="2000" dirty="0"/>
              <a:t> </a:t>
            </a:r>
            <a:r>
              <a:rPr lang="en-US" sz="2000" dirty="0" err="1"/>
              <a:t>أنحاء</a:t>
            </a:r>
            <a:r>
              <a:rPr lang="en-US" sz="2000" dirty="0"/>
              <a:t> </a:t>
            </a:r>
            <a:r>
              <a:rPr lang="en-US" sz="2000" dirty="0" err="1"/>
              <a:t>العالم</a:t>
            </a:r>
            <a:r>
              <a:rPr lang="en-US" sz="2000" dirty="0"/>
              <a:t> </a:t>
            </a:r>
            <a:r>
              <a:rPr lang="en-US" sz="2000" dirty="0" err="1"/>
              <a:t>لاستكشاف</a:t>
            </a:r>
            <a:r>
              <a:rPr lang="en-US" sz="2000" dirty="0"/>
              <a:t> </a:t>
            </a:r>
            <a:r>
              <a:rPr lang="en-US" sz="2000" dirty="0" err="1"/>
              <a:t>هندستها</a:t>
            </a:r>
            <a:r>
              <a:rPr lang="en-US" sz="2000" dirty="0"/>
              <a:t> </a:t>
            </a:r>
            <a:r>
              <a:rPr lang="en-US" sz="2000" dirty="0" err="1"/>
              <a:t>المعمارية</a:t>
            </a:r>
            <a:r>
              <a:rPr lang="en-US" sz="2000" dirty="0"/>
              <a:t> </a:t>
            </a:r>
            <a:r>
              <a:rPr lang="en-US" sz="2000" dirty="0" err="1"/>
              <a:t>الفريدة</a:t>
            </a:r>
            <a:r>
              <a:rPr lang="en-US" sz="2000" dirty="0"/>
              <a:t> </a:t>
            </a:r>
            <a:r>
              <a:rPr lang="en-US" sz="2000" dirty="0" err="1"/>
              <a:t>ونظامها</a:t>
            </a:r>
            <a:r>
              <a:rPr lang="en-US" sz="2000" dirty="0"/>
              <a:t> </a:t>
            </a:r>
            <a:r>
              <a:rPr lang="en-US" sz="2000" dirty="0" err="1"/>
              <a:t>المتقدم</a:t>
            </a:r>
            <a:r>
              <a:rPr lang="en-US" sz="2000" dirty="0"/>
              <a:t> </a:t>
            </a:r>
            <a:r>
              <a:rPr lang="en-US" sz="2000" dirty="0" err="1"/>
              <a:t>لإدارة</a:t>
            </a:r>
            <a:r>
              <a:rPr lang="en-US" sz="2000" dirty="0"/>
              <a:t> </a:t>
            </a:r>
            <a:r>
              <a:rPr lang="en-US" sz="2000" dirty="0" err="1"/>
              <a:t>المياه</a:t>
            </a:r>
            <a:r>
              <a:rPr lang="en-US" sz="2000" dirty="0"/>
              <a:t> </a:t>
            </a:r>
            <a:r>
              <a:rPr lang="en-US" sz="2000" dirty="0" err="1"/>
              <a:t>في</a:t>
            </a:r>
            <a:r>
              <a:rPr lang="en-US" sz="2000" dirty="0"/>
              <a:t> </a:t>
            </a:r>
            <a:r>
              <a:rPr lang="en-US" sz="2000" dirty="0" err="1"/>
              <a:t>قلب</a:t>
            </a:r>
            <a:r>
              <a:rPr lang="en-US" sz="2000" dirty="0"/>
              <a:t> </a:t>
            </a:r>
            <a:r>
              <a:rPr lang="en-US" sz="2000" dirty="0" err="1"/>
              <a:t>الصحراء</a:t>
            </a:r>
            <a:r>
              <a:rPr lang="en-US" sz="2000" dirty="0"/>
              <a:t>. </a:t>
            </a:r>
          </a:p>
        </p:txBody>
      </p:sp>
      <p:pic>
        <p:nvPicPr>
          <p:cNvPr id="8" name="Picture 7" descr="A group of people in a canyon with Petra in the background&#10;&#10;AI-generated content may be incorrect.">
            <a:extLst>
              <a:ext uri="{FF2B5EF4-FFF2-40B4-BE49-F238E27FC236}">
                <a16:creationId xmlns:a16="http://schemas.microsoft.com/office/drawing/2014/main" id="{95E7AF05-D7C3-7D03-512A-9734A587709E}"/>
              </a:ext>
            </a:extLst>
          </p:cNvPr>
          <p:cNvPicPr>
            <a:picLocks noChangeAspect="1"/>
          </p:cNvPicPr>
          <p:nvPr/>
        </p:nvPicPr>
        <p:blipFill>
          <a:blip r:embed="rId2">
            <a:extLst>
              <a:ext uri="{28A0092B-C50C-407E-A947-70E740481C1C}">
                <a14:useLocalDpi xmlns:a14="http://schemas.microsoft.com/office/drawing/2010/main" val="0"/>
              </a:ext>
            </a:extLst>
          </a:blip>
          <a:srcRect l="13316" r="11457"/>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94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272</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Rawan Karadsheh</dc:creator>
  <cp:lastModifiedBy>Rawan Karadsheh</cp:lastModifiedBy>
  <cp:revision>2</cp:revision>
  <dcterms:created xsi:type="dcterms:W3CDTF">2025-11-19T16:10:50Z</dcterms:created>
  <dcterms:modified xsi:type="dcterms:W3CDTF">2025-11-19T16:34:53Z</dcterms:modified>
</cp:coreProperties>
</file>