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160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8868" y="1053980"/>
            <a:ext cx="7772400" cy="2036461"/>
          </a:xfrm>
        </p:spPr>
        <p:txBody>
          <a:bodyPr>
            <a:normAutofit/>
          </a:bodyPr>
          <a:lstStyle/>
          <a:p>
            <a:r>
              <a:rPr sz="5400" dirty="0" err="1"/>
              <a:t>تركيب</a:t>
            </a:r>
            <a:r>
              <a:rPr sz="5400" dirty="0"/>
              <a:t> </a:t>
            </a:r>
            <a:r>
              <a:rPr sz="5400" dirty="0" err="1"/>
              <a:t>الخلية</a:t>
            </a:r>
            <a:r>
              <a:rPr sz="5400" dirty="0"/>
              <a:t> </a:t>
            </a:r>
            <a:r>
              <a:rPr sz="5400" dirty="0" err="1"/>
              <a:t>ووظائف</a:t>
            </a:r>
            <a:r>
              <a:rPr sz="5400" dirty="0"/>
              <a:t> </a:t>
            </a:r>
            <a:r>
              <a:rPr sz="5400" dirty="0" err="1"/>
              <a:t>مكوناتها</a:t>
            </a:r>
            <a:endParaRPr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15878"/>
            <a:ext cx="6400800" cy="3022922"/>
          </a:xfrm>
        </p:spPr>
        <p:txBody>
          <a:bodyPr/>
          <a:lstStyle/>
          <a:p>
            <a:r>
              <a:rPr lang="ar-JO" b="1" dirty="0">
                <a:solidFill>
                  <a:schemeClr val="tx1"/>
                </a:solidFill>
              </a:rPr>
              <a:t>عمل الطالبة: جوانا غالب حدّادين</a:t>
            </a:r>
          </a:p>
          <a:p>
            <a:r>
              <a:rPr lang="ar-JO" b="1" dirty="0">
                <a:solidFill>
                  <a:schemeClr val="tx1"/>
                </a:solidFill>
              </a:rPr>
              <a:t>الصّف التّاسع الأساسي (أ)</a:t>
            </a:r>
          </a:p>
          <a:p>
            <a:r>
              <a:rPr lang="ar-JO" b="1" dirty="0">
                <a:solidFill>
                  <a:schemeClr val="tx1"/>
                </a:solidFill>
              </a:rPr>
              <a:t>بإشراف المعلّمة : سهى مدانات </a:t>
            </a:r>
            <a:endParaRPr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الرايبوسومات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262" y="1600200"/>
            <a:ext cx="3686537" cy="4525963"/>
          </a:xfrm>
        </p:spPr>
        <p:txBody>
          <a:bodyPr/>
          <a:lstStyle/>
          <a:p>
            <a:pPr algn="r" rtl="1"/>
            <a:r>
              <a:rPr dirty="0"/>
              <a:t> </a:t>
            </a:r>
            <a:r>
              <a:rPr dirty="0" err="1"/>
              <a:t>مسؤولة</a:t>
            </a:r>
            <a:r>
              <a:rPr dirty="0"/>
              <a:t> </a:t>
            </a:r>
            <a:r>
              <a:rPr dirty="0" err="1"/>
              <a:t>عن</a:t>
            </a:r>
            <a:r>
              <a:rPr dirty="0"/>
              <a:t> </a:t>
            </a:r>
            <a:r>
              <a:rPr dirty="0" err="1"/>
              <a:t>تصنيع</a:t>
            </a:r>
            <a:r>
              <a:rPr dirty="0"/>
              <a:t> </a:t>
            </a:r>
            <a:r>
              <a:rPr dirty="0" err="1"/>
              <a:t>البروتين</a:t>
            </a:r>
            <a:r>
              <a:rPr dirty="0"/>
              <a:t>.</a:t>
            </a:r>
          </a:p>
          <a:p>
            <a:pPr algn="r" rtl="1"/>
            <a:r>
              <a:rPr dirty="0"/>
              <a:t> </a:t>
            </a:r>
            <a:r>
              <a:rPr dirty="0" err="1"/>
              <a:t>توجد</a:t>
            </a:r>
            <a:r>
              <a:rPr dirty="0"/>
              <a:t> </a:t>
            </a:r>
            <a:r>
              <a:rPr dirty="0" err="1"/>
              <a:t>حرة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السيتوبلازم</a:t>
            </a:r>
            <a:r>
              <a:rPr dirty="0"/>
              <a:t> </a:t>
            </a:r>
            <a:r>
              <a:rPr dirty="0" err="1"/>
              <a:t>أو</a:t>
            </a:r>
            <a:r>
              <a:rPr dirty="0"/>
              <a:t> </a:t>
            </a:r>
            <a:r>
              <a:rPr dirty="0" err="1"/>
              <a:t>مرتبطة</a:t>
            </a:r>
            <a:r>
              <a:rPr dirty="0"/>
              <a:t> </a:t>
            </a:r>
            <a:r>
              <a:rPr dirty="0" err="1"/>
              <a:t>بالشبكة</a:t>
            </a:r>
            <a:r>
              <a:rPr dirty="0"/>
              <a:t> </a:t>
            </a:r>
            <a:r>
              <a:rPr dirty="0" err="1"/>
              <a:t>الخشنة</a:t>
            </a:r>
            <a:r>
              <a:rPr dirty="0"/>
              <a:t>.</a:t>
            </a:r>
          </a:p>
        </p:txBody>
      </p:sp>
      <p:pic>
        <p:nvPicPr>
          <p:cNvPr id="8196" name="Picture 4" descr="اين تنتج الرايبوسومات - موسوعة">
            <a:extLst>
              <a:ext uri="{FF2B5EF4-FFF2-40B4-BE49-F238E27FC236}">
                <a16:creationId xmlns:a16="http://schemas.microsoft.com/office/drawing/2014/main" id="{B91677DD-5E31-9092-6135-FCDA4B3F9F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046" y="1226916"/>
            <a:ext cx="4620871" cy="4899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هي الخلية؟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7688" y="1366155"/>
            <a:ext cx="3980455" cy="4588331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dirty="0"/>
              <a:t> </a:t>
            </a:r>
            <a:r>
              <a:rPr dirty="0" err="1"/>
              <a:t>الوحدة</a:t>
            </a:r>
            <a:r>
              <a:rPr dirty="0"/>
              <a:t> </a:t>
            </a:r>
            <a:r>
              <a:rPr dirty="0" err="1"/>
              <a:t>البنائية</a:t>
            </a:r>
            <a:r>
              <a:rPr dirty="0"/>
              <a:t> </a:t>
            </a:r>
            <a:r>
              <a:rPr dirty="0" err="1"/>
              <a:t>والوظيفية</a:t>
            </a:r>
            <a:r>
              <a:rPr dirty="0"/>
              <a:t> </a:t>
            </a:r>
            <a:r>
              <a:rPr dirty="0" err="1"/>
              <a:t>الأساسية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الكائنات</a:t>
            </a:r>
            <a:r>
              <a:rPr dirty="0"/>
              <a:t> </a:t>
            </a:r>
            <a:r>
              <a:rPr dirty="0" err="1"/>
              <a:t>الحية</a:t>
            </a:r>
            <a:r>
              <a:rPr dirty="0"/>
              <a:t>.</a:t>
            </a:r>
          </a:p>
          <a:p>
            <a:pPr marL="0" indent="0" algn="r" rtl="1">
              <a:buNone/>
            </a:pPr>
            <a:r>
              <a:rPr dirty="0" err="1"/>
              <a:t>تقوم</a:t>
            </a:r>
            <a:r>
              <a:rPr dirty="0"/>
              <a:t> </a:t>
            </a:r>
            <a:r>
              <a:rPr dirty="0" err="1"/>
              <a:t>بجميع</a:t>
            </a:r>
            <a:r>
              <a:rPr dirty="0"/>
              <a:t> </a:t>
            </a:r>
            <a:r>
              <a:rPr dirty="0" err="1"/>
              <a:t>الأنشطة</a:t>
            </a:r>
            <a:r>
              <a:rPr dirty="0"/>
              <a:t> </a:t>
            </a:r>
            <a:r>
              <a:rPr dirty="0" err="1"/>
              <a:t>الحيوية</a:t>
            </a:r>
            <a:r>
              <a:rPr dirty="0"/>
              <a:t> </a:t>
            </a:r>
            <a:r>
              <a:rPr dirty="0" err="1"/>
              <a:t>مثل</a:t>
            </a:r>
            <a:r>
              <a:rPr dirty="0"/>
              <a:t> </a:t>
            </a:r>
            <a:r>
              <a:rPr dirty="0" err="1"/>
              <a:t>النمو</a:t>
            </a:r>
            <a:r>
              <a:rPr dirty="0"/>
              <a:t> </a:t>
            </a:r>
            <a:r>
              <a:rPr dirty="0" err="1"/>
              <a:t>والتكاثر</a:t>
            </a:r>
            <a:r>
              <a:rPr dirty="0"/>
              <a:t>.</a:t>
            </a:r>
          </a:p>
          <a:p>
            <a:pPr marL="0" indent="0" algn="r" rtl="1">
              <a:buNone/>
            </a:pPr>
            <a:r>
              <a:rPr dirty="0"/>
              <a:t> </a:t>
            </a:r>
            <a:r>
              <a:rPr dirty="0" err="1"/>
              <a:t>تنقسم</a:t>
            </a:r>
            <a:r>
              <a:rPr dirty="0"/>
              <a:t> </a:t>
            </a:r>
            <a:r>
              <a:rPr dirty="0" err="1"/>
              <a:t>إلى</a:t>
            </a:r>
            <a:r>
              <a:rPr dirty="0"/>
              <a:t> </a:t>
            </a:r>
            <a:r>
              <a:rPr dirty="0" err="1"/>
              <a:t>خلية</a:t>
            </a:r>
            <a:r>
              <a:rPr dirty="0"/>
              <a:t> </a:t>
            </a:r>
            <a:r>
              <a:rPr dirty="0" err="1"/>
              <a:t>نباتية</a:t>
            </a:r>
            <a:r>
              <a:rPr dirty="0"/>
              <a:t> </a:t>
            </a:r>
            <a:r>
              <a:rPr dirty="0" err="1"/>
              <a:t>وخلية</a:t>
            </a:r>
            <a:r>
              <a:rPr dirty="0"/>
              <a:t> </a:t>
            </a:r>
            <a:r>
              <a:rPr dirty="0" err="1"/>
              <a:t>حيوانية</a:t>
            </a:r>
            <a:r>
              <a:rPr dirty="0"/>
              <a:t>.</a:t>
            </a:r>
            <a:endParaRPr lang="ar-JO" dirty="0"/>
          </a:p>
          <a:p>
            <a:pPr marL="0" indent="0" algn="r" rtl="1">
              <a:buNone/>
            </a:pPr>
            <a:endParaRPr dirty="0"/>
          </a:p>
        </p:txBody>
      </p:sp>
      <p:pic>
        <p:nvPicPr>
          <p:cNvPr id="1026" name="Picture 2" descr="مكونات الخلية الحيوانية والخلية النباتية.">
            <a:extLst>
              <a:ext uri="{FF2B5EF4-FFF2-40B4-BE49-F238E27FC236}">
                <a16:creationId xmlns:a16="http://schemas.microsoft.com/office/drawing/2014/main" id="{4AB4C258-DBD6-AE04-0706-5473D3C133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38478"/>
            <a:ext cx="3799114" cy="5344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800" dirty="0" err="1"/>
              <a:t>أهم</a:t>
            </a:r>
            <a:r>
              <a:rPr sz="4800" dirty="0"/>
              <a:t> </a:t>
            </a:r>
            <a:r>
              <a:rPr sz="4800" dirty="0" err="1"/>
              <a:t>مكونات</a:t>
            </a:r>
            <a:r>
              <a:rPr sz="4800" dirty="0"/>
              <a:t> </a:t>
            </a:r>
            <a:r>
              <a:rPr sz="4800" dirty="0" err="1"/>
              <a:t>الخلية</a:t>
            </a:r>
            <a:endParaRPr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/>
              <a:t>• </a:t>
            </a:r>
            <a:r>
              <a:rPr dirty="0" err="1"/>
              <a:t>الغشاء</a:t>
            </a:r>
            <a:r>
              <a:rPr dirty="0"/>
              <a:t> </a:t>
            </a:r>
            <a:r>
              <a:rPr dirty="0" err="1"/>
              <a:t>البلازمي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السيتوبلازم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النواة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الميتوكندريا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الشبكة</a:t>
            </a:r>
            <a:r>
              <a:rPr dirty="0"/>
              <a:t> </a:t>
            </a:r>
            <a:r>
              <a:rPr dirty="0" err="1"/>
              <a:t>الإندوبلازمية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جهاز</a:t>
            </a:r>
            <a:r>
              <a:rPr dirty="0"/>
              <a:t> </a:t>
            </a:r>
            <a:r>
              <a:rPr dirty="0" err="1"/>
              <a:t>جولجي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الرايبوسومات</a:t>
            </a:r>
            <a:endParaRPr dirty="0"/>
          </a:p>
          <a:p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الغشاء البلازمي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4992" y="1649063"/>
            <a:ext cx="3837008" cy="4705437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dirty="0"/>
              <a:t>  </a:t>
            </a:r>
            <a:r>
              <a:rPr dirty="0" err="1"/>
              <a:t>يحيط</a:t>
            </a:r>
            <a:r>
              <a:rPr dirty="0"/>
              <a:t> </a:t>
            </a:r>
            <a:r>
              <a:rPr dirty="0" err="1"/>
              <a:t>بالخلية</a:t>
            </a:r>
            <a:r>
              <a:rPr dirty="0"/>
              <a:t> </a:t>
            </a:r>
            <a:r>
              <a:rPr dirty="0" err="1"/>
              <a:t>ويحميها</a:t>
            </a:r>
            <a:r>
              <a:rPr dirty="0"/>
              <a:t>.</a:t>
            </a:r>
          </a:p>
          <a:p>
            <a:pPr marL="0" indent="0" algn="r" rtl="1">
              <a:buNone/>
            </a:pPr>
            <a:r>
              <a:rPr dirty="0"/>
              <a:t> </a:t>
            </a:r>
            <a:r>
              <a:rPr dirty="0" err="1"/>
              <a:t>ينظّم</a:t>
            </a:r>
            <a:r>
              <a:rPr dirty="0"/>
              <a:t> </a:t>
            </a:r>
            <a:r>
              <a:rPr dirty="0" err="1"/>
              <a:t>مرور</a:t>
            </a:r>
            <a:r>
              <a:rPr dirty="0"/>
              <a:t> </a:t>
            </a:r>
            <a:r>
              <a:rPr dirty="0" err="1"/>
              <a:t>المواد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وإلى</a:t>
            </a:r>
            <a:r>
              <a:rPr dirty="0"/>
              <a:t> </a:t>
            </a:r>
            <a:r>
              <a:rPr dirty="0" err="1"/>
              <a:t>الخلية</a:t>
            </a:r>
            <a:r>
              <a:rPr dirty="0"/>
              <a:t>.</a:t>
            </a:r>
          </a:p>
          <a:p>
            <a:pPr marL="0" indent="0">
              <a:buNone/>
            </a:pPr>
            <a:endParaRPr dirty="0"/>
          </a:p>
        </p:txBody>
      </p:sp>
      <p:pic>
        <p:nvPicPr>
          <p:cNvPr id="2052" name="Picture 4" descr="تركيب الغشاء البلازمي - موضوع">
            <a:extLst>
              <a:ext uri="{FF2B5EF4-FFF2-40B4-BE49-F238E27FC236}">
                <a16:creationId xmlns:a16="http://schemas.microsoft.com/office/drawing/2014/main" id="{04915C80-6974-BAE7-67FC-076A4D6984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417638"/>
            <a:ext cx="4305782" cy="5041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133"/>
            <a:ext cx="8229600" cy="1143000"/>
          </a:xfrm>
        </p:spPr>
        <p:txBody>
          <a:bodyPr/>
          <a:lstStyle/>
          <a:p>
            <a:r>
              <a:t>السيتوبلازم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780" y="3900668"/>
            <a:ext cx="8079130" cy="2432387"/>
          </a:xfrm>
        </p:spPr>
        <p:txBody>
          <a:bodyPr>
            <a:normAutofit/>
          </a:bodyPr>
          <a:lstStyle/>
          <a:p>
            <a:pPr algn="r" rtl="1"/>
            <a:r>
              <a:rPr dirty="0"/>
              <a:t> </a:t>
            </a:r>
            <a:r>
              <a:rPr dirty="0" err="1"/>
              <a:t>مادة</a:t>
            </a:r>
            <a:r>
              <a:rPr dirty="0"/>
              <a:t> </a:t>
            </a:r>
            <a:r>
              <a:rPr dirty="0" err="1"/>
              <a:t>هلامية</a:t>
            </a:r>
            <a:r>
              <a:rPr dirty="0"/>
              <a:t> </a:t>
            </a:r>
            <a:r>
              <a:rPr dirty="0" err="1"/>
              <a:t>تملأ</a:t>
            </a:r>
            <a:r>
              <a:rPr dirty="0"/>
              <a:t> </a:t>
            </a:r>
            <a:r>
              <a:rPr dirty="0" err="1"/>
              <a:t>الخلية</a:t>
            </a:r>
            <a:r>
              <a:rPr dirty="0"/>
              <a:t>.</a:t>
            </a:r>
          </a:p>
          <a:p>
            <a:pPr algn="r" rtl="1"/>
            <a:r>
              <a:rPr dirty="0"/>
              <a:t> </a:t>
            </a:r>
            <a:r>
              <a:rPr dirty="0" err="1"/>
              <a:t>تحتوي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عضيّات</a:t>
            </a:r>
            <a:r>
              <a:rPr dirty="0"/>
              <a:t> </a:t>
            </a:r>
            <a:r>
              <a:rPr dirty="0" err="1"/>
              <a:t>الخلية</a:t>
            </a:r>
            <a:r>
              <a:rPr dirty="0"/>
              <a:t> </a:t>
            </a:r>
            <a:r>
              <a:rPr dirty="0" err="1"/>
              <a:t>المختلفة</a:t>
            </a:r>
            <a:r>
              <a:rPr dirty="0"/>
              <a:t>.</a:t>
            </a:r>
          </a:p>
          <a:p>
            <a:pPr marL="0" indent="0">
              <a:buNone/>
            </a:pPr>
            <a:endParaRPr dirty="0"/>
          </a:p>
        </p:txBody>
      </p:sp>
      <p:pic>
        <p:nvPicPr>
          <p:cNvPr id="3074" name="Picture 2" descr="السيتوبلازم - منهاجي">
            <a:extLst>
              <a:ext uri="{FF2B5EF4-FFF2-40B4-BE49-F238E27FC236}">
                <a16:creationId xmlns:a16="http://schemas.microsoft.com/office/drawing/2014/main" id="{85F4C893-1417-C37C-E6DB-C56E2556E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180" y="1278601"/>
            <a:ext cx="6845595" cy="2432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النواة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965" y="1600201"/>
            <a:ext cx="3732834" cy="2763456"/>
          </a:xfrm>
        </p:spPr>
        <p:txBody>
          <a:bodyPr/>
          <a:lstStyle/>
          <a:p>
            <a:pPr algn="r" rtl="1"/>
            <a:r>
              <a:rPr dirty="0"/>
              <a:t> </a:t>
            </a:r>
            <a:r>
              <a:rPr dirty="0" err="1"/>
              <a:t>مركز</a:t>
            </a:r>
            <a:r>
              <a:rPr dirty="0"/>
              <a:t> </a:t>
            </a:r>
            <a:r>
              <a:rPr dirty="0" err="1"/>
              <a:t>التحكم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الخلية</a:t>
            </a:r>
            <a:r>
              <a:rPr dirty="0"/>
              <a:t>.</a:t>
            </a:r>
          </a:p>
          <a:p>
            <a:pPr algn="r" rtl="1"/>
            <a:r>
              <a:rPr dirty="0"/>
              <a:t> </a:t>
            </a:r>
            <a:r>
              <a:rPr dirty="0" err="1"/>
              <a:t>تحتوي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الحمض</a:t>
            </a:r>
            <a:r>
              <a:rPr dirty="0"/>
              <a:t> </a:t>
            </a:r>
            <a:r>
              <a:rPr dirty="0" err="1"/>
              <a:t>النووي</a:t>
            </a:r>
            <a:r>
              <a:rPr dirty="0"/>
              <a:t> DNA.</a:t>
            </a:r>
          </a:p>
          <a:p>
            <a:pPr algn="r" rtl="1"/>
            <a:r>
              <a:rPr dirty="0"/>
              <a:t> </a:t>
            </a:r>
            <a:r>
              <a:rPr dirty="0" err="1"/>
              <a:t>تنظم</a:t>
            </a:r>
            <a:r>
              <a:rPr dirty="0"/>
              <a:t> </a:t>
            </a:r>
            <a:r>
              <a:rPr dirty="0" err="1"/>
              <a:t>النمو</a:t>
            </a:r>
            <a:r>
              <a:rPr dirty="0"/>
              <a:t> </a:t>
            </a:r>
            <a:r>
              <a:rPr dirty="0" err="1"/>
              <a:t>والانقسام</a:t>
            </a:r>
            <a:r>
              <a:rPr dirty="0"/>
              <a:t>.</a:t>
            </a:r>
          </a:p>
        </p:txBody>
      </p:sp>
      <p:pic>
        <p:nvPicPr>
          <p:cNvPr id="4098" name="Picture 2" descr="تركيب النواة - YouTube">
            <a:extLst>
              <a:ext uri="{FF2B5EF4-FFF2-40B4-BE49-F238E27FC236}">
                <a16:creationId xmlns:a16="http://schemas.microsoft.com/office/drawing/2014/main" id="{94F26F01-E815-AEA8-F96E-E9D98C59C5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80618"/>
            <a:ext cx="4912811" cy="5555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الميتوكندريا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6562" y="1600200"/>
            <a:ext cx="3640238" cy="4525963"/>
          </a:xfrm>
        </p:spPr>
        <p:txBody>
          <a:bodyPr/>
          <a:lstStyle/>
          <a:p>
            <a:pPr algn="r" rtl="1"/>
            <a:r>
              <a:rPr dirty="0"/>
              <a:t> </a:t>
            </a:r>
            <a:r>
              <a:rPr dirty="0" err="1"/>
              <a:t>تُعرف</a:t>
            </a:r>
            <a:r>
              <a:rPr dirty="0"/>
              <a:t> </a:t>
            </a:r>
            <a:r>
              <a:rPr dirty="0" err="1"/>
              <a:t>بمحطة</a:t>
            </a:r>
            <a:r>
              <a:rPr dirty="0"/>
              <a:t> </a:t>
            </a:r>
            <a:r>
              <a:rPr dirty="0" err="1"/>
              <a:t>الطاقة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الخلية</a:t>
            </a:r>
            <a:r>
              <a:rPr dirty="0"/>
              <a:t>.</a:t>
            </a:r>
          </a:p>
          <a:p>
            <a:pPr algn="r" rtl="1"/>
            <a:r>
              <a:rPr dirty="0" err="1"/>
              <a:t>تنتج</a:t>
            </a:r>
            <a:r>
              <a:rPr dirty="0"/>
              <a:t> </a:t>
            </a:r>
            <a:r>
              <a:rPr dirty="0" err="1"/>
              <a:t>الطاقة</a:t>
            </a:r>
            <a:r>
              <a:rPr dirty="0"/>
              <a:t> </a:t>
            </a:r>
            <a:r>
              <a:rPr dirty="0" err="1"/>
              <a:t>اللازمة</a:t>
            </a:r>
            <a:r>
              <a:rPr dirty="0"/>
              <a:t> </a:t>
            </a:r>
            <a:r>
              <a:rPr dirty="0" err="1"/>
              <a:t>للعمليات</a:t>
            </a:r>
            <a:r>
              <a:rPr dirty="0"/>
              <a:t> </a:t>
            </a:r>
            <a:r>
              <a:rPr dirty="0" err="1"/>
              <a:t>الحيوية</a:t>
            </a:r>
            <a:r>
              <a:rPr dirty="0"/>
              <a:t>.</a:t>
            </a:r>
          </a:p>
        </p:txBody>
      </p:sp>
      <p:pic>
        <p:nvPicPr>
          <p:cNvPr id="5122" name="Picture 2" descr="أحياء 2 ثانوى _ تركيب الميتوكوندريا - YouTube">
            <a:extLst>
              <a:ext uri="{FF2B5EF4-FFF2-40B4-BE49-F238E27FC236}">
                <a16:creationId xmlns:a16="http://schemas.microsoft.com/office/drawing/2014/main" id="{0D8FF5A3-1875-DFA5-6D65-2A48FD5CBA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2743"/>
            <a:ext cx="5150734" cy="5636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الشبكة</a:t>
            </a:r>
            <a:r>
              <a:rPr dirty="0"/>
              <a:t> </a:t>
            </a:r>
            <a:r>
              <a:rPr dirty="0" err="1"/>
              <a:t>الإندوبلازمية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322" y="1600200"/>
            <a:ext cx="3987478" cy="4525963"/>
          </a:xfrm>
        </p:spPr>
        <p:txBody>
          <a:bodyPr/>
          <a:lstStyle/>
          <a:p>
            <a:pPr algn="r" rtl="1"/>
            <a:r>
              <a:rPr dirty="0"/>
              <a:t> </a:t>
            </a:r>
            <a:r>
              <a:rPr dirty="0" err="1"/>
              <a:t>نوعان</a:t>
            </a:r>
            <a:r>
              <a:rPr dirty="0"/>
              <a:t>: </a:t>
            </a:r>
            <a:r>
              <a:rPr dirty="0" err="1"/>
              <a:t>خشنة</a:t>
            </a:r>
            <a:r>
              <a:rPr dirty="0"/>
              <a:t> </a:t>
            </a:r>
            <a:r>
              <a:rPr dirty="0" err="1"/>
              <a:t>وناعمة</a:t>
            </a:r>
            <a:r>
              <a:rPr dirty="0"/>
              <a:t>.</a:t>
            </a:r>
          </a:p>
          <a:p>
            <a:pPr algn="r" rtl="1"/>
            <a:r>
              <a:rPr dirty="0"/>
              <a:t> </a:t>
            </a:r>
            <a:r>
              <a:rPr dirty="0" err="1"/>
              <a:t>الخشنة</a:t>
            </a:r>
            <a:r>
              <a:rPr dirty="0"/>
              <a:t>: </a:t>
            </a:r>
            <a:r>
              <a:rPr dirty="0" err="1"/>
              <a:t>تصنيع</a:t>
            </a:r>
            <a:r>
              <a:rPr dirty="0"/>
              <a:t> </a:t>
            </a:r>
            <a:r>
              <a:rPr dirty="0" err="1"/>
              <a:t>البروتينات</a:t>
            </a:r>
            <a:r>
              <a:rPr dirty="0"/>
              <a:t>.</a:t>
            </a:r>
          </a:p>
          <a:p>
            <a:pPr algn="r" rtl="1"/>
            <a:r>
              <a:rPr dirty="0"/>
              <a:t> </a:t>
            </a:r>
            <a:r>
              <a:rPr dirty="0" err="1"/>
              <a:t>الناعمة</a:t>
            </a:r>
            <a:r>
              <a:rPr dirty="0"/>
              <a:t>: </a:t>
            </a:r>
            <a:r>
              <a:rPr dirty="0" err="1"/>
              <a:t>تصنيع</a:t>
            </a:r>
            <a:r>
              <a:rPr dirty="0"/>
              <a:t> </a:t>
            </a:r>
            <a:r>
              <a:rPr dirty="0" err="1"/>
              <a:t>الدهون</a:t>
            </a:r>
            <a:r>
              <a:rPr dirty="0"/>
              <a:t> </a:t>
            </a:r>
            <a:r>
              <a:rPr dirty="0" err="1"/>
              <a:t>وإزالة</a:t>
            </a:r>
            <a:r>
              <a:rPr dirty="0"/>
              <a:t> </a:t>
            </a:r>
            <a:r>
              <a:rPr dirty="0" err="1"/>
              <a:t>السموم</a:t>
            </a:r>
            <a:r>
              <a:rPr dirty="0"/>
              <a:t>.</a:t>
            </a:r>
          </a:p>
        </p:txBody>
      </p:sp>
      <p:pic>
        <p:nvPicPr>
          <p:cNvPr id="6150" name="Picture 6" descr="منهاجي - الشبكة الإندوبلازمية">
            <a:extLst>
              <a:ext uri="{FF2B5EF4-FFF2-40B4-BE49-F238E27FC236}">
                <a16:creationId xmlns:a16="http://schemas.microsoft.com/office/drawing/2014/main" id="{6BE1C439-A120-4985-852D-234B1A8F3E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17638"/>
            <a:ext cx="4670385" cy="494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جهاز جولجي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78056" y="1600200"/>
            <a:ext cx="3408744" cy="4525963"/>
          </a:xfrm>
        </p:spPr>
        <p:txBody>
          <a:bodyPr/>
          <a:lstStyle/>
          <a:p>
            <a:pPr algn="r" rtl="1"/>
            <a:r>
              <a:rPr dirty="0"/>
              <a:t> </a:t>
            </a:r>
            <a:r>
              <a:rPr dirty="0" err="1"/>
              <a:t>يعدّل</a:t>
            </a:r>
            <a:r>
              <a:rPr dirty="0"/>
              <a:t> </a:t>
            </a:r>
            <a:r>
              <a:rPr dirty="0" err="1"/>
              <a:t>البروتينات</a:t>
            </a:r>
            <a:r>
              <a:rPr dirty="0"/>
              <a:t> </a:t>
            </a:r>
            <a:r>
              <a:rPr dirty="0" err="1"/>
              <a:t>ويغلفها</a:t>
            </a:r>
            <a:r>
              <a:rPr dirty="0"/>
              <a:t> </a:t>
            </a:r>
            <a:r>
              <a:rPr dirty="0" err="1"/>
              <a:t>داخل</a:t>
            </a:r>
            <a:r>
              <a:rPr dirty="0"/>
              <a:t> </a:t>
            </a:r>
            <a:r>
              <a:rPr dirty="0" err="1"/>
              <a:t>حويصلات</a:t>
            </a:r>
            <a:r>
              <a:rPr dirty="0"/>
              <a:t>.</a:t>
            </a:r>
          </a:p>
          <a:p>
            <a:pPr algn="r" rtl="1"/>
            <a:r>
              <a:rPr dirty="0"/>
              <a:t> </a:t>
            </a:r>
            <a:r>
              <a:rPr dirty="0" err="1"/>
              <a:t>يوجّهها</a:t>
            </a:r>
            <a:r>
              <a:rPr dirty="0"/>
              <a:t> </a:t>
            </a:r>
            <a:r>
              <a:rPr dirty="0" err="1"/>
              <a:t>إلى</a:t>
            </a:r>
            <a:r>
              <a:rPr dirty="0"/>
              <a:t> </a:t>
            </a:r>
            <a:r>
              <a:rPr dirty="0" err="1"/>
              <a:t>أماكنها</a:t>
            </a:r>
            <a:r>
              <a:rPr dirty="0"/>
              <a:t> </a:t>
            </a:r>
            <a:r>
              <a:rPr dirty="0" err="1"/>
              <a:t>داخل</a:t>
            </a:r>
            <a:r>
              <a:rPr dirty="0"/>
              <a:t> </a:t>
            </a:r>
            <a:r>
              <a:rPr dirty="0" err="1"/>
              <a:t>الخلية</a:t>
            </a:r>
            <a:r>
              <a:rPr dirty="0"/>
              <a:t>.</a:t>
            </a:r>
          </a:p>
        </p:txBody>
      </p:sp>
      <p:pic>
        <p:nvPicPr>
          <p:cNvPr id="7170" name="Picture 2" descr="ما هي وظيفة أجسام جولجي - موضوع">
            <a:extLst>
              <a:ext uri="{FF2B5EF4-FFF2-40B4-BE49-F238E27FC236}">
                <a16:creationId xmlns:a16="http://schemas.microsoft.com/office/drawing/2014/main" id="{B7557C82-E049-B270-724E-D508467C63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673" y="1417637"/>
            <a:ext cx="4678704" cy="4960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187</Words>
  <Application>Microsoft Office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تركيب الخلية ووظائف مكوناتها</vt:lpstr>
      <vt:lpstr>ما هي الخلية؟</vt:lpstr>
      <vt:lpstr>أهم مكونات الخلية</vt:lpstr>
      <vt:lpstr>الغشاء البلازمي</vt:lpstr>
      <vt:lpstr>السيتوبلازم</vt:lpstr>
      <vt:lpstr>النواة</vt:lpstr>
      <vt:lpstr>الميتوكندريا</vt:lpstr>
      <vt:lpstr>الشبكة الإندوبلازمية</vt:lpstr>
      <vt:lpstr>جهاز جولجي</vt:lpstr>
      <vt:lpstr>الرايبوسومات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تركيب الخلية ووظائف مكوناتها</dc:title>
  <dc:subject/>
  <dc:creator>Asus</dc:creator>
  <cp:keywords/>
  <dc:description>generated using python-pptx</dc:description>
  <cp:lastModifiedBy>rund haddadin</cp:lastModifiedBy>
  <cp:revision>9</cp:revision>
  <dcterms:created xsi:type="dcterms:W3CDTF">2013-01-27T09:14:16Z</dcterms:created>
  <dcterms:modified xsi:type="dcterms:W3CDTF">2025-11-19T14:55:29Z</dcterms:modified>
  <cp:category/>
</cp:coreProperties>
</file>