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61"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91793-EF7C-46F4-A95E-777EE70914D5}"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78399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793-EF7C-46F4-A95E-777EE70914D5}"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198294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793-EF7C-46F4-A95E-777EE70914D5}"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113136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793-EF7C-46F4-A95E-777EE70914D5}"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31151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91793-EF7C-46F4-A95E-777EE70914D5}"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28057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91793-EF7C-46F4-A95E-777EE70914D5}"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276291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91793-EF7C-46F4-A95E-777EE70914D5}"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52987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91793-EF7C-46F4-A95E-777EE70914D5}"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245876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91793-EF7C-46F4-A95E-777EE70914D5}"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339271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91793-EF7C-46F4-A95E-777EE70914D5}"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130970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91793-EF7C-46F4-A95E-777EE70914D5}"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496F-179E-4F98-89A0-1B6B5CFAA133}" type="slidenum">
              <a:rPr lang="en-US" smtClean="0"/>
              <a:t>‹#›</a:t>
            </a:fld>
            <a:endParaRPr lang="en-US"/>
          </a:p>
        </p:txBody>
      </p:sp>
    </p:spTree>
    <p:extLst>
      <p:ext uri="{BB962C8B-B14F-4D97-AF65-F5344CB8AC3E}">
        <p14:creationId xmlns:p14="http://schemas.microsoft.com/office/powerpoint/2010/main" val="418291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91793-EF7C-46F4-A95E-777EE70914D5}" type="datetimeFigureOut">
              <a:rPr lang="en-US" smtClean="0"/>
              <a:t>11/18/2025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496F-179E-4F98-89A0-1B6B5CFAA133}" type="slidenum">
              <a:rPr lang="en-US" smtClean="0"/>
              <a:t>‹#›</a:t>
            </a:fld>
            <a:endParaRPr lang="en-US"/>
          </a:p>
        </p:txBody>
      </p:sp>
    </p:spTree>
    <p:extLst>
      <p:ext uri="{BB962C8B-B14F-4D97-AF65-F5344CB8AC3E}">
        <p14:creationId xmlns:p14="http://schemas.microsoft.com/office/powerpoint/2010/main" val="38853597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726" y="914399"/>
            <a:ext cx="9479280" cy="1812427"/>
          </a:xfrm>
        </p:spPr>
        <p:txBody>
          <a:bodyPr/>
          <a:lstStyle/>
          <a:p>
            <a:pPr algn="r"/>
            <a:r>
              <a:rPr lang="ar-JO" dirty="0" smtClean="0"/>
              <a:t>الخلية</a:t>
            </a:r>
            <a:endParaRPr lang="en-US" dirty="0"/>
          </a:p>
        </p:txBody>
      </p:sp>
      <p:sp>
        <p:nvSpPr>
          <p:cNvPr id="3" name="Subtitle 2"/>
          <p:cNvSpPr>
            <a:spLocks noGrp="1"/>
          </p:cNvSpPr>
          <p:nvPr>
            <p:ph type="subTitle" idx="1"/>
          </p:nvPr>
        </p:nvSpPr>
        <p:spPr>
          <a:xfrm>
            <a:off x="1524000" y="3069771"/>
            <a:ext cx="9144000" cy="2325189"/>
          </a:xfrm>
        </p:spPr>
        <p:txBody>
          <a:bodyPr>
            <a:normAutofit fontScale="92500" lnSpcReduction="20000"/>
          </a:bodyPr>
          <a:lstStyle/>
          <a:p>
            <a:pPr algn="r"/>
            <a:r>
              <a:rPr lang="ar-JO" dirty="0" smtClean="0"/>
              <a:t>يهدف هذا العرض الى:</a:t>
            </a:r>
          </a:p>
          <a:p>
            <a:pPr algn="r"/>
            <a:r>
              <a:rPr lang="ar-JO" dirty="0" smtClean="0"/>
              <a:t>1.مفهوم الخلية.</a:t>
            </a:r>
          </a:p>
          <a:p>
            <a:pPr algn="r"/>
            <a:r>
              <a:rPr lang="ar-JO" dirty="0" smtClean="0"/>
              <a:t>2.بنود نظرية الخلايا</a:t>
            </a:r>
            <a:endParaRPr lang="ar-JO" dirty="0"/>
          </a:p>
          <a:p>
            <a:pPr algn="r"/>
            <a:r>
              <a:rPr lang="ar-JO" dirty="0"/>
              <a:t>3</a:t>
            </a:r>
            <a:r>
              <a:rPr lang="ar-JO" dirty="0" smtClean="0"/>
              <a:t>.تركيب الخلية.</a:t>
            </a:r>
          </a:p>
          <a:p>
            <a:pPr algn="r"/>
            <a:r>
              <a:rPr lang="ar-JO" dirty="0"/>
              <a:t>4</a:t>
            </a:r>
            <a:r>
              <a:rPr lang="ar-JO" dirty="0" smtClean="0"/>
              <a:t>.أنواع الخلايا.</a:t>
            </a:r>
          </a:p>
          <a:p>
            <a:pPr algn="r"/>
            <a:r>
              <a:rPr lang="ar-JO" dirty="0"/>
              <a:t>5</a:t>
            </a:r>
            <a:r>
              <a:rPr lang="ar-JO" dirty="0" smtClean="0"/>
              <a:t>.وظائف الخلايا.</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10688"/>
            <a:ext cx="4716780" cy="6064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99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smtClean="0"/>
              <a:t>الخاتمة</a:t>
            </a:r>
            <a:endParaRPr lang="en-US" b="1" dirty="0"/>
          </a:p>
        </p:txBody>
      </p:sp>
      <p:sp>
        <p:nvSpPr>
          <p:cNvPr id="3" name="Content Placeholder 2"/>
          <p:cNvSpPr>
            <a:spLocks noGrp="1"/>
          </p:cNvSpPr>
          <p:nvPr>
            <p:ph idx="1"/>
          </p:nvPr>
        </p:nvSpPr>
        <p:spPr/>
        <p:txBody>
          <a:bodyPr/>
          <a:lstStyle/>
          <a:p>
            <a:pPr marL="0" indent="0" algn="r">
              <a:buNone/>
            </a:pPr>
            <a:r>
              <a:rPr lang="ar-JO" dirty="0" smtClean="0"/>
              <a:t>في نهاية المطاف , كل كائن حي بغض النظر عن تعقيده ينشأ من خلية واحدة بسيطة هذه الحقيقة الاساسية تؤكد على الاهمية المحورية للخلية كحجر زاوية في علم الاحياء.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416" y="3587342"/>
            <a:ext cx="2952750" cy="15430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01883"/>
            <a:ext cx="4129548" cy="2713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074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عمل الطالب :عبدالله ابوالغنم</a:t>
            </a:r>
            <a:endParaRPr lang="en-US" dirty="0"/>
          </a:p>
        </p:txBody>
      </p:sp>
    </p:spTree>
    <p:extLst>
      <p:ext uri="{BB962C8B-B14F-4D97-AF65-F5344CB8AC3E}">
        <p14:creationId xmlns:p14="http://schemas.microsoft.com/office/powerpoint/2010/main" val="427681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smtClean="0"/>
              <a:t>ا</a:t>
            </a:r>
            <a:r>
              <a:rPr lang="ar-JO" dirty="0" smtClean="0"/>
              <a:t>لخلية</a:t>
            </a:r>
            <a:endParaRPr lang="en-US" dirty="0"/>
          </a:p>
        </p:txBody>
      </p:sp>
      <p:sp>
        <p:nvSpPr>
          <p:cNvPr id="4" name="Text Placeholder 3"/>
          <p:cNvSpPr>
            <a:spLocks noGrp="1"/>
          </p:cNvSpPr>
          <p:nvPr>
            <p:ph type="body" sz="half" idx="2"/>
          </p:nvPr>
        </p:nvSpPr>
        <p:spPr/>
        <p:txBody>
          <a:bodyPr>
            <a:normAutofit/>
          </a:bodyPr>
          <a:lstStyle/>
          <a:p>
            <a:pPr algn="r"/>
            <a:r>
              <a:rPr lang="ar-SA" sz="2000" dirty="0" smtClean="0"/>
              <a:t>اكتشف العالم الإنجليزي </a:t>
            </a:r>
            <a:r>
              <a:rPr lang="ar-SA" sz="2000" dirty="0" smtClean="0">
                <a:effectLst/>
              </a:rPr>
              <a:t>روبرت هوك</a:t>
            </a:r>
            <a:r>
              <a:rPr lang="ar-SA" sz="2000" dirty="0" smtClean="0"/>
              <a:t> الخلية عام 1665 أثناء فخلية هي أصغر وحدة حية مستقلة في الكائنات الحية، وتُعد الوحدة البنيوية والوظيفية الأساسية لجميع الحياة المعروفة. إنها اللبنة التي تتكون منها جميع الأشكال كائنات، من البكتيريا المجهرية إلى الكائنات المعقدة مثل البشر والأشجار.</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545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نظرية الخلية: المبادئ الثلاثة الأساسية</a:t>
            </a:r>
            <a:endParaRPr lang="ar-SA" b="1" dirty="0"/>
          </a:p>
        </p:txBody>
      </p:sp>
      <p:sp>
        <p:nvSpPr>
          <p:cNvPr id="3" name="Content Placeholder 2"/>
          <p:cNvSpPr>
            <a:spLocks noGrp="1"/>
          </p:cNvSpPr>
          <p:nvPr>
            <p:ph idx="1"/>
          </p:nvPr>
        </p:nvSpPr>
        <p:spPr/>
        <p:txBody>
          <a:bodyPr>
            <a:normAutofit lnSpcReduction="10000"/>
          </a:bodyPr>
          <a:lstStyle/>
          <a:p>
            <a:pPr marL="0" indent="0" algn="r">
              <a:buNone/>
            </a:pPr>
            <a:r>
              <a:rPr lang="ar-JO" dirty="0" smtClean="0"/>
              <a:t>ت</a:t>
            </a:r>
            <a:r>
              <a:rPr lang="ar-SA" dirty="0" smtClean="0"/>
              <a:t>عتبر نظرية الخلية حجر الزاوية في علم الأحياء الحديث، وقد صاغها العلماء ماتياس شلايدن وثيودور شوان ورودولف فيرشو. تقوم هذه النظرية على ثلاثة مبادئ أساسية توضح طبيعة الحياة وكيف تتشكل الكائنات الحية وتستمر:</a:t>
            </a:r>
          </a:p>
          <a:p>
            <a:pPr marL="0" indent="0" algn="r">
              <a:buNone/>
            </a:pPr>
            <a:r>
              <a:rPr lang="ar-SA" b="1" dirty="0" smtClean="0"/>
              <a:t>جميع الكائنات الحية تتكون من خلية واحدة أو أكثر</a:t>
            </a:r>
          </a:p>
          <a:p>
            <a:pPr marL="0" indent="0" algn="r">
              <a:buNone/>
            </a:pPr>
            <a:r>
              <a:rPr lang="ar-SA" dirty="0" smtClean="0"/>
              <a:t>سواء كانت كائنات وحيدة الخلية بسيطة أو متعددة الخلايا معقدة، فإن الأساس هو الخلية.</a:t>
            </a:r>
          </a:p>
          <a:p>
            <a:pPr marL="0" indent="0" algn="r">
              <a:buNone/>
            </a:pPr>
            <a:r>
              <a:rPr lang="ar-SA" b="1" dirty="0" smtClean="0"/>
              <a:t>الخلية هي الوحدة الأساسية لتركيب ووظيفة الكائنات الحية</a:t>
            </a:r>
          </a:p>
          <a:p>
            <a:pPr marL="0" indent="0" algn="r">
              <a:buNone/>
            </a:pPr>
            <a:r>
              <a:rPr lang="ar-SA" dirty="0" smtClean="0"/>
              <a:t>كل العمليات الحيوية، من النمو والتكاثر إلى الأيض، تحدث داخل الخلايا.</a:t>
            </a:r>
          </a:p>
          <a:p>
            <a:pPr marL="0" indent="0" algn="r">
              <a:buNone/>
            </a:pPr>
            <a:r>
              <a:rPr lang="ar-SA" b="1" dirty="0" smtClean="0"/>
              <a:t>الخلايا تنشأ فقط من خلايا سابقة</a:t>
            </a:r>
          </a:p>
          <a:p>
            <a:pPr marL="0" indent="0" algn="r">
              <a:buNone/>
            </a:pPr>
            <a:r>
              <a:rPr lang="ar-SA" dirty="0" smtClean="0"/>
              <a:t>لا تتكون الخلايا بشكل تلقائي، بل تنقسم الخلايا الموجودة لتكوين خلايا جديدة، مما يضمن استمرارية الحياة.</a:t>
            </a:r>
            <a:endParaRPr lang="ar-SA" dirty="0"/>
          </a:p>
        </p:txBody>
      </p:sp>
    </p:spTree>
    <p:extLst>
      <p:ext uri="{BB962C8B-B14F-4D97-AF65-F5344CB8AC3E}">
        <p14:creationId xmlns:p14="http://schemas.microsoft.com/office/powerpoint/2010/main" val="102223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أنواع الخلايا: بدائية النواة وحقيقية النواة</a:t>
            </a:r>
            <a:br>
              <a:rPr lang="ar-SA" b="1" dirty="0" smtClean="0"/>
            </a:br>
            <a:r>
              <a:rPr lang="ar-JO" sz="2000" dirty="0" smtClean="0"/>
              <a:t>ت</a:t>
            </a:r>
            <a:r>
              <a:rPr lang="ar-SA" sz="2000" dirty="0" smtClean="0"/>
              <a:t>عتبر نظرية الخلية حجر الزاوية في علم الأحياء الحديث، وقد صاغها العلماء ماتياس شلايدن وثيودور شوان ورودولف فيرشو. تقوم هذه النظرية على ثلاثة مبادئ أساسية توضح طبيعة الحياة وكيف تتشكل الكائنات الحية وتستمر:</a:t>
            </a:r>
            <a:r>
              <a:rPr lang="ar-SA" dirty="0" smtClean="0"/>
              <a:t/>
            </a:r>
            <a:br>
              <a:rPr lang="ar-SA" dirty="0" smtClean="0"/>
            </a:br>
            <a:endParaRPr lang="en-US" dirty="0"/>
          </a:p>
        </p:txBody>
      </p:sp>
      <p:sp>
        <p:nvSpPr>
          <p:cNvPr id="3" name="Text Placeholder 2"/>
          <p:cNvSpPr>
            <a:spLocks noGrp="1"/>
          </p:cNvSpPr>
          <p:nvPr>
            <p:ph type="body" idx="1"/>
          </p:nvPr>
        </p:nvSpPr>
        <p:spPr/>
        <p:txBody>
          <a:bodyPr/>
          <a:lstStyle/>
          <a:p>
            <a:pPr algn="r"/>
            <a:r>
              <a:rPr lang="ar-JO" dirty="0" smtClean="0"/>
              <a:t>الخلايا حقيقية النواة</a:t>
            </a:r>
            <a:endParaRPr lang="en-US" dirty="0"/>
          </a:p>
        </p:txBody>
      </p:sp>
      <p:sp>
        <p:nvSpPr>
          <p:cNvPr id="4" name="Content Placeholder 3"/>
          <p:cNvSpPr>
            <a:spLocks noGrp="1"/>
          </p:cNvSpPr>
          <p:nvPr>
            <p:ph sz="half" idx="2"/>
          </p:nvPr>
        </p:nvSpPr>
        <p:spPr/>
        <p:txBody>
          <a:bodyPr>
            <a:normAutofit/>
          </a:bodyPr>
          <a:lstStyle/>
          <a:p>
            <a:pPr marL="0" indent="0" algn="r">
              <a:buNone/>
            </a:pPr>
            <a:r>
              <a:rPr lang="ar-SA" sz="2400" dirty="0" smtClean="0"/>
              <a:t>هي خلايا أكثر تعقيدًا تحتوي على نواة حقيقية محاطة بغشاء نووي، والعديد من العضيات الغشائية المتخصصة. </a:t>
            </a:r>
            <a:r>
              <a:rPr lang="ar-SA" sz="2400" dirty="0" smtClean="0">
                <a:effectLst/>
              </a:rPr>
              <a:t>أمثلتها: خلايا الإنسان، الحيوانات، النباتات، والفطريات</a:t>
            </a:r>
            <a:r>
              <a:rPr lang="ar-SA" sz="2400" dirty="0" smtClean="0"/>
              <a:t>.</a:t>
            </a:r>
          </a:p>
        </p:txBody>
      </p:sp>
      <p:sp>
        <p:nvSpPr>
          <p:cNvPr id="5" name="Text Placeholder 4"/>
          <p:cNvSpPr>
            <a:spLocks noGrp="1"/>
          </p:cNvSpPr>
          <p:nvPr>
            <p:ph type="body" sz="quarter" idx="3"/>
          </p:nvPr>
        </p:nvSpPr>
        <p:spPr/>
        <p:txBody>
          <a:bodyPr/>
          <a:lstStyle/>
          <a:p>
            <a:pPr algn="r"/>
            <a:r>
              <a:rPr lang="ar-JO" dirty="0"/>
              <a:t>الخلايا بدائية النواة</a:t>
            </a:r>
            <a:endParaRPr lang="en-US" dirty="0"/>
          </a:p>
        </p:txBody>
      </p:sp>
      <p:sp>
        <p:nvSpPr>
          <p:cNvPr id="6" name="Content Placeholder 5"/>
          <p:cNvSpPr>
            <a:spLocks noGrp="1"/>
          </p:cNvSpPr>
          <p:nvPr>
            <p:ph sz="quarter" idx="4"/>
          </p:nvPr>
        </p:nvSpPr>
        <p:spPr/>
        <p:txBody>
          <a:bodyPr>
            <a:normAutofit/>
          </a:bodyPr>
          <a:lstStyle/>
          <a:p>
            <a:pPr marL="0" indent="0" algn="r">
              <a:buNone/>
            </a:pPr>
            <a:r>
              <a:rPr lang="ar-SA" sz="2400" dirty="0" smtClean="0"/>
              <a:t>هي خلايا بسيطة لا تحتوي على نواة حقيقية محاطة بغشاء، وتفتقر إلى معظم العضيات الغشائية. مادتها الوراثية تسبح في السيتوبلازم. </a:t>
            </a:r>
            <a:r>
              <a:rPr lang="ar-SA" sz="2400" dirty="0" smtClean="0">
                <a:effectLst/>
              </a:rPr>
              <a:t>أمثلتها: البكتيريا والبكتيريا الزرقاء-الخضراء</a:t>
            </a:r>
            <a:r>
              <a:rPr lang="ar-SA" sz="2400" dirty="0" smtClean="0"/>
              <a:t>.</a:t>
            </a:r>
            <a:endParaRPr lang="ar-JO" sz="24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738" y="4303819"/>
            <a:ext cx="2516822" cy="1885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427" y="4267332"/>
            <a:ext cx="3264695" cy="1958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4569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800" b="1" dirty="0" smtClean="0"/>
              <a:t>تركيب الخلية حقيقية النواة: العضيات الرئيسية</a:t>
            </a:r>
            <a:r>
              <a:rPr lang="ar-JO" sz="2800" b="1" dirty="0" smtClean="0"/>
              <a:t>:</a:t>
            </a:r>
            <a:br>
              <a:rPr lang="ar-JO" sz="2800" b="1" dirty="0" smtClean="0"/>
            </a:br>
            <a:r>
              <a:rPr lang="ar-SA" sz="2400" dirty="0" smtClean="0"/>
              <a:t>الخلية حقيقية النواة هي عالم مصغر مليء بالهياكل </a:t>
            </a:r>
            <a:r>
              <a:rPr lang="ar-SA" sz="1600" dirty="0" smtClean="0"/>
              <a:t>المتخصصة</a:t>
            </a:r>
            <a:r>
              <a:rPr lang="ar-SA" sz="2400" dirty="0" smtClean="0"/>
              <a:t>، تُعرف بالعضيات، والتي تعمل بتناغم للحفاظ على حياة الخلية.</a:t>
            </a:r>
            <a:br>
              <a:rPr lang="ar-SA" sz="2400" dirty="0" smtClean="0"/>
            </a:br>
            <a:endParaRPr lang="ar-SA" sz="2800" b="1" dirty="0"/>
          </a:p>
        </p:txBody>
      </p:sp>
      <p:sp>
        <p:nvSpPr>
          <p:cNvPr id="3" name="Content Placeholder 2"/>
          <p:cNvSpPr>
            <a:spLocks noGrp="1"/>
          </p:cNvSpPr>
          <p:nvPr>
            <p:ph idx="1"/>
          </p:nvPr>
        </p:nvSpPr>
        <p:spPr/>
        <p:txBody>
          <a:bodyPr/>
          <a:lstStyle/>
          <a:p>
            <a:pPr marL="0" indent="0" algn="r">
              <a:buNone/>
            </a:pPr>
            <a:r>
              <a:rPr lang="ar-JO" b="1" dirty="0" smtClean="0"/>
              <a:t>ا</a:t>
            </a:r>
            <a:r>
              <a:rPr lang="ar-SA" b="1" dirty="0" smtClean="0"/>
              <a:t>لغشاء البلازمي</a:t>
            </a:r>
          </a:p>
          <a:p>
            <a:pPr marL="0" indent="0" algn="r">
              <a:buNone/>
            </a:pPr>
            <a:r>
              <a:rPr lang="ar-SA" dirty="0" smtClean="0"/>
              <a:t>هو الغلاف الخارجي الرقيق الذي يحيط بالخلية، يتكون من طبقتين دهنيتين، ويعمل كحاجز نفاذي يسمح بمرور مواد معينة ويمنع أخرى، مما يحافظ على بيئة داخلية مستقرة.</a:t>
            </a:r>
            <a:endParaRPr lang="ar-JO" dirty="0" smtClean="0"/>
          </a:p>
          <a:p>
            <a:pPr marL="0" indent="0" algn="r">
              <a:buNone/>
            </a:pPr>
            <a:r>
              <a:rPr lang="ar-JO" b="1" dirty="0" smtClean="0"/>
              <a:t>السيتوبلزم</a:t>
            </a:r>
          </a:p>
          <a:p>
            <a:pPr marL="0" indent="0" algn="r">
              <a:buNone/>
            </a:pPr>
            <a:r>
              <a:rPr lang="ar-SA" dirty="0" smtClean="0"/>
              <a:t>مادة هلامية شفافة تملأ الفراغ داخل الخلية وتستضيف جميع العضيات الأخرى. تحدث فيه العديد من العمليات الكيميائية الحيوية الهامة.</a:t>
            </a:r>
          </a:p>
          <a:p>
            <a:pPr marL="0" indent="0" algn="r">
              <a:buNone/>
            </a:pPr>
            <a:r>
              <a:rPr lang="ar-JO" b="1" dirty="0" smtClean="0"/>
              <a:t>النواة</a:t>
            </a:r>
          </a:p>
          <a:p>
            <a:pPr marL="0" indent="0" algn="r">
              <a:buNone/>
            </a:pPr>
            <a:r>
              <a:rPr lang="ar-SA" dirty="0" smtClean="0"/>
              <a:t>تُعتبر مركز التحكم في الخلية، حيث تحتوي على المادة الوراثية (</a:t>
            </a:r>
            <a:r>
              <a:rPr lang="en-US" dirty="0" smtClean="0"/>
              <a:t>DNA) </a:t>
            </a:r>
            <a:r>
              <a:rPr lang="ar-SA" dirty="0" smtClean="0"/>
              <a:t>المنظمة في الكروموسومات. تتحكم في جميع الأنشطة الخلوية وتوجيه تخليق البروتينات.</a:t>
            </a:r>
          </a:p>
          <a:p>
            <a:pPr marL="0" indent="0" algn="r">
              <a:buNone/>
            </a:pPr>
            <a:endParaRPr lang="ar-SA" dirty="0"/>
          </a:p>
        </p:txBody>
      </p:sp>
    </p:spTree>
    <p:extLst>
      <p:ext uri="{BB962C8B-B14F-4D97-AF65-F5344CB8AC3E}">
        <p14:creationId xmlns:p14="http://schemas.microsoft.com/office/powerpoint/2010/main" val="410359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3100" b="1" dirty="0" smtClean="0"/>
              <a:t>عضيات الخلية ووظائفها الحيوية</a:t>
            </a:r>
            <a:r>
              <a:rPr lang="ar-JO" sz="3600" b="1" dirty="0"/>
              <a:t/>
            </a:r>
            <a:br>
              <a:rPr lang="ar-JO" sz="3600" b="1" dirty="0"/>
            </a:br>
            <a:r>
              <a:rPr lang="ar-SA" sz="3100" dirty="0" smtClean="0"/>
              <a:t>تضم الخلية حقيقية النواة مجموعة من العضيات المتخصصة، كل منها يؤدي وظيفة حيوية لا غنى عنها لبقاء الخلية ونشاطها:</a:t>
            </a:r>
            <a:br>
              <a:rPr lang="ar-SA" sz="3100" dirty="0" smtClean="0"/>
            </a:br>
            <a:endParaRPr lang="ar-SA" sz="3100" b="1" dirty="0"/>
          </a:p>
        </p:txBody>
      </p:sp>
      <p:sp>
        <p:nvSpPr>
          <p:cNvPr id="3" name="Content Placeholder 2"/>
          <p:cNvSpPr>
            <a:spLocks noGrp="1"/>
          </p:cNvSpPr>
          <p:nvPr>
            <p:ph idx="1"/>
          </p:nvPr>
        </p:nvSpPr>
        <p:spPr/>
        <p:txBody>
          <a:bodyPr>
            <a:normAutofit/>
          </a:bodyPr>
          <a:lstStyle/>
          <a:p>
            <a:pPr marL="0" indent="0" algn="r">
              <a:buNone/>
            </a:pPr>
            <a:r>
              <a:rPr lang="ar-SA" sz="2400" b="1" dirty="0" smtClean="0"/>
              <a:t>الميتوكندريا</a:t>
            </a:r>
          </a:p>
          <a:p>
            <a:pPr marL="0" indent="0" algn="r">
              <a:buNone/>
            </a:pPr>
            <a:r>
              <a:rPr lang="ar-SA" sz="2400" dirty="0" smtClean="0"/>
              <a:t>هي "محطات الطاقة" في الخلية، حيث تقوم بعملية التنفس الخلوي لإنتاج جزيئات الأدينوسين ثلاثي الفوسفات</a:t>
            </a:r>
            <a:r>
              <a:rPr lang="ar-JO" sz="2400" dirty="0" smtClean="0"/>
              <a:t> </a:t>
            </a:r>
            <a:r>
              <a:rPr lang="ar-SA" sz="2400" dirty="0" smtClean="0"/>
              <a:t>وهي العملة الرئيسية للطاقة الخلوية.</a:t>
            </a:r>
          </a:p>
          <a:p>
            <a:pPr marL="0" indent="0" algn="r">
              <a:buNone/>
            </a:pPr>
            <a:r>
              <a:rPr lang="ar-SA" sz="2400" b="1" dirty="0" smtClean="0"/>
              <a:t>جهاز غولجي</a:t>
            </a:r>
          </a:p>
          <a:p>
            <a:pPr marL="0" indent="0" algn="r">
              <a:buNone/>
            </a:pPr>
            <a:r>
              <a:rPr lang="ar-SA" sz="2400" dirty="0" smtClean="0"/>
              <a:t>يعمل كمحطة لمعالجة وتعبئة المواد، خاصة البروتينات والدهون، قبل إرسالها إلى وجهتها النهائية داخل الخلية أو خارجها.</a:t>
            </a:r>
          </a:p>
          <a:p>
            <a:pPr marL="0" indent="0" algn="r">
              <a:buNone/>
            </a:pPr>
            <a:r>
              <a:rPr lang="ar-SA" sz="2400" b="1" dirty="0" smtClean="0"/>
              <a:t>الشبكة الاندوبلازمية</a:t>
            </a:r>
          </a:p>
          <a:p>
            <a:pPr marL="0" indent="0" algn="r">
              <a:buNone/>
            </a:pPr>
            <a:r>
              <a:rPr lang="ar-SA" sz="2400" dirty="0" smtClean="0"/>
              <a:t>شبكة من الأغشية المتصلة تُصنف إلى شبكة إندوبلازمية خشنة (بوجود الريبوسومات) لإنتاج البروتينات، وشبكة إندوبلازمية ملساء لتخليق الدهون وإزالة السموم.</a:t>
            </a:r>
          </a:p>
          <a:p>
            <a:pPr marL="0" indent="0" algn="r">
              <a:buNone/>
            </a:pPr>
            <a:r>
              <a:rPr lang="ar-SA" sz="2400" dirty="0" smtClean="0"/>
              <a:t>الشبكة الحالة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77" y="5113927"/>
            <a:ext cx="2638425" cy="1733550"/>
          </a:xfrm>
          <a:prstGeom prst="ellipse">
            <a:avLst/>
          </a:prstGeom>
          <a:ln>
            <a:noFill/>
          </a:ln>
          <a:effectLst>
            <a:softEdge rad="112500"/>
          </a:effectLst>
        </p:spPr>
      </p:pic>
    </p:spTree>
    <p:extLst>
      <p:ext uri="{BB962C8B-B14F-4D97-AF65-F5344CB8AC3E}">
        <p14:creationId xmlns:p14="http://schemas.microsoft.com/office/powerpoint/2010/main" val="3888556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400" b="1" dirty="0"/>
              <a:t>الخلايا النباتية مقابل الخلايا الحيوانية</a:t>
            </a:r>
            <a:br>
              <a:rPr lang="ar-SA" sz="2400" b="1" dirty="0"/>
            </a:br>
            <a:r>
              <a:rPr lang="ar-SA" sz="2400" dirty="0"/>
              <a:t>على الرغم من أن كلتا الخليتين، النباتية والحيوانية، حقيقتا النواة، إلا أن لديهما اختلافات هيكلية ووظيفية واضحة تعكس بيئاتهما المتنوعة واحتياجاتهما المتميزة.</a:t>
            </a:r>
            <a:br>
              <a:rPr lang="ar-SA" sz="2400" dirty="0"/>
            </a:br>
            <a:endParaRPr lang="en-US" sz="2400" dirty="0"/>
          </a:p>
        </p:txBody>
      </p:sp>
      <p:sp>
        <p:nvSpPr>
          <p:cNvPr id="3" name="Content Placeholder 2"/>
          <p:cNvSpPr>
            <a:spLocks noGrp="1"/>
          </p:cNvSpPr>
          <p:nvPr>
            <p:ph idx="1"/>
          </p:nvPr>
        </p:nvSpPr>
        <p:spPr/>
        <p:txBody>
          <a:bodyPr>
            <a:normAutofit lnSpcReduction="10000"/>
          </a:bodyPr>
          <a:lstStyle/>
          <a:p>
            <a:pPr marL="0" indent="0" algn="r">
              <a:buNone/>
            </a:pPr>
            <a:r>
              <a:rPr lang="ar-SA" b="1" dirty="0"/>
              <a:t>لخلية النباتية</a:t>
            </a:r>
            <a:endParaRPr lang="ar-SA" sz="2400" b="1" dirty="0"/>
          </a:p>
          <a:p>
            <a:pPr marL="0" indent="0" algn="r">
              <a:buNone/>
            </a:pPr>
            <a:r>
              <a:rPr lang="ar-SA" sz="2400" b="1" dirty="0"/>
              <a:t>الجدار الخلوي:</a:t>
            </a:r>
            <a:r>
              <a:rPr lang="ar-SA" sz="2400" dirty="0"/>
              <a:t> طبقة صلبة خارجية توفر الدعم والحماية.</a:t>
            </a:r>
          </a:p>
          <a:p>
            <a:pPr marL="0" indent="0" algn="r">
              <a:buNone/>
            </a:pPr>
            <a:r>
              <a:rPr lang="ar-SA" sz="2400" b="1" dirty="0"/>
              <a:t>البلاستيدات الخضراء:</a:t>
            </a:r>
            <a:r>
              <a:rPr lang="ar-SA" sz="2400" dirty="0"/>
              <a:t> تحتوي على الكلوروفيل وتقوم بعملية البناء الضوئي.</a:t>
            </a:r>
          </a:p>
          <a:p>
            <a:pPr marL="0" indent="0" algn="r">
              <a:buNone/>
            </a:pPr>
            <a:r>
              <a:rPr lang="ar-SA" sz="2400" b="1" dirty="0"/>
              <a:t>الفجوة العصارية المركزية:</a:t>
            </a:r>
            <a:r>
              <a:rPr lang="ar-SA" sz="2400" dirty="0"/>
              <a:t> كبيرة وتخزن الماء والمغذيات وتدعم الخلية</a:t>
            </a:r>
            <a:r>
              <a:rPr lang="ar-SA" sz="2400" dirty="0" smtClean="0"/>
              <a:t>.</a:t>
            </a:r>
            <a:endParaRPr lang="ar-SA" sz="2400" dirty="0"/>
          </a:p>
          <a:p>
            <a:pPr marL="0" indent="0" algn="r">
              <a:buNone/>
            </a:pPr>
            <a:r>
              <a:rPr lang="ar-SA" sz="2400" b="1" dirty="0"/>
              <a:t>الشكل الثابت:</a:t>
            </a:r>
            <a:r>
              <a:rPr lang="ar-SA" sz="2400" dirty="0"/>
              <a:t> غالبًا ما تكون ذات شكل مستطيل أو ثابت</a:t>
            </a:r>
            <a:r>
              <a:rPr lang="ar-SA" sz="2400" dirty="0" smtClean="0"/>
              <a:t>.</a:t>
            </a:r>
            <a:endParaRPr lang="ar-JO" sz="2400" dirty="0" smtClean="0"/>
          </a:p>
          <a:p>
            <a:pPr marL="0" indent="0" algn="r">
              <a:buNone/>
            </a:pPr>
            <a:r>
              <a:rPr lang="ar-JO" sz="2400" b="1" dirty="0" smtClean="0"/>
              <a:t>ال</a:t>
            </a:r>
            <a:r>
              <a:rPr lang="ar-SA" sz="2400" b="1" dirty="0" smtClean="0"/>
              <a:t>خلية </a:t>
            </a:r>
            <a:r>
              <a:rPr lang="ar-SA" sz="2400" b="1" dirty="0"/>
              <a:t>الحيوانية</a:t>
            </a:r>
          </a:p>
          <a:p>
            <a:pPr marL="0" indent="0" algn="r">
              <a:buNone/>
            </a:pPr>
            <a:r>
              <a:rPr lang="ar-SA" sz="2400" b="1" dirty="0"/>
              <a:t>لا يوجد جدار خلوي:</a:t>
            </a:r>
            <a:r>
              <a:rPr lang="ar-SA" sz="2400" dirty="0"/>
              <a:t> الغشاء البلازمي هو الطبقة الخارجية.</a:t>
            </a:r>
          </a:p>
          <a:p>
            <a:pPr marL="0" indent="0" algn="r">
              <a:buNone/>
            </a:pPr>
            <a:r>
              <a:rPr lang="ar-SA" sz="2400" b="1" dirty="0"/>
              <a:t>لا توجد بلاستيدات خضراء:</a:t>
            </a:r>
            <a:r>
              <a:rPr lang="ar-SA" sz="2400" dirty="0"/>
              <a:t> تعتمد على استهلاك الغذاء للحصول على الطاقة.</a:t>
            </a:r>
          </a:p>
          <a:p>
            <a:pPr marL="0" indent="0" algn="r">
              <a:buNone/>
            </a:pPr>
            <a:r>
              <a:rPr lang="ar-SA" sz="2400" b="1" dirty="0"/>
              <a:t>فجوات عصارية صغيرة ومتعددة:</a:t>
            </a:r>
            <a:r>
              <a:rPr lang="ar-SA" sz="2400" dirty="0"/>
              <a:t> إن وجدت، فهي أصغر بكثير وليست مركزية.</a:t>
            </a:r>
          </a:p>
          <a:p>
            <a:pPr marL="0" indent="0" algn="r">
              <a:buNone/>
            </a:pPr>
            <a:r>
              <a:rPr lang="ar-SA" sz="2400" b="1" dirty="0"/>
              <a:t>الشكل المتغير:</a:t>
            </a:r>
            <a:r>
              <a:rPr lang="ar-SA" sz="2400" dirty="0"/>
              <a:t> غالبًا ما تكون ذات شكل غير منتظم أو متغير.</a:t>
            </a:r>
          </a:p>
          <a:p>
            <a:pPr marL="0" indent="0" algn="r">
              <a:buNone/>
            </a:pPr>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390775" cy="19145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34" y="4273550"/>
            <a:ext cx="2247900" cy="2038350"/>
          </a:xfrm>
          <a:prstGeom prst="ellipse">
            <a:avLst/>
          </a:prstGeom>
          <a:ln>
            <a:noFill/>
          </a:ln>
          <a:effectLst>
            <a:softEdge rad="112500"/>
          </a:effectLst>
        </p:spPr>
      </p:pic>
    </p:spTree>
    <p:extLst>
      <p:ext uri="{BB962C8B-B14F-4D97-AF65-F5344CB8AC3E}">
        <p14:creationId xmlns:p14="http://schemas.microsoft.com/office/powerpoint/2010/main" val="3105594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smtClean="0"/>
              <a:t>الخلية ووظائفها الحيوية</a:t>
            </a:r>
            <a:endParaRPr lang="en-US" b="1" dirty="0"/>
          </a:p>
        </p:txBody>
      </p:sp>
      <p:sp>
        <p:nvSpPr>
          <p:cNvPr id="3" name="Content Placeholder 2"/>
          <p:cNvSpPr>
            <a:spLocks noGrp="1"/>
          </p:cNvSpPr>
          <p:nvPr>
            <p:ph idx="1"/>
          </p:nvPr>
        </p:nvSpPr>
        <p:spPr/>
        <p:txBody>
          <a:bodyPr/>
          <a:lstStyle/>
          <a:p>
            <a:pPr marL="0" indent="0" algn="r">
              <a:buNone/>
            </a:pPr>
            <a:r>
              <a:rPr lang="ar-JO" dirty="0" smtClean="0"/>
              <a:t>تعد الخلية الوحدة ااساسية التي تنفذ جميع وظائف الحياة مما يضمن بقاء الكائن الحي وتفاعله مع بيئته. تتضمن هذه الوظائف:</a:t>
            </a:r>
          </a:p>
          <a:p>
            <a:pPr marL="0" indent="0" algn="r">
              <a:buNone/>
            </a:pPr>
            <a:r>
              <a:rPr lang="ar-JO" dirty="0" smtClean="0"/>
              <a:t>التغذية: استخلاص الطاقة والمواد الخام من البيئة.</a:t>
            </a:r>
          </a:p>
          <a:p>
            <a:pPr marL="0" indent="0" algn="r">
              <a:buNone/>
            </a:pPr>
            <a:r>
              <a:rPr lang="ar-JO" dirty="0" smtClean="0"/>
              <a:t>التنفس: استقلاب المواد العذائية لانتاج الطاقة.</a:t>
            </a:r>
          </a:p>
          <a:p>
            <a:pPr marL="0" indent="0" algn="r">
              <a:buNone/>
            </a:pPr>
            <a:r>
              <a:rPr lang="ar-JO" dirty="0" smtClean="0"/>
              <a:t>النمو: زيادة الحجم من خلال انقسام الخلية.</a:t>
            </a:r>
          </a:p>
          <a:p>
            <a:pPr marL="0" indent="0" algn="r">
              <a:buNone/>
            </a:pPr>
            <a:r>
              <a:rPr lang="ar-JO" dirty="0" smtClean="0"/>
              <a:t>التكاثر: انتاج خلايا جديدة للحفاظ على النوع.</a:t>
            </a:r>
          </a:p>
          <a:p>
            <a:pPr marL="0" indent="0" algn="r">
              <a:buNone/>
            </a:pPr>
            <a:r>
              <a:rPr lang="ar-JO" dirty="0" smtClean="0"/>
              <a:t>ت</a:t>
            </a:r>
            <a:r>
              <a:rPr lang="ar-SA" dirty="0" smtClean="0"/>
              <a:t>عرف </a:t>
            </a:r>
            <a:r>
              <a:rPr lang="ar-SA" dirty="0"/>
              <a:t>الخلايا الجذعية بأنها خلايا غير متخصصة لديها القدرة على التمايز إلى أنواع مختلفة من الخلايا، مما يجعلها أساسية للنمو وإصلاح الأنسجة التالفة.</a:t>
            </a:r>
          </a:p>
          <a:p>
            <a:pPr marL="0" indent="0" algn="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181" y="2462843"/>
            <a:ext cx="2889762" cy="2165287"/>
          </a:xfrm>
          <a:prstGeom prst="ellipse">
            <a:avLst/>
          </a:prstGeom>
          <a:ln>
            <a:noFill/>
          </a:ln>
          <a:effectLst>
            <a:softEdge rad="112500"/>
          </a:effectLst>
        </p:spPr>
      </p:pic>
    </p:spTree>
    <p:extLst>
      <p:ext uri="{BB962C8B-B14F-4D97-AF65-F5344CB8AC3E}">
        <p14:creationId xmlns:p14="http://schemas.microsoft.com/office/powerpoint/2010/main" val="346247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t>أهمية دراسة الخلية</a:t>
            </a:r>
            <a:br>
              <a:rPr lang="ar-SA" b="1" dirty="0"/>
            </a:br>
            <a:endParaRPr lang="en-US" dirty="0"/>
          </a:p>
        </p:txBody>
      </p:sp>
      <p:sp>
        <p:nvSpPr>
          <p:cNvPr id="3" name="Content Placeholder 2"/>
          <p:cNvSpPr>
            <a:spLocks noGrp="1"/>
          </p:cNvSpPr>
          <p:nvPr>
            <p:ph idx="1"/>
          </p:nvPr>
        </p:nvSpPr>
        <p:spPr/>
        <p:txBody>
          <a:bodyPr/>
          <a:lstStyle/>
          <a:p>
            <a:pPr marL="0" indent="0" algn="r">
              <a:buNone/>
            </a:pPr>
            <a:r>
              <a:rPr lang="ar-JO" b="1" dirty="0" smtClean="0"/>
              <a:t>ف</a:t>
            </a:r>
            <a:r>
              <a:rPr lang="ar-SA" b="1" dirty="0" smtClean="0"/>
              <a:t>هم </a:t>
            </a:r>
            <a:r>
              <a:rPr lang="ar-SA" b="1" dirty="0"/>
              <a:t>الأمراض وعلاجها</a:t>
            </a:r>
          </a:p>
          <a:p>
            <a:pPr marL="0" indent="0" algn="r">
              <a:buNone/>
            </a:pPr>
            <a:r>
              <a:rPr lang="ar-SA" dirty="0"/>
              <a:t>تساعدنا دراسة الخلية في فهم آليات الأمراض على المستوى الجزيئي والخلوي، مثل السرطان والأمراض الوراثية، مما يمهد الطريق لتطوير علاجات جديدة ومستهدفة.</a:t>
            </a:r>
          </a:p>
          <a:p>
            <a:pPr marL="0" indent="0" algn="r">
              <a:buNone/>
            </a:pPr>
            <a:r>
              <a:rPr lang="ar-JO" b="1" dirty="0" smtClean="0"/>
              <a:t>ت</a:t>
            </a:r>
            <a:r>
              <a:rPr lang="ar-SA" b="1" dirty="0" smtClean="0"/>
              <a:t>طبيقات </a:t>
            </a:r>
            <a:r>
              <a:rPr lang="ar-SA" b="1" dirty="0"/>
              <a:t>في الطب الحيوي والهندسة </a:t>
            </a:r>
            <a:r>
              <a:rPr lang="ar-SA" b="1" dirty="0" smtClean="0"/>
              <a:t>الوراثية</a:t>
            </a:r>
            <a:endParaRPr lang="ar-SA" b="1" dirty="0"/>
          </a:p>
          <a:p>
            <a:pPr marL="0" indent="0" algn="r">
              <a:buNone/>
            </a:pPr>
            <a:r>
              <a:rPr lang="ar-SA" dirty="0"/>
              <a:t>تُستخدم المعرفة بالخلايا في تطوير الأدوية، العلاج الجيني، زراعة الأعضاء، وحتى في تقنيات الاستنساخ</a:t>
            </a:r>
          </a:p>
          <a:p>
            <a:pPr marL="0" indent="0" algn="r">
              <a:buNone/>
            </a:pPr>
            <a:r>
              <a:rPr lang="ar-JO" b="1" dirty="0" smtClean="0"/>
              <a:t>ا</a:t>
            </a:r>
            <a:r>
              <a:rPr lang="ar-SA" b="1" dirty="0" smtClean="0"/>
              <a:t>ساس </a:t>
            </a:r>
            <a:r>
              <a:rPr lang="ar-SA" b="1" dirty="0"/>
              <a:t>البحث العلمي والتقنيات الحديثة</a:t>
            </a:r>
          </a:p>
          <a:p>
            <a:pPr marL="0" indent="0" algn="r">
              <a:buNone/>
            </a:pPr>
            <a:r>
              <a:rPr lang="ar-SA" dirty="0"/>
              <a:t>تعتبر الخلايا نماذج بحثية أساسية لدراسة العمليات البيولوجية، وتُستخدم في تطوير </a:t>
            </a:r>
            <a:r>
              <a:rPr lang="ar-SA" dirty="0" smtClean="0"/>
              <a:t>تقنيات</a:t>
            </a:r>
            <a:r>
              <a:rPr lang="ar-JO" dirty="0" smtClean="0"/>
              <a:t> جديدة</a:t>
            </a:r>
            <a:r>
              <a:rPr lang="ar-SA" dirty="0" smtClean="0"/>
              <a:t> لتحرير </a:t>
            </a:r>
            <a:r>
              <a:rPr lang="ar-SA" dirty="0"/>
              <a:t>الجينات.</a:t>
            </a:r>
          </a:p>
          <a:p>
            <a:pPr marL="0" indent="0" algn="r">
              <a:buNone/>
            </a:pPr>
            <a:endParaRPr lang="en-US" dirty="0"/>
          </a:p>
        </p:txBody>
      </p:sp>
      <p:pic>
        <p:nvPicPr>
          <p:cNvPr id="4" name="Picture 3"/>
          <p:cNvPicPr>
            <a:picLocks noChangeAspect="1"/>
          </p:cNvPicPr>
          <p:nvPr/>
        </p:nvPicPr>
        <p:blipFill>
          <a:blip r:embed="rId2"/>
          <a:stretch>
            <a:fillRect/>
          </a:stretch>
        </p:blipFill>
        <p:spPr>
          <a:xfrm>
            <a:off x="465614" y="261258"/>
            <a:ext cx="2501611" cy="2019318"/>
          </a:xfrm>
          <a:prstGeom prst="rect">
            <a:avLst/>
          </a:prstGeom>
        </p:spPr>
      </p:pic>
    </p:spTree>
    <p:extLst>
      <p:ext uri="{BB962C8B-B14F-4D97-AF65-F5344CB8AC3E}">
        <p14:creationId xmlns:p14="http://schemas.microsoft.com/office/powerpoint/2010/main" val="3749822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TotalTime>
  <Words>731</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الخلية</vt:lpstr>
      <vt:lpstr>الخلية</vt:lpstr>
      <vt:lpstr>نظرية الخلية: المبادئ الثلاثة الأساسية</vt:lpstr>
      <vt:lpstr>أنواع الخلايا: بدائية النواة وحقيقية النواة تعتبر نظرية الخلية حجر الزاوية في علم الأحياء الحديث، وقد صاغها العلماء ماتياس شلايدن وثيودور شوان ورودولف فيرشو. تقوم هذه النظرية على ثلاثة مبادئ أساسية توضح طبيعة الحياة وكيف تتشكل الكائنات الحية وتستمر: </vt:lpstr>
      <vt:lpstr>تركيب الخلية حقيقية النواة: العضيات الرئيسية: الخلية حقيقية النواة هي عالم مصغر مليء بالهياكل المتخصصة، تُعرف بالعضيات، والتي تعمل بتناغم للحفاظ على حياة الخلية. </vt:lpstr>
      <vt:lpstr>عضيات الخلية ووظائفها الحيوية تضم الخلية حقيقية النواة مجموعة من العضيات المتخصصة، كل منها يؤدي وظيفة حيوية لا غنى عنها لبقاء الخلية ونشاطها: </vt:lpstr>
      <vt:lpstr>الخلايا النباتية مقابل الخلايا الحيوانية على الرغم من أن كلتا الخليتين، النباتية والحيوانية، حقيقتا النواة، إلا أن لديهما اختلافات هيكلية ووظيفية واضحة تعكس بيئاتهما المتنوعة واحتياجاتهما المتميزة. </vt:lpstr>
      <vt:lpstr>الخلية ووظائفها الحيوية</vt:lpstr>
      <vt:lpstr>أهمية دراسة الخلية </vt:lpstr>
      <vt:lpstr>الخاتمة</vt:lpstr>
      <vt:lpstr>عمل الطالب :عبدالله ابوالغنم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الخلية</dc:title>
  <dc:creator>ghaith abualghanam</dc:creator>
  <cp:lastModifiedBy>ghaith abualghanam</cp:lastModifiedBy>
  <cp:revision>11</cp:revision>
  <dcterms:created xsi:type="dcterms:W3CDTF">2025-11-17T17:21:51Z</dcterms:created>
  <dcterms:modified xsi:type="dcterms:W3CDTF">2025-11-18T20:54:21Z</dcterms:modified>
</cp:coreProperties>
</file>