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1" d="100"/>
          <a:sy n="51" d="100"/>
        </p:scale>
        <p:origin x="528" y="5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30DA-3C7C-C964-29A9-5D73650CC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27B58-1B47-94C3-1EF5-FEB9AB393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007D3-CD59-ADED-1C0A-C83ADEF94498}"/>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5" name="Footer Placeholder 4">
            <a:extLst>
              <a:ext uri="{FF2B5EF4-FFF2-40B4-BE49-F238E27FC236}">
                <a16:creationId xmlns:a16="http://schemas.microsoft.com/office/drawing/2014/main" id="{0376A206-9AFA-4D11-51E6-21E6CEB40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5542D-71D1-6A12-D635-13CECC261F0F}"/>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75158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AA56-2EA7-790D-3606-52DE8935C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C477A4-D047-741C-63AE-070D757FF1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FF7CC-626A-6720-E2C1-7D02807A5F19}"/>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5" name="Footer Placeholder 4">
            <a:extLst>
              <a:ext uri="{FF2B5EF4-FFF2-40B4-BE49-F238E27FC236}">
                <a16:creationId xmlns:a16="http://schemas.microsoft.com/office/drawing/2014/main" id="{A89EE2C2-70A6-CC4D-55D4-580B5D4AD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F4EE9-D52F-F1B1-DF56-D33967FB220C}"/>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264385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6968D-F1BE-AAB1-C232-E4C738D688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CBC3B5-B99C-9437-3004-95840D54F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DDF4B-C4FF-02ED-CC43-91B60D828D14}"/>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5" name="Footer Placeholder 4">
            <a:extLst>
              <a:ext uri="{FF2B5EF4-FFF2-40B4-BE49-F238E27FC236}">
                <a16:creationId xmlns:a16="http://schemas.microsoft.com/office/drawing/2014/main" id="{335FA98E-B63D-278B-31BC-1C721B47C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08B0D-B08A-E3A6-08B9-4628862D79CC}"/>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194608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6626-6FE1-8142-9376-6EE6C647E2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0B801-1F54-CC04-A2BB-10D84DC36D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B73FC-FA2F-6F5F-AE30-03CAE0E59D16}"/>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5" name="Footer Placeholder 4">
            <a:extLst>
              <a:ext uri="{FF2B5EF4-FFF2-40B4-BE49-F238E27FC236}">
                <a16:creationId xmlns:a16="http://schemas.microsoft.com/office/drawing/2014/main" id="{116B8E4F-DAA0-8AE2-2F54-18D2612DC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06ADC-3C30-0AC3-BF4B-9C7B74AFB17F}"/>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6983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EE78-EC56-C022-916E-D9B5AC57E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8138B5-26FA-63D1-A5F7-81F1CB5F2B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51D70A-4F6E-153D-C5B4-62580C7134B3}"/>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5" name="Footer Placeholder 4">
            <a:extLst>
              <a:ext uri="{FF2B5EF4-FFF2-40B4-BE49-F238E27FC236}">
                <a16:creationId xmlns:a16="http://schemas.microsoft.com/office/drawing/2014/main" id="{4011E07F-5BB2-468C-2320-F431FA491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75ABC-E781-4BE6-F999-94684D24D212}"/>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52540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C111-FD8F-E7C5-8177-320B9FC6A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10D5D-F1B4-A727-A4A9-888A3C2471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3A4332-6EAD-D99A-9A76-1F1EE19A01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2DA9E-4EE4-7EE6-5ADC-AE82BA16546D}"/>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6" name="Footer Placeholder 5">
            <a:extLst>
              <a:ext uri="{FF2B5EF4-FFF2-40B4-BE49-F238E27FC236}">
                <a16:creationId xmlns:a16="http://schemas.microsoft.com/office/drawing/2014/main" id="{AC24B8D3-7209-E0CF-9ACE-7EDAF6F81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DDA6B-AE87-53E4-965A-1F1F2E408351}"/>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234496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5F67-B991-CB74-E70E-AFE1E07CA4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F76421-FD8C-ED43-DBF8-D5652DCB4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CB37FC-C718-7A4C-8157-5F9C744BB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30F4CA-55D0-1342-D208-D2052B833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CB4374-8AE8-8C4D-16CF-A5B3D8D9FF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9F1A78-D34D-16E7-9A98-FCF406ADEA66}"/>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8" name="Footer Placeholder 7">
            <a:extLst>
              <a:ext uri="{FF2B5EF4-FFF2-40B4-BE49-F238E27FC236}">
                <a16:creationId xmlns:a16="http://schemas.microsoft.com/office/drawing/2014/main" id="{C21FEB92-F5F8-ED5A-5536-5C7F9DF14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8A5C70-991D-60CD-39DA-13B3B89EC52B}"/>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347019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6281-354B-960F-2D3A-28BA918BB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53D697-5D46-FBC5-52DB-928E99F71C8E}"/>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4" name="Footer Placeholder 3">
            <a:extLst>
              <a:ext uri="{FF2B5EF4-FFF2-40B4-BE49-F238E27FC236}">
                <a16:creationId xmlns:a16="http://schemas.microsoft.com/office/drawing/2014/main" id="{B3A6C7E1-A8FE-D1FD-4074-3C55C652A1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5C87CC-D39F-7E91-121F-1419D5F99042}"/>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148497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4E086-B799-E77A-7C6C-91A8295B6950}"/>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3" name="Footer Placeholder 2">
            <a:extLst>
              <a:ext uri="{FF2B5EF4-FFF2-40B4-BE49-F238E27FC236}">
                <a16:creationId xmlns:a16="http://schemas.microsoft.com/office/drawing/2014/main" id="{63AB4264-F620-B2C2-1D18-1695B8DC3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628A84-6FFA-A6B5-23C5-5319BE7A36B5}"/>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28286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6BF0-F0CC-B7E4-5EE3-CAD81DC8F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21178C-7F81-B3FA-CA91-DF137B8A88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5552C-EB52-0036-4B6C-DB98D674B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518C8-7096-0C2B-0914-463D1B47DC04}"/>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6" name="Footer Placeholder 5">
            <a:extLst>
              <a:ext uri="{FF2B5EF4-FFF2-40B4-BE49-F238E27FC236}">
                <a16:creationId xmlns:a16="http://schemas.microsoft.com/office/drawing/2014/main" id="{542010D1-4227-AA7E-FB63-2AD4F863F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F9C41-AD24-468E-CE5B-133777B7624E}"/>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172580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64A2-4427-17BD-4485-75ACCD6C6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E24D37-A0F4-1C6D-6546-65FB2A5BB3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6D477B-885E-9A92-5778-FE924AA5C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E55BEE-BCA4-06F1-344D-A7C163AB2E29}"/>
              </a:ext>
            </a:extLst>
          </p:cNvPr>
          <p:cNvSpPr>
            <a:spLocks noGrp="1"/>
          </p:cNvSpPr>
          <p:nvPr>
            <p:ph type="dt" sz="half" idx="10"/>
          </p:nvPr>
        </p:nvSpPr>
        <p:spPr/>
        <p:txBody>
          <a:bodyPr/>
          <a:lstStyle/>
          <a:p>
            <a:fld id="{5F2E0849-2A02-4A53-80A6-5FEB7421C36B}" type="datetimeFigureOut">
              <a:rPr lang="en-US" smtClean="0"/>
              <a:t>11/18/2025</a:t>
            </a:fld>
            <a:endParaRPr lang="en-US"/>
          </a:p>
        </p:txBody>
      </p:sp>
      <p:sp>
        <p:nvSpPr>
          <p:cNvPr id="6" name="Footer Placeholder 5">
            <a:extLst>
              <a:ext uri="{FF2B5EF4-FFF2-40B4-BE49-F238E27FC236}">
                <a16:creationId xmlns:a16="http://schemas.microsoft.com/office/drawing/2014/main" id="{71E7FDFF-5B55-D3E8-24F5-2775472DA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52E9C-E91D-DFCA-B2B9-64668847BE68}"/>
              </a:ext>
            </a:extLst>
          </p:cNvPr>
          <p:cNvSpPr>
            <a:spLocks noGrp="1"/>
          </p:cNvSpPr>
          <p:nvPr>
            <p:ph type="sldNum" sz="quarter" idx="12"/>
          </p:nvPr>
        </p:nvSpPr>
        <p:spPr/>
        <p:txBody>
          <a:bodyPr/>
          <a:lstStyle/>
          <a:p>
            <a:fld id="{4A5A456F-EF7D-4216-A4A9-1F44955A2B08}" type="slidenum">
              <a:rPr lang="en-US" smtClean="0"/>
              <a:t>‹#›</a:t>
            </a:fld>
            <a:endParaRPr lang="en-US"/>
          </a:p>
        </p:txBody>
      </p:sp>
    </p:spTree>
    <p:extLst>
      <p:ext uri="{BB962C8B-B14F-4D97-AF65-F5344CB8AC3E}">
        <p14:creationId xmlns:p14="http://schemas.microsoft.com/office/powerpoint/2010/main" val="34469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923E2-FA70-18C5-A4DE-059B58DCC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F2F520-0ED4-2842-C1BC-9E8AE6F4F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EB527-32BD-BFDF-2931-B2E2716AF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2E0849-2A02-4A53-80A6-5FEB7421C36B}" type="datetimeFigureOut">
              <a:rPr lang="en-US" smtClean="0"/>
              <a:t>11/18/2025</a:t>
            </a:fld>
            <a:endParaRPr lang="en-US"/>
          </a:p>
        </p:txBody>
      </p:sp>
      <p:sp>
        <p:nvSpPr>
          <p:cNvPr id="5" name="Footer Placeholder 4">
            <a:extLst>
              <a:ext uri="{FF2B5EF4-FFF2-40B4-BE49-F238E27FC236}">
                <a16:creationId xmlns:a16="http://schemas.microsoft.com/office/drawing/2014/main" id="{41D499AD-0D40-4E71-4C21-49E870320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8CB982-920F-76E6-FE4C-28F89C0DD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5A456F-EF7D-4216-A4A9-1F44955A2B08}" type="slidenum">
              <a:rPr lang="en-US" smtClean="0"/>
              <a:t>‹#›</a:t>
            </a:fld>
            <a:endParaRPr lang="en-US"/>
          </a:p>
        </p:txBody>
      </p:sp>
    </p:spTree>
    <p:extLst>
      <p:ext uri="{BB962C8B-B14F-4D97-AF65-F5344CB8AC3E}">
        <p14:creationId xmlns:p14="http://schemas.microsoft.com/office/powerpoint/2010/main" val="2947409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ience Fans - صورة 3D عالية الدقة والجودة للخلية الحيوانية ...">
            <a:extLst>
              <a:ext uri="{FF2B5EF4-FFF2-40B4-BE49-F238E27FC236}">
                <a16:creationId xmlns:a16="http://schemas.microsoft.com/office/drawing/2014/main" id="{A0CAFDC6-D99F-5492-0F98-2688B4E18F64}"/>
              </a:ext>
            </a:extLst>
          </p:cNvPr>
          <p:cNvPicPr>
            <a:picLocks noChangeAspect="1" noChangeArrowheads="1"/>
          </p:cNvPicPr>
          <p:nvPr/>
        </p:nvPicPr>
        <p:blipFill>
          <a:blip r:embed="rId2">
            <a:alphaModFix amt="74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ffectLst>
            <a:reflection endPos="0" dist="50800" dir="5400000" sy="-100000" algn="bl" rotWithShape="0"/>
          </a:effectLst>
          <a:scene3d>
            <a:camera prst="orthographicFront">
              <a:rot lat="0" lon="21299992" rev="0"/>
            </a:camera>
            <a:lightRig rig="threePt" dir="t"/>
          </a:scene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27F24B-BE9F-681B-E331-2EE1E877BF98}"/>
              </a:ext>
            </a:extLst>
          </p:cNvPr>
          <p:cNvSpPr>
            <a:spLocks noGrp="1"/>
          </p:cNvSpPr>
          <p:nvPr>
            <p:ph type="ctrTitle"/>
          </p:nvPr>
        </p:nvSpPr>
        <p:spPr>
          <a:xfrm>
            <a:off x="1524000" y="2235200"/>
            <a:ext cx="9144000" cy="2387600"/>
          </a:xfrm>
        </p:spPr>
        <p:txBody>
          <a:bodyPr>
            <a:normAutofit/>
          </a:bodyPr>
          <a:lstStyle/>
          <a:p>
            <a:r>
              <a:rPr lang="ar-JO" sz="16600" dirty="0"/>
              <a:t>الخلية</a:t>
            </a:r>
            <a:endParaRPr lang="en-US" sz="16600" dirty="0"/>
          </a:p>
        </p:txBody>
      </p:sp>
    </p:spTree>
    <p:extLst>
      <p:ext uri="{BB962C8B-B14F-4D97-AF65-F5344CB8AC3E}">
        <p14:creationId xmlns:p14="http://schemas.microsoft.com/office/powerpoint/2010/main" val="129629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ience Fans - صورة 3D عالية الدقة والجودة للخلية الحيوانية ...">
            <a:extLst>
              <a:ext uri="{FF2B5EF4-FFF2-40B4-BE49-F238E27FC236}">
                <a16:creationId xmlns:a16="http://schemas.microsoft.com/office/drawing/2014/main" id="{E2BD70F8-35B7-DB59-C492-7E93EBFDC0CA}"/>
              </a:ext>
            </a:extLst>
          </p:cNvPr>
          <p:cNvPicPr>
            <a:picLocks noChangeAspect="1" noChangeArrowheads="1"/>
          </p:cNvPicPr>
          <p:nvPr/>
        </p:nvPicPr>
        <p:blipFill>
          <a:blip r:embed="rId2">
            <a:alphaModFix amt="74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ffectLst>
            <a:reflection endPos="0" dist="50800" dir="5400000" sy="-100000" algn="bl" rotWithShape="0"/>
          </a:effectLst>
          <a:scene3d>
            <a:camera prst="orthographicFront">
              <a:rot lat="0" lon="21299992" rev="0"/>
            </a:camera>
            <a:lightRig rig="threePt" dir="t"/>
          </a:scene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FA7F82-D981-BA50-C89A-7494F84BE5E6}"/>
              </a:ext>
            </a:extLst>
          </p:cNvPr>
          <p:cNvSpPr>
            <a:spLocks noGrp="1"/>
          </p:cNvSpPr>
          <p:nvPr>
            <p:ph type="title"/>
          </p:nvPr>
        </p:nvSpPr>
        <p:spPr/>
        <p:txBody>
          <a:bodyPr>
            <a:noAutofit/>
          </a:bodyPr>
          <a:lstStyle/>
          <a:p>
            <a:pPr algn="r"/>
            <a:r>
              <a:rPr lang="ar-JO" sz="2400" b="1" dirty="0"/>
              <a:t>المقدمة</a:t>
            </a:r>
            <a:br>
              <a:rPr lang="ar-JO" sz="2400" b="1" dirty="0"/>
            </a:br>
            <a:r>
              <a:rPr lang="ar-JO" sz="2400" dirty="0"/>
              <a:t>تُعدّ الخلية الوحدة الأساسية لتركيب الكائنات الحية ووظيفتها. وهي أصغر جزء في الكائن الحي قادر على القيام بالعمليات الحيوية مثل التنفس والنمو والتكاثر. يهدف هذا البحث إلى تقديم نظرة شاملة حول بنية الخلية، وأنواعها، ووظائف مكوّناتها، وأهميتها في استمرار الحياة. كما يهدف إلى توضيح الفروق بين الخلايا النباتية والحيوانية وطرق التكاثر الخلوي.</a:t>
            </a:r>
            <a:br>
              <a:rPr lang="ar-JO" sz="2400" dirty="0"/>
            </a:br>
            <a:endParaRPr lang="en-US" sz="2400" dirty="0"/>
          </a:p>
        </p:txBody>
      </p:sp>
      <p:sp>
        <p:nvSpPr>
          <p:cNvPr id="3" name="Content Placeholder 2">
            <a:extLst>
              <a:ext uri="{FF2B5EF4-FFF2-40B4-BE49-F238E27FC236}">
                <a16:creationId xmlns:a16="http://schemas.microsoft.com/office/drawing/2014/main" id="{9F541B74-845E-6005-9E78-630556D507C3}"/>
              </a:ext>
            </a:extLst>
          </p:cNvPr>
          <p:cNvSpPr>
            <a:spLocks noGrp="1"/>
          </p:cNvSpPr>
          <p:nvPr>
            <p:ph idx="1"/>
          </p:nvPr>
        </p:nvSpPr>
        <p:spPr>
          <a:xfrm>
            <a:off x="838200" y="2244266"/>
            <a:ext cx="10515600" cy="4351338"/>
          </a:xfrm>
        </p:spPr>
        <p:txBody>
          <a:bodyPr/>
          <a:lstStyle/>
          <a:p>
            <a:pPr marL="0" indent="0" algn="r">
              <a:buNone/>
            </a:pPr>
            <a:r>
              <a:rPr lang="ar-JO" b="1" dirty="0"/>
              <a:t>تعريف الخلية</a:t>
            </a:r>
          </a:p>
          <a:p>
            <a:pPr algn="r"/>
            <a:r>
              <a:rPr lang="ar-JO" dirty="0"/>
              <a:t>الخلية هي وحدة البناء الأساسية في أجسام الكائنات الحية، سواء كانت نباتات، حيوانات، أو كائنات دقيقة. وتختلف الخلايا في الشكل والحجم والوظيفة، إلا أنها تشترك في مجموعة من المكوّنات والعمليات الحيوية الأساسية.</a:t>
            </a:r>
          </a:p>
          <a:p>
            <a:pPr algn="r"/>
            <a:endParaRPr lang="en-US" dirty="0"/>
          </a:p>
        </p:txBody>
      </p:sp>
      <p:pic>
        <p:nvPicPr>
          <p:cNvPr id="2054" name="Picture 6">
            <a:extLst>
              <a:ext uri="{FF2B5EF4-FFF2-40B4-BE49-F238E27FC236}">
                <a16:creationId xmlns:a16="http://schemas.microsoft.com/office/drawing/2014/main" id="{9B61C8C4-86B0-7DB7-1B10-D11453371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201" y="3922693"/>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466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A64D-C781-BD33-100B-3A72F55EDC67}"/>
              </a:ext>
            </a:extLst>
          </p:cNvPr>
          <p:cNvSpPr>
            <a:spLocks noGrp="1"/>
          </p:cNvSpPr>
          <p:nvPr>
            <p:ph type="title"/>
          </p:nvPr>
        </p:nvSpPr>
        <p:spPr/>
        <p:txBody>
          <a:bodyPr/>
          <a:lstStyle/>
          <a:p>
            <a:pPr algn="ctr"/>
            <a:r>
              <a:rPr lang="ar-JO" sz="4400" b="1" dirty="0"/>
              <a:t>أنواع الخلايا</a:t>
            </a:r>
            <a:br>
              <a:rPr lang="ar-JO" sz="4400" b="1" dirty="0"/>
            </a:br>
            <a:endParaRPr lang="en-US" dirty="0"/>
          </a:p>
        </p:txBody>
      </p:sp>
      <p:sp>
        <p:nvSpPr>
          <p:cNvPr id="5" name="TextBox 4">
            <a:extLst>
              <a:ext uri="{FF2B5EF4-FFF2-40B4-BE49-F238E27FC236}">
                <a16:creationId xmlns:a16="http://schemas.microsoft.com/office/drawing/2014/main" id="{7739F27A-4918-E2BC-003E-912BCDFFA843}"/>
              </a:ext>
            </a:extLst>
          </p:cNvPr>
          <p:cNvSpPr txBox="1"/>
          <p:nvPr/>
        </p:nvSpPr>
        <p:spPr>
          <a:xfrm>
            <a:off x="5921449" y="1586429"/>
            <a:ext cx="6270552" cy="2369880"/>
          </a:xfrm>
          <a:prstGeom prst="rect">
            <a:avLst/>
          </a:prstGeom>
          <a:noFill/>
        </p:spPr>
        <p:txBody>
          <a:bodyPr wrap="square" rtlCol="0">
            <a:spAutoFit/>
          </a:bodyPr>
          <a:lstStyle/>
          <a:p>
            <a:pPr algn="r"/>
            <a:r>
              <a:rPr lang="ar-JO" sz="4800" b="1" dirty="0"/>
              <a:t>2. الخلايا حقيقية النواة</a:t>
            </a:r>
          </a:p>
          <a:p>
            <a:pPr algn="r"/>
            <a:r>
              <a:rPr lang="ar-JO" sz="3600" dirty="0"/>
              <a:t>تمتلك نواة واضحة محاطة بغشاء نووي.</a:t>
            </a:r>
          </a:p>
          <a:p>
            <a:pPr algn="r"/>
            <a:r>
              <a:rPr lang="ar-JO" sz="3600" dirty="0"/>
              <a:t>توجد في النباتات والحيوانات والفطريات.</a:t>
            </a:r>
          </a:p>
          <a:p>
            <a:pPr algn="r"/>
            <a:endParaRPr lang="ar-JO" sz="2800" b="1" dirty="0"/>
          </a:p>
        </p:txBody>
      </p:sp>
      <p:sp>
        <p:nvSpPr>
          <p:cNvPr id="6" name="TextBox 5">
            <a:extLst>
              <a:ext uri="{FF2B5EF4-FFF2-40B4-BE49-F238E27FC236}">
                <a16:creationId xmlns:a16="http://schemas.microsoft.com/office/drawing/2014/main" id="{C19A35E5-7295-FE07-A63C-AD50855F9261}"/>
              </a:ext>
            </a:extLst>
          </p:cNvPr>
          <p:cNvSpPr txBox="1"/>
          <p:nvPr/>
        </p:nvSpPr>
        <p:spPr>
          <a:xfrm>
            <a:off x="-64681" y="1567342"/>
            <a:ext cx="5986130" cy="2123658"/>
          </a:xfrm>
          <a:prstGeom prst="rect">
            <a:avLst/>
          </a:prstGeom>
          <a:noFill/>
        </p:spPr>
        <p:txBody>
          <a:bodyPr wrap="square" rtlCol="0">
            <a:spAutoFit/>
          </a:bodyPr>
          <a:lstStyle/>
          <a:p>
            <a:pPr algn="r"/>
            <a:r>
              <a:rPr lang="ar-JO" sz="4800" b="1" dirty="0"/>
              <a:t>.الخلايا بدائية النواة</a:t>
            </a:r>
          </a:p>
          <a:p>
            <a:pPr algn="r"/>
            <a:r>
              <a:rPr lang="ar-JO" sz="2800" dirty="0"/>
              <a:t>تفتقر إلى نواة حقيقية.</a:t>
            </a:r>
          </a:p>
          <a:p>
            <a:pPr algn="r"/>
            <a:r>
              <a:rPr lang="ar-JO" sz="2800" dirty="0"/>
              <a:t>المادة الوراثية توجد في منطقة تسمى النيوكليويد.</a:t>
            </a:r>
          </a:p>
          <a:p>
            <a:pPr algn="r"/>
            <a:r>
              <a:rPr lang="ar-JO" sz="2800" dirty="0"/>
              <a:t>توجد في البكتيريا والعتائق</a:t>
            </a:r>
            <a:endParaRPr lang="en-US" sz="2800" dirty="0"/>
          </a:p>
        </p:txBody>
      </p:sp>
      <p:pic>
        <p:nvPicPr>
          <p:cNvPr id="7" name="Picture 6">
            <a:extLst>
              <a:ext uri="{FF2B5EF4-FFF2-40B4-BE49-F238E27FC236}">
                <a16:creationId xmlns:a16="http://schemas.microsoft.com/office/drawing/2014/main" id="{2CD37E4C-39EC-9BFC-AF7C-F62890413582}"/>
              </a:ext>
            </a:extLst>
          </p:cNvPr>
          <p:cNvPicPr>
            <a:picLocks noChangeAspect="1"/>
          </p:cNvPicPr>
          <p:nvPr/>
        </p:nvPicPr>
        <p:blipFill>
          <a:blip r:embed="rId2"/>
          <a:stretch>
            <a:fillRect/>
          </a:stretch>
        </p:blipFill>
        <p:spPr>
          <a:xfrm>
            <a:off x="489098" y="3710087"/>
            <a:ext cx="10864702" cy="3147914"/>
          </a:xfrm>
          <a:prstGeom prst="rect">
            <a:avLst/>
          </a:prstGeom>
        </p:spPr>
      </p:pic>
    </p:spTree>
    <p:extLst>
      <p:ext uri="{BB962C8B-B14F-4D97-AF65-F5344CB8AC3E}">
        <p14:creationId xmlns:p14="http://schemas.microsoft.com/office/powerpoint/2010/main" val="8990312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4986-275A-89D7-AFAE-BE454D9F37ED}"/>
              </a:ext>
            </a:extLst>
          </p:cNvPr>
          <p:cNvSpPr>
            <a:spLocks noGrp="1"/>
          </p:cNvSpPr>
          <p:nvPr>
            <p:ph type="title"/>
          </p:nvPr>
        </p:nvSpPr>
        <p:spPr/>
        <p:txBody>
          <a:bodyPr/>
          <a:lstStyle/>
          <a:p>
            <a:pPr algn="r"/>
            <a:r>
              <a:rPr lang="ar-JO" sz="4400" b="1" dirty="0"/>
              <a:t>مكوّنات الخلية ووظائفها</a:t>
            </a:r>
          </a:p>
        </p:txBody>
      </p:sp>
      <p:sp>
        <p:nvSpPr>
          <p:cNvPr id="9" name="Content Placeholder 8">
            <a:extLst>
              <a:ext uri="{FF2B5EF4-FFF2-40B4-BE49-F238E27FC236}">
                <a16:creationId xmlns:a16="http://schemas.microsoft.com/office/drawing/2014/main" id="{66E34C53-D950-856F-73F5-F1768C663A7F}"/>
              </a:ext>
            </a:extLst>
          </p:cNvPr>
          <p:cNvSpPr>
            <a:spLocks noGrp="1"/>
          </p:cNvSpPr>
          <p:nvPr>
            <p:ph idx="1"/>
          </p:nvPr>
        </p:nvSpPr>
        <p:spPr/>
        <p:txBody>
          <a:bodyPr>
            <a:noAutofit/>
          </a:bodyPr>
          <a:lstStyle/>
          <a:p>
            <a:pPr algn="r"/>
            <a:r>
              <a:rPr lang="ar-JO" sz="2400" b="1" dirty="0"/>
              <a:t>مكوّنات الخلية ووظائفها</a:t>
            </a:r>
          </a:p>
          <a:p>
            <a:pPr marL="0" indent="0" algn="r">
              <a:buNone/>
            </a:pPr>
            <a:r>
              <a:rPr lang="ar-JO" sz="2400" b="1" dirty="0"/>
              <a:t>1. النواة</a:t>
            </a:r>
          </a:p>
          <a:p>
            <a:pPr algn="r">
              <a:buFont typeface="Arial" panose="020B0604020202020204" pitchFamily="34" charset="0"/>
              <a:buChar char="•"/>
            </a:pPr>
            <a:r>
              <a:rPr lang="ar-JO" sz="2400" dirty="0"/>
              <a:t>تحتوي على المادة الوراثية (</a:t>
            </a:r>
            <a:r>
              <a:rPr lang="en-US" sz="2400" dirty="0"/>
              <a:t>DNA).</a:t>
            </a:r>
          </a:p>
          <a:p>
            <a:pPr algn="r">
              <a:buFont typeface="Arial" panose="020B0604020202020204" pitchFamily="34" charset="0"/>
              <a:buChar char="•"/>
            </a:pPr>
            <a:r>
              <a:rPr lang="ar-JO" sz="2400" dirty="0"/>
              <a:t>تتحكّم في انقسام الخلية ووظائفها الحيوية.</a:t>
            </a:r>
          </a:p>
          <a:p>
            <a:pPr algn="r"/>
            <a:r>
              <a:rPr lang="ar-JO" sz="2400" b="1" dirty="0"/>
              <a:t>2. الغشاء البلازمي</a:t>
            </a:r>
          </a:p>
          <a:p>
            <a:pPr algn="r">
              <a:buFont typeface="Arial" panose="020B0604020202020204" pitchFamily="34" charset="0"/>
              <a:buChar char="•"/>
            </a:pPr>
            <a:r>
              <a:rPr lang="ar-JO" sz="2400" dirty="0"/>
              <a:t>يفصل الخلية عن الوسط الخارجي.</a:t>
            </a:r>
          </a:p>
          <a:p>
            <a:pPr algn="r">
              <a:buFont typeface="Arial" panose="020B0604020202020204" pitchFamily="34" charset="0"/>
              <a:buChar char="•"/>
            </a:pPr>
            <a:r>
              <a:rPr lang="ar-JO" sz="2400" dirty="0"/>
              <a:t>ينظّم دخول وخروج المواد.</a:t>
            </a:r>
          </a:p>
          <a:p>
            <a:pPr algn="r"/>
            <a:r>
              <a:rPr lang="ar-JO" sz="2400" b="1" dirty="0"/>
              <a:t>3. السيتوبلازم</a:t>
            </a:r>
          </a:p>
          <a:p>
            <a:pPr algn="r">
              <a:buFont typeface="Arial" panose="020B0604020202020204" pitchFamily="34" charset="0"/>
              <a:buChar char="•"/>
            </a:pPr>
            <a:r>
              <a:rPr lang="ar-JO" sz="2400" dirty="0"/>
              <a:t>مادة هلامية تسبح فيها عضيات الخلية.</a:t>
            </a:r>
          </a:p>
          <a:p>
            <a:pPr algn="r">
              <a:buFont typeface="Arial" panose="020B0604020202020204" pitchFamily="34" charset="0"/>
              <a:buChar char="•"/>
            </a:pPr>
            <a:r>
              <a:rPr lang="ar-JO" sz="2400" dirty="0"/>
              <a:t>تحدث فيه معظم التفاعلات الحيوية.</a:t>
            </a:r>
          </a:p>
          <a:p>
            <a:pPr marL="0" indent="0" algn="r">
              <a:buNone/>
            </a:pPr>
            <a:endParaRPr lang="en-US" sz="2400" dirty="0"/>
          </a:p>
        </p:txBody>
      </p:sp>
      <p:sp>
        <p:nvSpPr>
          <p:cNvPr id="10" name="TextBox 9">
            <a:extLst>
              <a:ext uri="{FF2B5EF4-FFF2-40B4-BE49-F238E27FC236}">
                <a16:creationId xmlns:a16="http://schemas.microsoft.com/office/drawing/2014/main" id="{09FE7C52-B665-F32B-F217-4081828BFCC3}"/>
              </a:ext>
            </a:extLst>
          </p:cNvPr>
          <p:cNvSpPr txBox="1"/>
          <p:nvPr/>
        </p:nvSpPr>
        <p:spPr>
          <a:xfrm>
            <a:off x="838200" y="1509935"/>
            <a:ext cx="3678865" cy="5693866"/>
          </a:xfrm>
          <a:prstGeom prst="rect">
            <a:avLst/>
          </a:prstGeom>
          <a:noFill/>
        </p:spPr>
        <p:txBody>
          <a:bodyPr wrap="square" rtlCol="0">
            <a:spAutoFit/>
          </a:bodyPr>
          <a:lstStyle/>
          <a:p>
            <a:pPr algn="r"/>
            <a:r>
              <a:rPr lang="ar-JO" sz="2400" b="1" dirty="0"/>
              <a:t>4.الميتوكندريا</a:t>
            </a:r>
          </a:p>
          <a:p>
            <a:pPr algn="r">
              <a:buFont typeface="Arial" panose="020B0604020202020204" pitchFamily="34" charset="0"/>
              <a:buChar char="•"/>
            </a:pPr>
            <a:r>
              <a:rPr lang="ar-JO" sz="2000" dirty="0"/>
              <a:t>تُسمّى "محطة الطاقة" في الخلية.</a:t>
            </a:r>
          </a:p>
          <a:p>
            <a:pPr algn="r">
              <a:buFont typeface="Arial" panose="020B0604020202020204" pitchFamily="34" charset="0"/>
              <a:buChar char="•"/>
            </a:pPr>
            <a:r>
              <a:rPr lang="ar-JO" sz="2000" dirty="0"/>
              <a:t>مسؤولة عن إنتاج الطاقة اللازمة للعمليات الحيوية.</a:t>
            </a:r>
          </a:p>
          <a:p>
            <a:pPr algn="r"/>
            <a:r>
              <a:rPr lang="ar-JO" sz="2400" b="1" dirty="0"/>
              <a:t>5. الشبكة الإندوبلازمية</a:t>
            </a:r>
          </a:p>
          <a:p>
            <a:pPr algn="r">
              <a:buFont typeface="Arial" panose="020B0604020202020204" pitchFamily="34" charset="0"/>
              <a:buChar char="•"/>
            </a:pPr>
            <a:r>
              <a:rPr lang="ar-JO" sz="2000" dirty="0"/>
              <a:t>نوعان: خشنة وملساء.</a:t>
            </a:r>
          </a:p>
          <a:p>
            <a:pPr algn="r">
              <a:buFont typeface="Arial" panose="020B0604020202020204" pitchFamily="34" charset="0"/>
              <a:buChar char="•"/>
            </a:pPr>
            <a:r>
              <a:rPr lang="ar-JO" sz="2000" dirty="0"/>
              <a:t>مسؤولة عن تصنيع البروتينات والدهون</a:t>
            </a:r>
            <a:r>
              <a:rPr lang="ar-JO" sz="1800" dirty="0"/>
              <a:t>.</a:t>
            </a:r>
          </a:p>
          <a:p>
            <a:pPr algn="r"/>
            <a:r>
              <a:rPr lang="ar-JO" sz="2400" b="1" dirty="0"/>
              <a:t>6. جهاز جولجي</a:t>
            </a:r>
          </a:p>
          <a:p>
            <a:pPr algn="r">
              <a:buFont typeface="Arial" panose="020B0604020202020204" pitchFamily="34" charset="0"/>
              <a:buChar char="•"/>
            </a:pPr>
            <a:r>
              <a:rPr lang="ar-JO" sz="2000" dirty="0"/>
              <a:t>يعدّل البروتينات وينقلها داخل وخارج الخلية.</a:t>
            </a:r>
          </a:p>
          <a:p>
            <a:pPr algn="r"/>
            <a:r>
              <a:rPr lang="ar-JO" sz="2400" b="1" dirty="0"/>
              <a:t>7. الجدار الخلوي </a:t>
            </a:r>
            <a:r>
              <a:rPr lang="ar-JO" sz="2400" b="1" i="1" dirty="0"/>
              <a:t>(في الخلايا النباتية فقط)</a:t>
            </a:r>
            <a:endParaRPr lang="ar-JO" sz="2400" b="1" dirty="0"/>
          </a:p>
          <a:p>
            <a:pPr algn="r">
              <a:buFont typeface="Arial" panose="020B0604020202020204" pitchFamily="34" charset="0"/>
              <a:buChar char="•"/>
            </a:pPr>
            <a:r>
              <a:rPr lang="ar-JO" sz="1800" dirty="0"/>
              <a:t>يعطي الخلية دعامة وصلابة.</a:t>
            </a:r>
          </a:p>
          <a:p>
            <a:pPr algn="r"/>
            <a:r>
              <a:rPr lang="ar-JO" sz="2400" b="1" dirty="0"/>
              <a:t>8. البلاستيدات الخضراء </a:t>
            </a:r>
            <a:r>
              <a:rPr lang="ar-JO" sz="2400" b="1" i="1" dirty="0"/>
              <a:t>(في الخلايا النباتية)</a:t>
            </a:r>
            <a:endParaRPr lang="ar-JO" sz="2400" b="1" dirty="0"/>
          </a:p>
          <a:p>
            <a:pPr algn="r">
              <a:buFont typeface="Arial" panose="020B0604020202020204" pitchFamily="34" charset="0"/>
              <a:buChar char="•"/>
            </a:pPr>
            <a:r>
              <a:rPr lang="ar-JO" sz="2000" dirty="0"/>
              <a:t>مسؤولة عن عملية البناء الضوئي.</a:t>
            </a:r>
          </a:p>
          <a:p>
            <a:endParaRPr lang="en-US" dirty="0"/>
          </a:p>
        </p:txBody>
      </p:sp>
    </p:spTree>
    <p:extLst>
      <p:ext uri="{BB962C8B-B14F-4D97-AF65-F5344CB8AC3E}">
        <p14:creationId xmlns:p14="http://schemas.microsoft.com/office/powerpoint/2010/main" val="18126150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E054-53A0-7954-4E5D-8D8327CE8C71}"/>
              </a:ext>
            </a:extLst>
          </p:cNvPr>
          <p:cNvSpPr>
            <a:spLocks noGrp="1"/>
          </p:cNvSpPr>
          <p:nvPr>
            <p:ph type="title"/>
          </p:nvPr>
        </p:nvSpPr>
        <p:spPr/>
        <p:txBody>
          <a:bodyPr/>
          <a:lstStyle/>
          <a:p>
            <a:pPr algn="ctr"/>
            <a:r>
              <a:rPr lang="ar-JO" dirty="0"/>
              <a:t>الفرق بين الخلية الحيوانية و نباتية</a:t>
            </a:r>
            <a:endParaRPr lang="en-US" dirty="0"/>
          </a:p>
        </p:txBody>
      </p:sp>
      <p:graphicFrame>
        <p:nvGraphicFramePr>
          <p:cNvPr id="9" name="Table 8">
            <a:extLst>
              <a:ext uri="{FF2B5EF4-FFF2-40B4-BE49-F238E27FC236}">
                <a16:creationId xmlns:a16="http://schemas.microsoft.com/office/drawing/2014/main" id="{39ECE028-6D1E-DD2B-A56E-9758EEFB1273}"/>
              </a:ext>
            </a:extLst>
          </p:cNvPr>
          <p:cNvGraphicFramePr>
            <a:graphicFrameLocks noGrp="1"/>
          </p:cNvGraphicFramePr>
          <p:nvPr>
            <p:extLst>
              <p:ext uri="{D42A27DB-BD31-4B8C-83A1-F6EECF244321}">
                <p14:modId xmlns:p14="http://schemas.microsoft.com/office/powerpoint/2010/main" val="3703622197"/>
              </p:ext>
            </p:extLst>
          </p:nvPr>
        </p:nvGraphicFramePr>
        <p:xfrm>
          <a:off x="1488559" y="2186959"/>
          <a:ext cx="8973879" cy="4305915"/>
        </p:xfrm>
        <a:graphic>
          <a:graphicData uri="http://schemas.openxmlformats.org/drawingml/2006/table">
            <a:tbl>
              <a:tblPr firstRow="1" bandRow="1">
                <a:tableStyleId>{5C22544A-7EE6-4342-B048-85BDC9FD1C3A}</a:tableStyleId>
              </a:tblPr>
              <a:tblGrid>
                <a:gridCol w="2991293">
                  <a:extLst>
                    <a:ext uri="{9D8B030D-6E8A-4147-A177-3AD203B41FA5}">
                      <a16:colId xmlns:a16="http://schemas.microsoft.com/office/drawing/2014/main" val="2492329590"/>
                    </a:ext>
                  </a:extLst>
                </a:gridCol>
                <a:gridCol w="2991293">
                  <a:extLst>
                    <a:ext uri="{9D8B030D-6E8A-4147-A177-3AD203B41FA5}">
                      <a16:colId xmlns:a16="http://schemas.microsoft.com/office/drawing/2014/main" val="3898955683"/>
                    </a:ext>
                  </a:extLst>
                </a:gridCol>
                <a:gridCol w="2991293">
                  <a:extLst>
                    <a:ext uri="{9D8B030D-6E8A-4147-A177-3AD203B41FA5}">
                      <a16:colId xmlns:a16="http://schemas.microsoft.com/office/drawing/2014/main" val="902349087"/>
                    </a:ext>
                  </a:extLst>
                </a:gridCol>
              </a:tblGrid>
              <a:tr h="861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JO" sz="1800" dirty="0"/>
                        <a:t>الخلية النباتية</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JO" sz="1800" dirty="0"/>
                        <a:t>الخلية الحيوانية</a:t>
                      </a:r>
                    </a:p>
                    <a:p>
                      <a:endParaRPr lang="en-US" dirty="0"/>
                    </a:p>
                  </a:txBody>
                  <a:tcPr/>
                </a:tc>
                <a:tc>
                  <a:txBody>
                    <a:bodyPr/>
                    <a:lstStyle/>
                    <a:p>
                      <a:r>
                        <a:rPr lang="ar-JO" sz="1800" dirty="0"/>
                        <a:t>العنصر</a:t>
                      </a:r>
                      <a:endParaRPr lang="en-US" dirty="0"/>
                    </a:p>
                  </a:txBody>
                  <a:tcPr/>
                </a:tc>
                <a:extLst>
                  <a:ext uri="{0D108BD9-81ED-4DB2-BD59-A6C34878D82A}">
                    <a16:rowId xmlns:a16="http://schemas.microsoft.com/office/drawing/2014/main" val="3460618314"/>
                  </a:ext>
                </a:extLst>
              </a:tr>
              <a:tr h="861183">
                <a:tc>
                  <a:txBody>
                    <a:bodyPr/>
                    <a:lstStyle/>
                    <a:p>
                      <a:r>
                        <a:rPr lang="ar-JO" sz="1800" dirty="0"/>
                        <a:t>يوجد</a:t>
                      </a:r>
                      <a:endParaRPr lang="en-US" dirty="0"/>
                    </a:p>
                  </a:txBody>
                  <a:tcPr/>
                </a:tc>
                <a:tc>
                  <a:txBody>
                    <a:bodyPr/>
                    <a:lstStyle/>
                    <a:p>
                      <a:r>
                        <a:rPr lang="ar-JO" sz="1800" dirty="0"/>
                        <a:t>لايوجد</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JO" sz="1800" dirty="0"/>
                        <a:t>الجدار الخلوي</a:t>
                      </a:r>
                    </a:p>
                    <a:p>
                      <a:endParaRPr lang="en-US" dirty="0"/>
                    </a:p>
                  </a:txBody>
                  <a:tcPr/>
                </a:tc>
                <a:extLst>
                  <a:ext uri="{0D108BD9-81ED-4DB2-BD59-A6C34878D82A}">
                    <a16:rowId xmlns:a16="http://schemas.microsoft.com/office/drawing/2014/main" val="3982263965"/>
                  </a:ext>
                </a:extLst>
              </a:tr>
              <a:tr h="861183">
                <a:tc>
                  <a:txBody>
                    <a:bodyPr/>
                    <a:lstStyle/>
                    <a:p>
                      <a:r>
                        <a:rPr lang="ar-JO" sz="1800" dirty="0"/>
                        <a:t>يوجد</a:t>
                      </a:r>
                      <a:endParaRPr lang="en-US" dirty="0"/>
                    </a:p>
                  </a:txBody>
                  <a:tcPr/>
                </a:tc>
                <a:tc>
                  <a:txBody>
                    <a:bodyPr/>
                    <a:lstStyle/>
                    <a:p>
                      <a:r>
                        <a:rPr lang="ar-JO" sz="1800" dirty="0"/>
                        <a:t>لايوجد</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JO" sz="1800" dirty="0"/>
                        <a:t>البلاستيدات الخضراء</a:t>
                      </a:r>
                    </a:p>
                    <a:p>
                      <a:endParaRPr lang="en-US" dirty="0"/>
                    </a:p>
                  </a:txBody>
                  <a:tcPr/>
                </a:tc>
                <a:extLst>
                  <a:ext uri="{0D108BD9-81ED-4DB2-BD59-A6C34878D82A}">
                    <a16:rowId xmlns:a16="http://schemas.microsoft.com/office/drawing/2014/main" val="1591411263"/>
                  </a:ext>
                </a:extLst>
              </a:tr>
              <a:tr h="861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JO" sz="1800" dirty="0"/>
                        <a:t>غالباً منتظم</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JO" sz="1800" dirty="0"/>
                        <a:t>غالباً غير منتظم</a:t>
                      </a:r>
                    </a:p>
                    <a:p>
                      <a:endParaRPr lang="en-US" dirty="0"/>
                    </a:p>
                  </a:txBody>
                  <a:tcPr/>
                </a:tc>
                <a:tc>
                  <a:txBody>
                    <a:bodyPr/>
                    <a:lstStyle/>
                    <a:p>
                      <a:r>
                        <a:rPr lang="ar-JO" sz="1800" dirty="0"/>
                        <a:t>الشكل</a:t>
                      </a:r>
                      <a:endParaRPr lang="en-US" dirty="0"/>
                    </a:p>
                  </a:txBody>
                  <a:tcPr/>
                </a:tc>
                <a:extLst>
                  <a:ext uri="{0D108BD9-81ED-4DB2-BD59-A6C34878D82A}">
                    <a16:rowId xmlns:a16="http://schemas.microsoft.com/office/drawing/2014/main" val="3604391059"/>
                  </a:ext>
                </a:extLst>
              </a:tr>
              <a:tr h="861183">
                <a:tc>
                  <a:txBody>
                    <a:bodyPr/>
                    <a:lstStyle/>
                    <a:p>
                      <a:r>
                        <a:rPr lang="ar-JO" sz="1800" dirty="0"/>
                        <a:t>كبيرة</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JO" sz="1800" dirty="0"/>
                        <a:t>صغيرة أو غير موجودة</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JO" sz="1800" dirty="0"/>
                        <a:t>الفجوة العصارية</a:t>
                      </a:r>
                    </a:p>
                    <a:p>
                      <a:endParaRPr lang="en-US" dirty="0"/>
                    </a:p>
                  </a:txBody>
                  <a:tcPr/>
                </a:tc>
                <a:extLst>
                  <a:ext uri="{0D108BD9-81ED-4DB2-BD59-A6C34878D82A}">
                    <a16:rowId xmlns:a16="http://schemas.microsoft.com/office/drawing/2014/main" val="1045191782"/>
                  </a:ext>
                </a:extLst>
              </a:tr>
            </a:tbl>
          </a:graphicData>
        </a:graphic>
      </p:graphicFrame>
    </p:spTree>
    <p:extLst>
      <p:ext uri="{BB962C8B-B14F-4D97-AF65-F5344CB8AC3E}">
        <p14:creationId xmlns:p14="http://schemas.microsoft.com/office/powerpoint/2010/main" val="391003131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6684-6B10-80BE-C599-5D69536C043F}"/>
              </a:ext>
            </a:extLst>
          </p:cNvPr>
          <p:cNvSpPr>
            <a:spLocks noGrp="1"/>
          </p:cNvSpPr>
          <p:nvPr>
            <p:ph type="title"/>
          </p:nvPr>
        </p:nvSpPr>
        <p:spPr/>
        <p:txBody>
          <a:bodyPr/>
          <a:lstStyle/>
          <a:p>
            <a:pPr algn="ctr"/>
            <a:r>
              <a:rPr lang="ar-JO" dirty="0"/>
              <a:t>تكاثر الخلية</a:t>
            </a:r>
            <a:endParaRPr lang="en-US" dirty="0"/>
          </a:p>
        </p:txBody>
      </p:sp>
      <p:sp>
        <p:nvSpPr>
          <p:cNvPr id="3" name="Content Placeholder 2">
            <a:extLst>
              <a:ext uri="{FF2B5EF4-FFF2-40B4-BE49-F238E27FC236}">
                <a16:creationId xmlns:a16="http://schemas.microsoft.com/office/drawing/2014/main" id="{123FBC32-827E-C15F-0C55-1CA8FEA18C74}"/>
              </a:ext>
            </a:extLst>
          </p:cNvPr>
          <p:cNvSpPr>
            <a:spLocks noGrp="1"/>
          </p:cNvSpPr>
          <p:nvPr>
            <p:ph idx="1"/>
          </p:nvPr>
        </p:nvSpPr>
        <p:spPr/>
        <p:txBody>
          <a:bodyPr/>
          <a:lstStyle/>
          <a:p>
            <a:pPr algn="r"/>
            <a:r>
              <a:rPr lang="ar-JO" dirty="0"/>
              <a:t>تتكاثر الخلايا بعمليتين رئيسيتين:</a:t>
            </a:r>
          </a:p>
          <a:p>
            <a:pPr algn="r"/>
            <a:r>
              <a:rPr lang="ar-JO" b="1" dirty="0"/>
              <a:t>1. الانقسام المتساوي</a:t>
            </a:r>
            <a:endParaRPr lang="en-US" b="1" dirty="0"/>
          </a:p>
          <a:p>
            <a:pPr algn="r">
              <a:buFont typeface="Arial" panose="020B0604020202020204" pitchFamily="34" charset="0"/>
              <a:buChar char="•"/>
            </a:pPr>
            <a:r>
              <a:rPr lang="ar-JO" dirty="0"/>
              <a:t>يهدف إلى إنتاج خليتين متماثلتين.</a:t>
            </a:r>
          </a:p>
          <a:p>
            <a:pPr algn="r">
              <a:buFont typeface="Arial" panose="020B0604020202020204" pitchFamily="34" charset="0"/>
              <a:buChar char="•"/>
            </a:pPr>
            <a:r>
              <a:rPr lang="ar-JO" dirty="0"/>
              <a:t>مهم للنمو وتعويض الخلايا التالفة.</a:t>
            </a:r>
          </a:p>
          <a:p>
            <a:pPr algn="r"/>
            <a:r>
              <a:rPr lang="ar-JO" b="1" dirty="0"/>
              <a:t>2. الانقسام المنصف </a:t>
            </a:r>
            <a:endParaRPr lang="en-US" b="1" dirty="0"/>
          </a:p>
          <a:p>
            <a:pPr algn="r">
              <a:buFont typeface="Arial" panose="020B0604020202020204" pitchFamily="34" charset="0"/>
              <a:buChar char="•"/>
            </a:pPr>
            <a:r>
              <a:rPr lang="ar-JO" dirty="0"/>
              <a:t>يهدف إلى إنتاج خلايا جنسية (الأمشاج).</a:t>
            </a:r>
          </a:p>
          <a:p>
            <a:pPr algn="r">
              <a:buFont typeface="Arial" panose="020B0604020202020204" pitchFamily="34" charset="0"/>
              <a:buChar char="•"/>
            </a:pPr>
            <a:r>
              <a:rPr lang="ar-JO" dirty="0"/>
              <a:t>يقلّل عدد الكروموسومات إلى النصف</a:t>
            </a:r>
          </a:p>
        </p:txBody>
      </p:sp>
      <p:pic>
        <p:nvPicPr>
          <p:cNvPr id="4" name="Picture 3">
            <a:extLst>
              <a:ext uri="{FF2B5EF4-FFF2-40B4-BE49-F238E27FC236}">
                <a16:creationId xmlns:a16="http://schemas.microsoft.com/office/drawing/2014/main" id="{5A878373-490E-BE3F-8EDF-2B65A2269107}"/>
              </a:ext>
            </a:extLst>
          </p:cNvPr>
          <p:cNvPicPr>
            <a:picLocks noChangeAspect="1"/>
          </p:cNvPicPr>
          <p:nvPr/>
        </p:nvPicPr>
        <p:blipFill>
          <a:blip r:embed="rId2"/>
          <a:stretch>
            <a:fillRect/>
          </a:stretch>
        </p:blipFill>
        <p:spPr>
          <a:xfrm>
            <a:off x="1658679" y="2004333"/>
            <a:ext cx="4086557" cy="3060973"/>
          </a:xfrm>
          <a:prstGeom prst="rect">
            <a:avLst/>
          </a:prstGeom>
        </p:spPr>
      </p:pic>
    </p:spTree>
    <p:extLst>
      <p:ext uri="{BB962C8B-B14F-4D97-AF65-F5344CB8AC3E}">
        <p14:creationId xmlns:p14="http://schemas.microsoft.com/office/powerpoint/2010/main" val="6485074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6518-CAF2-2E51-E84D-73EBD8B6454D}"/>
              </a:ext>
            </a:extLst>
          </p:cNvPr>
          <p:cNvSpPr>
            <a:spLocks noGrp="1"/>
          </p:cNvSpPr>
          <p:nvPr>
            <p:ph type="title"/>
          </p:nvPr>
        </p:nvSpPr>
        <p:spPr>
          <a:xfrm>
            <a:off x="1040219" y="3429000"/>
            <a:ext cx="10515600" cy="1325563"/>
          </a:xfrm>
        </p:spPr>
        <p:txBody>
          <a:bodyPr>
            <a:normAutofit fontScale="90000"/>
          </a:bodyPr>
          <a:lstStyle/>
          <a:p>
            <a:pPr algn="r"/>
            <a:r>
              <a:rPr lang="ar-JO" b="1" dirty="0"/>
              <a:t>الخاتمة</a:t>
            </a:r>
            <a:br>
              <a:rPr lang="ar-JO" b="1" dirty="0"/>
            </a:br>
            <a:r>
              <a:rPr lang="ar-JO" dirty="0"/>
              <a:t>تُعدّ الخلية حجر الأساس في بناء جميع الكائنات الحية. ومن خلال فهم بنية الخلية ووظائف مكوّناتها، يمكن إدراك كيفية عمل الجسم والتفاعلات الحيوية التي تضمن استمرارية الحياة. كما أن دراسة الخلايا ضرورية في مجالات الطب، الهندسة الوراثية، والتقنيات الحيوية.</a:t>
            </a:r>
            <a:br>
              <a:rPr lang="ar-JO" dirty="0"/>
            </a:br>
            <a:endParaRPr lang="en-US" dirty="0"/>
          </a:p>
        </p:txBody>
      </p:sp>
    </p:spTree>
    <p:extLst>
      <p:ext uri="{BB962C8B-B14F-4D97-AF65-F5344CB8AC3E}">
        <p14:creationId xmlns:p14="http://schemas.microsoft.com/office/powerpoint/2010/main" val="188028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447CDE-F999-F566-5490-269928847D48}"/>
              </a:ext>
            </a:extLst>
          </p:cNvPr>
          <p:cNvSpPr txBox="1"/>
          <p:nvPr/>
        </p:nvSpPr>
        <p:spPr>
          <a:xfrm>
            <a:off x="6241313" y="5720317"/>
            <a:ext cx="2955850" cy="369332"/>
          </a:xfrm>
          <a:prstGeom prst="rect">
            <a:avLst/>
          </a:prstGeom>
          <a:noFill/>
        </p:spPr>
        <p:txBody>
          <a:bodyPr wrap="square" rtlCol="0">
            <a:spAutoFit/>
          </a:bodyPr>
          <a:lstStyle/>
          <a:p>
            <a:r>
              <a:rPr lang="ar-JO" dirty="0"/>
              <a:t>عمل الطالب:غيث ابو الغنم</a:t>
            </a:r>
            <a:endParaRPr lang="en-US" dirty="0"/>
          </a:p>
        </p:txBody>
      </p:sp>
      <p:sp>
        <p:nvSpPr>
          <p:cNvPr id="8" name="TextBox 7">
            <a:extLst>
              <a:ext uri="{FF2B5EF4-FFF2-40B4-BE49-F238E27FC236}">
                <a16:creationId xmlns:a16="http://schemas.microsoft.com/office/drawing/2014/main" id="{ABD6EEA4-EC37-D288-F136-8B1E757225EB}"/>
              </a:ext>
            </a:extLst>
          </p:cNvPr>
          <p:cNvSpPr txBox="1"/>
          <p:nvPr/>
        </p:nvSpPr>
        <p:spPr>
          <a:xfrm>
            <a:off x="583018" y="3206115"/>
            <a:ext cx="8451936" cy="20313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Campbell, N. A., &amp; Reece, J. B. (2017).</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1" u="none" strike="noStrike" cap="none" normalizeH="0" baseline="0" dirty="0">
                <a:ln>
                  <a:noFill/>
                </a:ln>
                <a:solidFill>
                  <a:schemeClr val="tx1"/>
                </a:solidFill>
                <a:effectLst/>
                <a:latin typeface="Arial" panose="020B0604020202020204" pitchFamily="34" charset="0"/>
              </a:rPr>
              <a:t>Biology</a:t>
            </a:r>
            <a:r>
              <a:rPr kumimoji="0" lang="en-US" altLang="en-US" sz="1800" b="0" i="0" u="none" strike="noStrike" cap="none" normalizeH="0" baseline="0" dirty="0">
                <a:ln>
                  <a:noFill/>
                </a:ln>
                <a:solidFill>
                  <a:schemeClr val="tx1"/>
                </a:solidFill>
                <a:effectLst/>
                <a:latin typeface="Arial" panose="020B0604020202020204" pitchFamily="34" charset="0"/>
              </a:rPr>
              <a:t>. Pearson Education.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Alberts, B., et al. (2015).</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1" u="none" strike="noStrike" cap="none" normalizeH="0" baseline="0" dirty="0">
                <a:ln>
                  <a:noFill/>
                </a:ln>
                <a:solidFill>
                  <a:schemeClr val="tx1"/>
                </a:solidFill>
                <a:effectLst/>
                <a:latin typeface="Arial" panose="020B0604020202020204" pitchFamily="34" charset="0"/>
              </a:rPr>
              <a:t>Molecular Biology of the Cell</a:t>
            </a:r>
            <a:r>
              <a:rPr kumimoji="0" lang="en-US" altLang="en-US" sz="1800" b="0" i="0" u="none" strike="noStrike" cap="none" normalizeH="0" baseline="0" dirty="0">
                <a:ln>
                  <a:noFill/>
                </a:ln>
                <a:solidFill>
                  <a:schemeClr val="tx1"/>
                </a:solidFill>
                <a:effectLst/>
                <a:latin typeface="Arial" panose="020B0604020202020204" pitchFamily="34" charset="0"/>
              </a:rPr>
              <a:t>. Garland Science.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سليم، أحمد</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2019</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ar-SA" altLang="en-US" sz="1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علم الأحياء العام</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دار الفكر العربي</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الزعبي، محمد</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2020</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ar-SA" altLang="en-US" sz="1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أساسيات الخلية والوراثة</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مكتبة الأوائل</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Raven, P. H., &amp; Johnson, G. B. (2014).</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1" u="none" strike="noStrike" cap="none" normalizeH="0" baseline="0" dirty="0">
                <a:ln>
                  <a:noFill/>
                </a:ln>
                <a:solidFill>
                  <a:schemeClr val="tx1"/>
                </a:solidFill>
                <a:effectLst/>
                <a:latin typeface="Arial" panose="020B0604020202020204" pitchFamily="34" charset="0"/>
              </a:rPr>
              <a:t>Biology</a:t>
            </a:r>
            <a:r>
              <a:rPr kumimoji="0" lang="en-US" altLang="en-US" sz="1800" b="0" i="0" u="none" strike="noStrike" cap="none" normalizeH="0" baseline="0" dirty="0">
                <a:ln>
                  <a:noFill/>
                </a:ln>
                <a:solidFill>
                  <a:schemeClr val="tx1"/>
                </a:solidFill>
                <a:effectLst/>
                <a:latin typeface="Arial" panose="020B0604020202020204" pitchFamily="34" charset="0"/>
              </a:rPr>
              <a:t>. McGraw-Hill.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منظمة اليونسكو</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2021</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ar-SA" altLang="en-US" sz="1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موسوعة العلوم – الخلية</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وزارة التربية والتعليم الأردنية</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كتاب</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ar-SA" altLang="en-US" sz="1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الأحياء للصف التاسع/العاشر</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طبعات مختلفة</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9" name="TextBox 8">
            <a:extLst>
              <a:ext uri="{FF2B5EF4-FFF2-40B4-BE49-F238E27FC236}">
                <a16:creationId xmlns:a16="http://schemas.microsoft.com/office/drawing/2014/main" id="{5FC7BF44-F9E7-2B73-9F15-B9F018CBEA89}"/>
              </a:ext>
            </a:extLst>
          </p:cNvPr>
          <p:cNvSpPr txBox="1"/>
          <p:nvPr/>
        </p:nvSpPr>
        <p:spPr>
          <a:xfrm>
            <a:off x="860413" y="2003901"/>
            <a:ext cx="5173250" cy="769441"/>
          </a:xfrm>
          <a:prstGeom prst="rect">
            <a:avLst/>
          </a:prstGeom>
          <a:noFill/>
        </p:spPr>
        <p:txBody>
          <a:bodyPr wrap="square" rtlCol="0">
            <a:spAutoFit/>
          </a:bodyPr>
          <a:lstStyle/>
          <a:p>
            <a:r>
              <a:rPr lang="ar-JO" sz="4400" dirty="0"/>
              <a:t>مراجع</a:t>
            </a:r>
            <a:endParaRPr lang="en-US" sz="4400" dirty="0"/>
          </a:p>
        </p:txBody>
      </p:sp>
    </p:spTree>
    <p:extLst>
      <p:ext uri="{BB962C8B-B14F-4D97-AF65-F5344CB8AC3E}">
        <p14:creationId xmlns:p14="http://schemas.microsoft.com/office/powerpoint/2010/main" val="2697048975"/>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514</Words>
  <Application>Microsoft Office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الخلية</vt:lpstr>
      <vt:lpstr>المقدمة تُعدّ الخلية الوحدة الأساسية لتركيب الكائنات الحية ووظيفتها. وهي أصغر جزء في الكائن الحي قادر على القيام بالعمليات الحيوية مثل التنفس والنمو والتكاثر. يهدف هذا البحث إلى تقديم نظرة شاملة حول بنية الخلية، وأنواعها، ووظائف مكوّناتها، وأهميتها في استمرار الحياة. كما يهدف إلى توضيح الفروق بين الخلايا النباتية والحيوانية وطرق التكاثر الخلوي. </vt:lpstr>
      <vt:lpstr>أنواع الخلايا </vt:lpstr>
      <vt:lpstr>مكوّنات الخلية ووظائفها</vt:lpstr>
      <vt:lpstr>الفرق بين الخلية الحيوانية و نباتية</vt:lpstr>
      <vt:lpstr>تكاثر الخلية</vt:lpstr>
      <vt:lpstr>الخاتمة تُعدّ الخلية حجر الأساس في بناء جميع الكائنات الحية. ومن خلال فهم بنية الخلية ووظائف مكوّناتها، يمكن إدراك كيفية عمل الجسم والتفاعلات الحيوية التي تضمن استمرارية الحياة. كما أن دراسة الخلايا ضرورية في مجالات الطب، الهندسة الوراثية، والتقنيات الحيوية.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د هناء ابو  الغنم</dc:creator>
  <cp:lastModifiedBy>د هناء ابو  الغنم</cp:lastModifiedBy>
  <cp:revision>2</cp:revision>
  <dcterms:created xsi:type="dcterms:W3CDTF">2025-11-18T16:11:43Z</dcterms:created>
  <dcterms:modified xsi:type="dcterms:W3CDTF">2025-11-18T16:44:56Z</dcterms:modified>
</cp:coreProperties>
</file>