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5400" dirty="0" err="1">
                <a:solidFill>
                  <a:srgbClr val="0066CC"/>
                </a:solidFill>
                <a:cs typeface="+mn-cs"/>
              </a:rPr>
              <a:t>الت</a:t>
            </a:r>
            <a:r>
              <a:rPr lang="ar-JO" sz="5400" dirty="0">
                <a:solidFill>
                  <a:srgbClr val="0066CC"/>
                </a:solidFill>
                <a:cs typeface="+mn-cs"/>
              </a:rPr>
              <a:t>ّ</a:t>
            </a:r>
            <a:r>
              <a:rPr sz="5400" dirty="0" err="1">
                <a:solidFill>
                  <a:srgbClr val="0066CC"/>
                </a:solidFill>
                <a:cs typeface="+mn-cs"/>
              </a:rPr>
              <a:t>جوي</a:t>
            </a:r>
            <a:r>
              <a:rPr lang="ar-JO" sz="5400" dirty="0">
                <a:solidFill>
                  <a:srgbClr val="0066CC"/>
                </a:solidFill>
                <a:cs typeface="+mn-cs"/>
              </a:rPr>
              <a:t>ّ</a:t>
            </a:r>
            <a:r>
              <a:rPr sz="5400" dirty="0">
                <a:solidFill>
                  <a:srgbClr val="0066CC"/>
                </a:solidFill>
                <a:cs typeface="+mn-cs"/>
              </a:rPr>
              <a:t>ة </a:t>
            </a:r>
            <a:r>
              <a:rPr sz="5400" dirty="0" err="1">
                <a:solidFill>
                  <a:srgbClr val="0066CC"/>
                </a:solidFill>
                <a:cs typeface="+mn-cs"/>
              </a:rPr>
              <a:t>والت</a:t>
            </a:r>
            <a:r>
              <a:rPr lang="ar-JO" sz="5400" dirty="0">
                <a:solidFill>
                  <a:srgbClr val="0066CC"/>
                </a:solidFill>
                <a:cs typeface="+mn-cs"/>
              </a:rPr>
              <a:t>ّ</a:t>
            </a:r>
            <a:r>
              <a:rPr sz="5400" dirty="0" err="1">
                <a:solidFill>
                  <a:srgbClr val="0066CC"/>
                </a:solidFill>
                <a:cs typeface="+mn-cs"/>
              </a:rPr>
              <a:t>عري</a:t>
            </a:r>
            <a:r>
              <a:rPr lang="ar-JO" sz="5400" dirty="0">
                <a:solidFill>
                  <a:srgbClr val="0066CC"/>
                </a:solidFill>
                <a:cs typeface="+mn-cs"/>
              </a:rPr>
              <a:t>ّ</a:t>
            </a:r>
            <a:r>
              <a:rPr sz="5400" dirty="0">
                <a:solidFill>
                  <a:srgbClr val="0066CC"/>
                </a:solidFill>
                <a:cs typeface="+mn-cs"/>
              </a:rPr>
              <a:t>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r>
              <a:rPr sz="5400" dirty="0" err="1">
                <a:solidFill>
                  <a:srgbClr val="0066CC"/>
                </a:solidFill>
              </a:rPr>
              <a:t>إعداد</a:t>
            </a:r>
            <a:r>
              <a:rPr lang="ar-JO" sz="5400" dirty="0">
                <a:solidFill>
                  <a:srgbClr val="0066CC"/>
                </a:solidFill>
              </a:rPr>
              <a:t> :جوانا حدّادين </a:t>
            </a:r>
          </a:p>
          <a:p>
            <a:pPr marL="0" indent="0" algn="ctr" rtl="1">
              <a:buNone/>
            </a:pPr>
            <a:r>
              <a:rPr lang="ar-JO" sz="5400" dirty="0">
                <a:solidFill>
                  <a:srgbClr val="0066CC"/>
                </a:solidFill>
              </a:rPr>
              <a:t>وبيسان أبو جريس</a:t>
            </a:r>
            <a:endParaRPr sz="5400" dirty="0">
              <a:solidFill>
                <a:srgbClr val="0066CC"/>
              </a:solidFill>
            </a:endParaRPr>
          </a:p>
          <a:p>
            <a:pPr algn="ctr" rtl="1"/>
            <a:r>
              <a:rPr sz="5400" dirty="0" err="1">
                <a:solidFill>
                  <a:srgbClr val="0066CC"/>
                </a:solidFill>
              </a:rPr>
              <a:t>الصف</a:t>
            </a:r>
            <a:r>
              <a:rPr lang="ar-JO" sz="5400" dirty="0">
                <a:solidFill>
                  <a:srgbClr val="0066CC"/>
                </a:solidFill>
              </a:rPr>
              <a:t>: التاسع الأساسي (أ) </a:t>
            </a:r>
            <a:endParaRPr sz="5400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 err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مقدمة</a:t>
            </a:r>
            <a:endParaRPr sz="4800" dirty="0"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>
                <a:solidFill>
                  <a:srgbClr val="0066CC"/>
                </a:solidFill>
              </a:rPr>
              <a:t>تتعرض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القشرة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الأرضية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لعمليات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خارجية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تؤثر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في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شكلها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وتضاريسها</a:t>
            </a:r>
            <a:r>
              <a:rPr dirty="0">
                <a:solidFill>
                  <a:srgbClr val="0066CC"/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rgbClr val="0066CC"/>
                </a:solidFill>
              </a:rPr>
              <a:t>أهم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هذه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العمليات</a:t>
            </a:r>
            <a:r>
              <a:rPr dirty="0">
                <a:solidFill>
                  <a:srgbClr val="0066CC"/>
                </a:solidFill>
              </a:rPr>
              <a:t>:</a:t>
            </a:r>
          </a:p>
          <a:p>
            <a:pPr marL="0" indent="0" algn="r" rtl="1">
              <a:buNone/>
            </a:pPr>
            <a:r>
              <a:rPr lang="ar-JO" dirty="0">
                <a:solidFill>
                  <a:srgbClr val="0066CC"/>
                </a:solidFill>
              </a:rPr>
              <a:t>1</a:t>
            </a:r>
            <a:r>
              <a:rPr dirty="0">
                <a:solidFill>
                  <a:srgbClr val="0066CC"/>
                </a:solidFill>
              </a:rPr>
              <a:t>- </a:t>
            </a:r>
            <a:r>
              <a:rPr dirty="0" err="1">
                <a:solidFill>
                  <a:srgbClr val="0066CC"/>
                </a:solidFill>
              </a:rPr>
              <a:t>التجوية</a:t>
            </a:r>
            <a:endParaRPr dirty="0">
              <a:solidFill>
                <a:srgbClr val="0066CC"/>
              </a:solidFill>
            </a:endParaRPr>
          </a:p>
          <a:p>
            <a:pPr marL="0" indent="0" algn="r" rtl="1">
              <a:buNone/>
            </a:pPr>
            <a:r>
              <a:rPr lang="ar-JO" dirty="0">
                <a:solidFill>
                  <a:srgbClr val="0066CC"/>
                </a:solidFill>
              </a:rPr>
              <a:t>2-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التعرية</a:t>
            </a:r>
            <a:endParaRPr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66CC"/>
                </a:solidFill>
              </a:rPr>
              <a:t>تعريف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التجوية</a:t>
            </a:r>
            <a:endParaRPr dirty="0">
              <a:solidFill>
                <a:srgbClr val="0066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031" y="1600200"/>
            <a:ext cx="8460769" cy="4983162"/>
          </a:xfrm>
        </p:spPr>
        <p:txBody>
          <a:bodyPr/>
          <a:lstStyle/>
          <a:p>
            <a:pPr algn="r" rtl="1"/>
            <a:r>
              <a:rPr sz="4400" dirty="0" err="1">
                <a:solidFill>
                  <a:srgbClr val="0066CC"/>
                </a:solidFill>
              </a:rPr>
              <a:t>التجوية</a:t>
            </a:r>
            <a:r>
              <a:rPr sz="4400" dirty="0">
                <a:solidFill>
                  <a:srgbClr val="0066CC"/>
                </a:solidFill>
              </a:rPr>
              <a:t>: </a:t>
            </a:r>
            <a:r>
              <a:rPr sz="4400" dirty="0" err="1">
                <a:solidFill>
                  <a:srgbClr val="0066CC"/>
                </a:solidFill>
              </a:rPr>
              <a:t>عملية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تحطيم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الصخور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الصلبة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على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سطح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الأرض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أو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تحلّلها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بفعل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العوامل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الجوية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المختلفة</a:t>
            </a:r>
            <a:r>
              <a:rPr sz="4400" dirty="0">
                <a:solidFill>
                  <a:srgbClr val="0066CC"/>
                </a:solidFill>
              </a:rPr>
              <a:t>.</a:t>
            </a:r>
          </a:p>
          <a:p>
            <a:pPr algn="r" rtl="1"/>
            <a:r>
              <a:rPr sz="4400" dirty="0" err="1">
                <a:solidFill>
                  <a:srgbClr val="0066CC"/>
                </a:solidFill>
              </a:rPr>
              <a:t>تنقسم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إلى</a:t>
            </a:r>
            <a:r>
              <a:rPr sz="4400" dirty="0">
                <a:solidFill>
                  <a:srgbClr val="0066CC"/>
                </a:solidFill>
              </a:rPr>
              <a:t>:</a:t>
            </a:r>
          </a:p>
          <a:p>
            <a:pPr algn="r" rtl="1"/>
            <a:r>
              <a:rPr sz="4400" dirty="0">
                <a:solidFill>
                  <a:srgbClr val="0066CC"/>
                </a:solidFill>
              </a:rPr>
              <a:t>- </a:t>
            </a:r>
            <a:r>
              <a:rPr sz="4400" dirty="0" err="1">
                <a:solidFill>
                  <a:srgbClr val="0066CC"/>
                </a:solidFill>
              </a:rPr>
              <a:t>تجوية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ميكانيكية</a:t>
            </a:r>
            <a:endParaRPr sz="4400" dirty="0">
              <a:solidFill>
                <a:srgbClr val="0066CC"/>
              </a:solidFill>
            </a:endParaRPr>
          </a:p>
          <a:p>
            <a:pPr algn="r" rtl="1"/>
            <a:r>
              <a:rPr sz="4400" dirty="0">
                <a:solidFill>
                  <a:srgbClr val="0066CC"/>
                </a:solidFill>
              </a:rPr>
              <a:t>- </a:t>
            </a:r>
            <a:r>
              <a:rPr sz="4400" dirty="0" err="1">
                <a:solidFill>
                  <a:srgbClr val="0066CC"/>
                </a:solidFill>
              </a:rPr>
              <a:t>تجوية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كيميائية</a:t>
            </a:r>
            <a:endParaRPr sz="4400"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التجوية</a:t>
            </a:r>
            <a:r>
              <a:rPr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الميكانيكية</a:t>
            </a:r>
            <a:endParaRPr dirty="0"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4400" dirty="0" err="1">
                <a:solidFill>
                  <a:srgbClr val="0066CC"/>
                </a:solidFill>
              </a:rPr>
              <a:t>هي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تفتيت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الصخور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وتقطيعها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دون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تغيير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تركيبها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الكيميائي</a:t>
            </a:r>
            <a:r>
              <a:rPr sz="4400" dirty="0">
                <a:solidFill>
                  <a:srgbClr val="0066CC"/>
                </a:solidFill>
              </a:rPr>
              <a:t>.</a:t>
            </a:r>
          </a:p>
          <a:p>
            <a:pPr algn="r" rtl="1"/>
            <a:r>
              <a:rPr sz="4400" dirty="0" err="1">
                <a:solidFill>
                  <a:srgbClr val="0066CC"/>
                </a:solidFill>
              </a:rPr>
              <a:t>تحدث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غالبًا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في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المناطق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الجافة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بسبب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التغيرات</a:t>
            </a:r>
            <a:r>
              <a:rPr sz="4400" dirty="0">
                <a:solidFill>
                  <a:srgbClr val="0066CC"/>
                </a:solidFill>
              </a:rPr>
              <a:t> </a:t>
            </a:r>
            <a:r>
              <a:rPr sz="4400" dirty="0" err="1">
                <a:solidFill>
                  <a:srgbClr val="0066CC"/>
                </a:solidFill>
              </a:rPr>
              <a:t>الحرارية</a:t>
            </a:r>
            <a:r>
              <a:rPr sz="4400" dirty="0">
                <a:solidFill>
                  <a:srgbClr val="0066CC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عوامل</a:t>
            </a:r>
            <a:r>
              <a:rPr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التجوية</a:t>
            </a:r>
            <a:r>
              <a:rPr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الميكانيكية</a:t>
            </a:r>
            <a:endParaRPr dirty="0">
              <a:solidFill>
                <a:srgbClr val="00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28454"/>
            <a:ext cx="8522413" cy="4525963"/>
          </a:xfrm>
        </p:spPr>
        <p:txBody>
          <a:bodyPr/>
          <a:lstStyle/>
          <a:p>
            <a:pPr algn="r" rtl="1"/>
            <a:r>
              <a:rPr dirty="0">
                <a:solidFill>
                  <a:srgbClr val="0066CC"/>
                </a:solidFill>
              </a:rPr>
              <a:t>1- </a:t>
            </a:r>
            <a:r>
              <a:rPr dirty="0" err="1">
                <a:solidFill>
                  <a:srgbClr val="0066CC"/>
                </a:solidFill>
              </a:rPr>
              <a:t>تأثير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المياه</a:t>
            </a:r>
            <a:r>
              <a:rPr dirty="0">
                <a:solidFill>
                  <a:srgbClr val="0066CC"/>
                </a:solidFill>
              </a:rPr>
              <a:t>: </a:t>
            </a:r>
            <a:r>
              <a:rPr dirty="0" err="1">
                <a:solidFill>
                  <a:srgbClr val="0066CC"/>
                </a:solidFill>
              </a:rPr>
              <a:t>دخول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الماء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للشقوق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lang="ar-JO" dirty="0">
                <a:solidFill>
                  <a:srgbClr val="0066CC"/>
                </a:solidFill>
              </a:rPr>
              <a:t>        </a:t>
            </a:r>
            <a:r>
              <a:rPr dirty="0" err="1">
                <a:solidFill>
                  <a:srgbClr val="0066CC"/>
                </a:solidFill>
              </a:rPr>
              <a:t>تجمد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وانصهار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lang="ar-JO" dirty="0">
                <a:solidFill>
                  <a:srgbClr val="0066CC"/>
                </a:solidFill>
              </a:rPr>
              <a:t>      </a:t>
            </a:r>
            <a:r>
              <a:rPr dirty="0" err="1">
                <a:solidFill>
                  <a:srgbClr val="0066CC"/>
                </a:solidFill>
              </a:rPr>
              <a:t>ضغط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يكسر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الصخور</a:t>
            </a:r>
            <a:r>
              <a:rPr dirty="0">
                <a:solidFill>
                  <a:srgbClr val="0066CC"/>
                </a:solidFill>
              </a:rPr>
              <a:t>.</a:t>
            </a:r>
          </a:p>
          <a:p>
            <a:pPr algn="r" rtl="1"/>
            <a:r>
              <a:rPr dirty="0">
                <a:solidFill>
                  <a:srgbClr val="0066CC"/>
                </a:solidFill>
              </a:rPr>
              <a:t>2- </a:t>
            </a:r>
            <a:r>
              <a:rPr dirty="0" err="1">
                <a:solidFill>
                  <a:srgbClr val="0066CC"/>
                </a:solidFill>
              </a:rPr>
              <a:t>التمدد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الحراري</a:t>
            </a:r>
            <a:r>
              <a:rPr dirty="0">
                <a:solidFill>
                  <a:srgbClr val="0066CC"/>
                </a:solidFill>
              </a:rPr>
              <a:t>: </a:t>
            </a:r>
            <a:r>
              <a:rPr dirty="0" err="1">
                <a:solidFill>
                  <a:srgbClr val="0066CC"/>
                </a:solidFill>
              </a:rPr>
              <a:t>اختلاف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الحرارة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بين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الليل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والنهار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lang="ar-JO" dirty="0">
                <a:solidFill>
                  <a:srgbClr val="0066CC"/>
                </a:solidFill>
              </a:rPr>
              <a:t>      </a:t>
            </a:r>
            <a:r>
              <a:rPr dirty="0" err="1">
                <a:solidFill>
                  <a:srgbClr val="0066CC"/>
                </a:solidFill>
              </a:rPr>
              <a:t>تمدد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وتقلص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المعادن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lang="ar-JO" dirty="0">
                <a:solidFill>
                  <a:srgbClr val="0066CC"/>
                </a:solidFill>
              </a:rPr>
              <a:t>        </a:t>
            </a:r>
            <a:r>
              <a:rPr dirty="0" err="1">
                <a:solidFill>
                  <a:srgbClr val="0066CC"/>
                </a:solidFill>
              </a:rPr>
              <a:t>تفتت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الصخور</a:t>
            </a:r>
            <a:r>
              <a:rPr dirty="0">
                <a:solidFill>
                  <a:srgbClr val="0066CC"/>
                </a:solidFill>
              </a:rPr>
              <a:t>.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F6691251-268A-7A06-45F6-D941DA232235}"/>
              </a:ext>
            </a:extLst>
          </p:cNvPr>
          <p:cNvSpPr/>
          <p:nvPr/>
        </p:nvSpPr>
        <p:spPr>
          <a:xfrm>
            <a:off x="3390471" y="1705510"/>
            <a:ext cx="719191" cy="47261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068D1FC6-C479-DF15-47A9-548D4C0E709F}"/>
              </a:ext>
            </a:extLst>
          </p:cNvPr>
          <p:cNvSpPr/>
          <p:nvPr/>
        </p:nvSpPr>
        <p:spPr>
          <a:xfrm>
            <a:off x="554804" y="1648806"/>
            <a:ext cx="719191" cy="47261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71E31ECD-9A50-3322-FF0C-B232C2155B1B}"/>
              </a:ext>
            </a:extLst>
          </p:cNvPr>
          <p:cNvSpPr/>
          <p:nvPr/>
        </p:nvSpPr>
        <p:spPr>
          <a:xfrm>
            <a:off x="1130157" y="2785581"/>
            <a:ext cx="719191" cy="42894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D4343270-19AC-EE0E-33F5-87FEEF0B649E}"/>
              </a:ext>
            </a:extLst>
          </p:cNvPr>
          <p:cNvSpPr/>
          <p:nvPr/>
        </p:nvSpPr>
        <p:spPr>
          <a:xfrm>
            <a:off x="5044611" y="3214527"/>
            <a:ext cx="811659" cy="484632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66CC"/>
                </a:solidFill>
              </a:rPr>
              <a:t>التجوية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الكيميائية</a:t>
            </a:r>
            <a:endParaRPr dirty="0">
              <a:solidFill>
                <a:srgbClr val="0066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>
                <a:solidFill>
                  <a:srgbClr val="0066CC"/>
                </a:solidFill>
              </a:rPr>
              <a:t>هي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تحلّل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الصخور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وتغير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تركيبها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الكيميائي</a:t>
            </a:r>
            <a:r>
              <a:rPr dirty="0">
                <a:solidFill>
                  <a:srgbClr val="0066CC"/>
                </a:solidFill>
              </a:rPr>
              <a:t>.</a:t>
            </a:r>
          </a:p>
          <a:p>
            <a:pPr marL="0" indent="0" algn="r" rtl="1">
              <a:buNone/>
            </a:pPr>
            <a:r>
              <a:rPr dirty="0" err="1">
                <a:solidFill>
                  <a:srgbClr val="0066CC"/>
                </a:solidFill>
              </a:rPr>
              <a:t>تحدث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بفعل</a:t>
            </a:r>
            <a:r>
              <a:rPr dirty="0">
                <a:solidFill>
                  <a:srgbClr val="0066CC"/>
                </a:solidFill>
              </a:rPr>
              <a:t>:</a:t>
            </a:r>
          </a:p>
          <a:p>
            <a:pPr algn="r" rtl="1"/>
            <a:r>
              <a:rPr dirty="0">
                <a:solidFill>
                  <a:srgbClr val="0066CC"/>
                </a:solidFill>
              </a:rPr>
              <a:t>- </a:t>
            </a:r>
            <a:r>
              <a:rPr dirty="0" err="1">
                <a:solidFill>
                  <a:srgbClr val="0066CC"/>
                </a:solidFill>
              </a:rPr>
              <a:t>الماء</a:t>
            </a:r>
            <a:endParaRPr dirty="0">
              <a:solidFill>
                <a:srgbClr val="0066CC"/>
              </a:solidFill>
            </a:endParaRPr>
          </a:p>
          <a:p>
            <a:pPr algn="r" rtl="1"/>
            <a:r>
              <a:rPr dirty="0">
                <a:solidFill>
                  <a:srgbClr val="0066CC"/>
                </a:solidFill>
              </a:rPr>
              <a:t>- </a:t>
            </a:r>
            <a:r>
              <a:rPr dirty="0" err="1">
                <a:solidFill>
                  <a:srgbClr val="0066CC"/>
                </a:solidFill>
              </a:rPr>
              <a:t>الغازات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lang="ar-JO" dirty="0">
                <a:solidFill>
                  <a:srgbClr val="0066CC"/>
                </a:solidFill>
              </a:rPr>
              <a:t>(</a:t>
            </a:r>
            <a:r>
              <a:rPr dirty="0" err="1">
                <a:solidFill>
                  <a:srgbClr val="0066CC"/>
                </a:solidFill>
              </a:rPr>
              <a:t>الأكسجين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وثاني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أكسيد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الكربون</a:t>
            </a:r>
            <a:r>
              <a:rPr lang="ar-JO" dirty="0">
                <a:solidFill>
                  <a:srgbClr val="0066CC"/>
                </a:solidFill>
              </a:rPr>
              <a:t>)</a:t>
            </a:r>
            <a:endParaRPr dirty="0">
              <a:solidFill>
                <a:srgbClr val="0066CC"/>
              </a:solidFill>
            </a:endParaRPr>
          </a:p>
          <a:p>
            <a:pPr algn="r" rtl="1"/>
            <a:r>
              <a:rPr dirty="0">
                <a:solidFill>
                  <a:srgbClr val="0066CC"/>
                </a:solidFill>
              </a:rPr>
              <a:t>- </a:t>
            </a:r>
            <a:r>
              <a:rPr dirty="0" err="1">
                <a:solidFill>
                  <a:srgbClr val="0066CC"/>
                </a:solidFill>
              </a:rPr>
              <a:t>الأحماض</a:t>
            </a:r>
            <a:endParaRPr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66CC"/>
                </a:solidFill>
              </a:rPr>
              <a:t>التعرية</a:t>
            </a:r>
            <a:endParaRPr dirty="0">
              <a:solidFill>
                <a:srgbClr val="0066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>
                <a:solidFill>
                  <a:srgbClr val="0066CC"/>
                </a:solidFill>
              </a:rPr>
              <a:t>التعرية</a:t>
            </a:r>
            <a:r>
              <a:rPr dirty="0">
                <a:solidFill>
                  <a:srgbClr val="0066CC"/>
                </a:solidFill>
              </a:rPr>
              <a:t>: </a:t>
            </a:r>
            <a:r>
              <a:rPr dirty="0" err="1">
                <a:solidFill>
                  <a:srgbClr val="0066CC"/>
                </a:solidFill>
              </a:rPr>
              <a:t>نقل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نواتج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التجوية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lang="ar-JO" dirty="0">
                <a:solidFill>
                  <a:srgbClr val="0066CC"/>
                </a:solidFill>
              </a:rPr>
              <a:t>(</a:t>
            </a:r>
            <a:r>
              <a:rPr dirty="0" err="1">
                <a:solidFill>
                  <a:srgbClr val="0066CC"/>
                </a:solidFill>
              </a:rPr>
              <a:t>فتات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الصخور</a:t>
            </a:r>
            <a:r>
              <a:rPr lang="ar-JO" dirty="0">
                <a:solidFill>
                  <a:srgbClr val="0066CC"/>
                </a:solidFill>
              </a:rPr>
              <a:t>)</a:t>
            </a:r>
            <a:r>
              <a:rPr dirty="0" err="1">
                <a:solidFill>
                  <a:srgbClr val="0066CC"/>
                </a:solidFill>
              </a:rPr>
              <a:t>من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مكان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لآخر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بفعل</a:t>
            </a:r>
            <a:r>
              <a:rPr dirty="0">
                <a:solidFill>
                  <a:srgbClr val="0066CC"/>
                </a:solidFill>
              </a:rPr>
              <a:t>:</a:t>
            </a:r>
          </a:p>
          <a:p>
            <a:pPr algn="r" rtl="1"/>
            <a:r>
              <a:rPr dirty="0">
                <a:solidFill>
                  <a:srgbClr val="0066CC"/>
                </a:solidFill>
              </a:rPr>
              <a:t>- </a:t>
            </a:r>
            <a:r>
              <a:rPr dirty="0" err="1">
                <a:solidFill>
                  <a:srgbClr val="0066CC"/>
                </a:solidFill>
              </a:rPr>
              <a:t>المياه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الجارية</a:t>
            </a:r>
            <a:endParaRPr dirty="0">
              <a:solidFill>
                <a:srgbClr val="0066CC"/>
              </a:solidFill>
            </a:endParaRPr>
          </a:p>
          <a:p>
            <a:pPr algn="r" rtl="1"/>
            <a:r>
              <a:rPr dirty="0">
                <a:solidFill>
                  <a:srgbClr val="0066CC"/>
                </a:solidFill>
              </a:rPr>
              <a:t>- </a:t>
            </a:r>
            <a:r>
              <a:rPr dirty="0" err="1">
                <a:solidFill>
                  <a:srgbClr val="0066CC"/>
                </a:solidFill>
              </a:rPr>
              <a:t>الرياح</a:t>
            </a:r>
            <a:endParaRPr dirty="0">
              <a:solidFill>
                <a:srgbClr val="0066CC"/>
              </a:solidFill>
            </a:endParaRPr>
          </a:p>
          <a:p>
            <a:pPr algn="r" rtl="1"/>
            <a:r>
              <a:rPr dirty="0">
                <a:solidFill>
                  <a:srgbClr val="0066CC"/>
                </a:solidFill>
              </a:rPr>
              <a:t>- </a:t>
            </a:r>
            <a:r>
              <a:rPr dirty="0" err="1">
                <a:solidFill>
                  <a:srgbClr val="0066CC"/>
                </a:solidFill>
              </a:rPr>
              <a:t>الأنهار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الجليدية</a:t>
            </a:r>
            <a:endParaRPr dirty="0">
              <a:solidFill>
                <a:srgbClr val="0066CC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0066CC"/>
                </a:solidFill>
              </a:rP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>
                <a:solidFill>
                  <a:srgbClr val="0066CC"/>
                </a:solidFill>
              </a:rPr>
              <a:t>التجوية</a:t>
            </a:r>
            <a:r>
              <a:rPr dirty="0">
                <a:solidFill>
                  <a:srgbClr val="0066CC"/>
                </a:solidFill>
              </a:rPr>
              <a:t> = </a:t>
            </a:r>
            <a:r>
              <a:rPr dirty="0" err="1">
                <a:solidFill>
                  <a:srgbClr val="0066CC"/>
                </a:solidFill>
              </a:rPr>
              <a:t>تفتيت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الصخور</a:t>
            </a:r>
            <a:r>
              <a:rPr dirty="0">
                <a:solidFill>
                  <a:srgbClr val="0066CC"/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rgbClr val="0066CC"/>
                </a:solidFill>
              </a:rPr>
              <a:t>التعرية</a:t>
            </a:r>
            <a:r>
              <a:rPr dirty="0">
                <a:solidFill>
                  <a:srgbClr val="0066CC"/>
                </a:solidFill>
              </a:rPr>
              <a:t> = </a:t>
            </a:r>
            <a:r>
              <a:rPr dirty="0" err="1">
                <a:solidFill>
                  <a:srgbClr val="0066CC"/>
                </a:solidFill>
              </a:rPr>
              <a:t>نقل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الفتات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من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مكان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لآخر</a:t>
            </a:r>
            <a:r>
              <a:rPr dirty="0">
                <a:solidFill>
                  <a:srgbClr val="0066CC"/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rgbClr val="0066CC"/>
                </a:solidFill>
              </a:rPr>
              <a:t>كلاهما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يؤثران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في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شكل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سطح</a:t>
            </a:r>
            <a:r>
              <a:rPr dirty="0">
                <a:solidFill>
                  <a:srgbClr val="0066CC"/>
                </a:solidFill>
              </a:rPr>
              <a:t> </a:t>
            </a:r>
            <a:r>
              <a:rPr dirty="0" err="1">
                <a:solidFill>
                  <a:srgbClr val="0066CC"/>
                </a:solidFill>
              </a:rPr>
              <a:t>الأرض</a:t>
            </a:r>
            <a:r>
              <a:rPr dirty="0">
                <a:solidFill>
                  <a:srgbClr val="0066CC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190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التّجويّة والتّعريّة</vt:lpstr>
      <vt:lpstr>مقدمة</vt:lpstr>
      <vt:lpstr>تعريف التجوية</vt:lpstr>
      <vt:lpstr>التجوية الميكانيكية</vt:lpstr>
      <vt:lpstr>عوامل التجوية الميكانيكية</vt:lpstr>
      <vt:lpstr>التجوية الكيميائية</vt:lpstr>
      <vt:lpstr>التعرية</vt:lpstr>
      <vt:lpstr>الخاتمة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التجوية والتعرية</dc:title>
  <dc:subject/>
  <dc:creator>Asus</dc:creator>
  <cp:keywords/>
  <dc:description>generated using python-pptx</dc:description>
  <cp:lastModifiedBy>rund haddadin</cp:lastModifiedBy>
  <cp:revision>7</cp:revision>
  <dcterms:created xsi:type="dcterms:W3CDTF">2013-01-27T09:14:16Z</dcterms:created>
  <dcterms:modified xsi:type="dcterms:W3CDTF">2025-11-18T13:56:17Z</dcterms:modified>
  <cp:category/>
</cp:coreProperties>
</file>