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307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2DE91F"/>
    <a:srgbClr val="E53B1F"/>
    <a:srgbClr val="000066"/>
    <a:srgbClr val="F03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7010400" cy="91757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143000"/>
            <a:ext cx="6400800" cy="5334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00FF"/>
                </a:solidFill>
              </a:defRPr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>
                <a:solidFill>
                  <a:srgbClr val="FF00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2133600" cy="457200"/>
          </a:xfrm>
        </p:spPr>
        <p:txBody>
          <a:bodyPr/>
          <a:lstStyle>
            <a:lvl1pPr>
              <a:defRPr>
                <a:solidFill>
                  <a:srgbClr val="FF00FF"/>
                </a:solidFill>
              </a:defRPr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76200"/>
            <a:ext cx="17526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51054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3429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752600"/>
            <a:ext cx="3429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010400" cy="1447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7010400" cy="4419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solidFill>
                  <a:srgbClr val="000000"/>
                </a:solidFill>
              </a:defRPr>
            </a:lvl1pPr>
          </a:lstStyle>
          <a:p>
            <a:fld id="{E56597E6-4C01-4B8D-A0F8-CA9D975EB269}" type="datetimeFigureOut">
              <a:rPr lang="en-US" smtClean="0"/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3246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324600"/>
            <a:ext cx="1447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31225FA3-A4C6-469D-A4EE-1B80E1A9D108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332656"/>
            <a:ext cx="3888432" cy="917575"/>
          </a:xfrm>
        </p:spPr>
        <p:txBody>
          <a:bodyPr>
            <a:normAutofit/>
          </a:bodyPr>
          <a:lstStyle/>
          <a:p>
            <a:r>
              <a:rPr lang="ar-JO" sz="4800" dirty="0">
                <a:solidFill>
                  <a:srgbClr val="FF0000"/>
                </a:solidFill>
                <a:latin typeface="Arial Black" panose="020B0A04020102020204" pitchFamily="34" charset="0"/>
              </a:rPr>
              <a:t>الجملة الاسمية  </a:t>
            </a:r>
            <a:endParaRPr lang="en-US" sz="48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79512" y="548680"/>
            <a:ext cx="7128792" cy="4104456"/>
          </a:xfrm>
        </p:spPr>
        <p:txBody>
          <a:bodyPr/>
          <a:lstStyle/>
          <a:p>
            <a:pPr algn="r"/>
            <a:r>
              <a:rPr lang="ar-JO" sz="3200" dirty="0"/>
              <a:t>الجملة الاسمية: هي الجملة التي تبدأ باسم و تتكون من ركنين المبتدأ وخبر المبتدأ</a:t>
            </a:r>
            <a:br>
              <a:rPr lang="ar-JO" sz="3200" dirty="0"/>
            </a:br>
            <a:r>
              <a:rPr lang="ar-JO" sz="3200" dirty="0"/>
              <a:t>أمثلة:</a:t>
            </a: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br>
              <a:rPr lang="ar-JO" sz="2400" dirty="0"/>
            </a:br>
            <a:r>
              <a:rPr lang="ar-JO" sz="2400" dirty="0"/>
              <a:t> </a:t>
            </a:r>
            <a:br>
              <a:rPr lang="ar-JO" sz="2400" dirty="0">
                <a:solidFill>
                  <a:srgbClr val="FF0000"/>
                </a:solidFill>
              </a:rPr>
            </a:b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179512" y="2195696"/>
          <a:ext cx="7128792" cy="331474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719070"/>
                <a:gridCol w="1913595"/>
                <a:gridCol w="2496127"/>
              </a:tblGrid>
              <a:tr h="1333549">
                <a:tc>
                  <a:txBody>
                    <a:bodyPr/>
                    <a:lstStyle/>
                    <a:p>
                      <a:pPr algn="ctr"/>
                      <a:r>
                        <a:rPr lang="ar-JO" sz="2800" dirty="0"/>
                        <a:t>خبر المبتدأ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dirty="0"/>
                        <a:t>المبتدأ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dirty="0"/>
                        <a:t>الجملة الاسمية</a:t>
                      </a:r>
                      <a:endParaRPr lang="en-US" sz="28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ar-JO" sz="2800" b="1" dirty="0"/>
                        <a:t>ساطعة</a:t>
                      </a:r>
                      <a:r>
                        <a:rPr lang="ar-JO" sz="2800" b="1" dirty="0">
                          <a:solidFill>
                            <a:srgbClr val="FF0000"/>
                          </a:solidFill>
                        </a:rPr>
                        <a:t>               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b="1" dirty="0"/>
                        <a:t>الشمس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sz="2800" b="1" dirty="0"/>
                        <a:t>الشمس ساطعة  </a:t>
                      </a:r>
                      <a:endParaRPr lang="en-US" sz="2800" b="1" dirty="0"/>
                    </a:p>
                  </a:txBody>
                  <a:tcPr/>
                </a:tc>
              </a:tr>
              <a:tr h="503785">
                <a:tc>
                  <a:txBody>
                    <a:bodyPr/>
                    <a:lstStyle/>
                    <a:p>
                      <a:pPr algn="r"/>
                      <a:r>
                        <a:rPr lang="ar-JO" sz="2800" b="1" dirty="0"/>
                        <a:t>مشمس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r-JO" sz="2800" b="1" dirty="0"/>
                        <a:t>الجو</a:t>
                      </a:r>
                      <a:r>
                        <a:rPr lang="ar-JO" sz="2800" b="1" dirty="0">
                          <a:solidFill>
                            <a:srgbClr val="FF0000"/>
                          </a:solidFill>
                        </a:rPr>
                        <a:t>       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b="1" dirty="0"/>
                        <a:t>الجو مشمس  </a:t>
                      </a:r>
                      <a:endParaRPr lang="en-US" sz="2800" b="1" dirty="0"/>
                    </a:p>
                  </a:txBody>
                  <a:tcPr/>
                </a:tc>
              </a:tr>
              <a:tr h="503785">
                <a:tc>
                  <a:txBody>
                    <a:bodyPr/>
                    <a:lstStyle/>
                    <a:p>
                      <a:pPr algn="r"/>
                      <a:r>
                        <a:rPr lang="ar-JO" sz="2800" b="1" dirty="0">
                          <a:solidFill>
                            <a:schemeClr val="tx1"/>
                          </a:solidFill>
                        </a:rPr>
                        <a:t>بارع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b="1" dirty="0">
                          <a:solidFill>
                            <a:schemeClr val="tx1"/>
                          </a:solidFill>
                        </a:rPr>
                        <a:t>الولد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JO" sz="2800" b="1" dirty="0">
                          <a:solidFill>
                            <a:schemeClr val="tx1"/>
                          </a:solidFill>
                        </a:rPr>
                        <a:t>الولد بارع  </a:t>
                      </a:r>
                      <a:endParaRPr lang="en-US" sz="28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"/>
          <a:srcRect l="4551" t="14301" r="4551" b="11150"/>
          <a:stretch>
            <a:fillRect/>
          </a:stretch>
        </p:blipFill>
        <p:spPr>
          <a:xfrm>
            <a:off x="2848570" y="5445224"/>
            <a:ext cx="1728192" cy="111546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166" y="554197"/>
            <a:ext cx="5411793" cy="64807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ar-JO" sz="4000" b="1" dirty="0"/>
              <a:t>علامة إعراب الجملة الاسمية </a:t>
            </a:r>
            <a:endParaRPr lang="ar-JO" sz="4000" b="1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ar-JO" sz="4000" b="1" dirty="0"/>
          </a:p>
        </p:txBody>
      </p:sp>
      <p:sp>
        <p:nvSpPr>
          <p:cNvPr id="8" name="Rounded Rectangle 7">
            <a:hlinkClick r:id="" action="ppaction://hlinkshowjump?jump=nextslide"/>
          </p:cNvPr>
          <p:cNvSpPr/>
          <p:nvPr/>
        </p:nvSpPr>
        <p:spPr>
          <a:xfrm>
            <a:off x="359765" y="1916832"/>
            <a:ext cx="6696744" cy="1800200"/>
          </a:xfrm>
          <a:prstGeom prst="roundRect">
            <a:avLst/>
          </a:prstGeom>
          <a:solidFill>
            <a:srgbClr val="0070C0"/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32500" lnSpcReduction="20000"/>
          </a:bodyPr>
          <a:lstStyle/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ar-JO" sz="6000" b="1" dirty="0">
                <a:solidFill>
                  <a:srgbClr val="FFFF00"/>
                </a:solidFill>
              </a:rPr>
              <a:t>إعراب المبتدأ: مبتدأ مرفوع وعلامة رفعه الضمة / تنوين الضم الظاهر على آخره</a:t>
            </a:r>
            <a:endParaRPr lang="ar-JO" sz="6000" b="1" dirty="0"/>
          </a:p>
          <a:p>
            <a:pPr algn="r">
              <a:lnSpc>
                <a:spcPct val="110000"/>
              </a:lnSpc>
              <a:spcBef>
                <a:spcPts val="600"/>
              </a:spcBef>
            </a:pPr>
            <a:endParaRPr lang="ar-JO" sz="6000" b="1" dirty="0"/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ar-JO" sz="6000" b="1" dirty="0">
                <a:solidFill>
                  <a:srgbClr val="2DE91F"/>
                </a:solidFill>
              </a:rPr>
              <a:t>إعراب خبر المبتدأ:خبر المبتدأ مرفوع وعلامة رفعه الضمة/ تنوين الضم الظاهر على آخره</a:t>
            </a:r>
            <a:endParaRPr lang="ar-JO" sz="60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2332"/>
            <a:ext cx="6984776" cy="6453336"/>
          </a:xfrm>
        </p:spPr>
        <p:txBody>
          <a:bodyPr/>
          <a:lstStyle/>
          <a:p>
            <a:pPr marL="0" indent="0" algn="r">
              <a:buNone/>
            </a:pPr>
            <a:r>
              <a:rPr lang="ar-JO" dirty="0">
                <a:solidFill>
                  <a:schemeClr val="tx1"/>
                </a:solidFill>
              </a:rPr>
              <a:t>أمثلة:</a:t>
            </a:r>
            <a:endParaRPr lang="ar-JO" u="sng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JO" u="sng" dirty="0">
                <a:solidFill>
                  <a:srgbClr val="FF0000"/>
                </a:solidFill>
              </a:rPr>
              <a:t>1. الموظف مجتهد.</a:t>
            </a:r>
            <a:endParaRPr lang="ar-JO" u="sng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0000"/>
                </a:solidFill>
              </a:rPr>
              <a:t>الموظف: </a:t>
            </a:r>
            <a:r>
              <a:rPr lang="ar-JO" dirty="0">
                <a:solidFill>
                  <a:schemeClr val="tx2"/>
                </a:solidFill>
              </a:rPr>
              <a:t>مبتدأ مرفوع وعلامة رفعه الضمة الظاهرة على آخره.</a:t>
            </a:r>
            <a:endParaRPr lang="ar-JO" dirty="0">
              <a:solidFill>
                <a:schemeClr val="tx2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0000"/>
                </a:solidFill>
              </a:rPr>
              <a:t>مجتهد: </a:t>
            </a:r>
            <a:r>
              <a:rPr lang="ar-JO" dirty="0">
                <a:solidFill>
                  <a:schemeClr val="tx1"/>
                </a:solidFill>
              </a:rPr>
              <a:t>خبر المبتدأ مرفوع وعلامة رفعه تنوين الضم الظاهرعلى آخره.</a:t>
            </a:r>
            <a:endParaRPr lang="ar-JO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ar-JO" u="sng" dirty="0">
                <a:solidFill>
                  <a:srgbClr val="FF0000"/>
                </a:solidFill>
              </a:rPr>
              <a:t>2. المعلم مثقف.</a:t>
            </a:r>
            <a:endParaRPr lang="ar-JO" u="sng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00"/>
                </a:solidFill>
              </a:rPr>
              <a:t>المعلم: </a:t>
            </a:r>
            <a:r>
              <a:rPr lang="ar-JO" dirty="0">
                <a:solidFill>
                  <a:schemeClr val="tx1"/>
                </a:solidFill>
              </a:rPr>
              <a:t>مبتدأ مرفوع وعلامة رفعه الضمة الظاهرة على آخره.</a:t>
            </a:r>
            <a:endParaRPr lang="ar-JO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r>
              <a:rPr lang="ar-JO" dirty="0">
                <a:solidFill>
                  <a:srgbClr val="FF3300"/>
                </a:solidFill>
              </a:rPr>
              <a:t>مثقف: </a:t>
            </a:r>
            <a:r>
              <a:rPr lang="ar-JO" dirty="0">
                <a:solidFill>
                  <a:schemeClr val="tx1"/>
                </a:solidFill>
              </a:rPr>
              <a:t>خبر المبتدأ مرفوع وعلامة رفعه تنوين الضم الظاهرعلى آخره.</a:t>
            </a:r>
            <a:endParaRPr lang="ar-JO" dirty="0">
              <a:solidFill>
                <a:schemeClr val="tx1"/>
              </a:solidFill>
            </a:endParaRPr>
          </a:p>
          <a:p>
            <a:pPr marL="0" indent="0" algn="r">
              <a:buNone/>
            </a:pPr>
            <a:endParaRPr lang="ar-JO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04864"/>
            <a:ext cx="7010400" cy="4419600"/>
          </a:xfrm>
        </p:spPr>
        <p:txBody>
          <a:bodyPr/>
          <a:lstStyle/>
          <a:p>
            <a:pPr marL="0" indent="0" algn="r">
              <a:buNone/>
            </a:pPr>
            <a:r>
              <a:rPr lang="ar-JO" sz="4400" dirty="0">
                <a:solidFill>
                  <a:srgbClr val="C00000"/>
                </a:solidFill>
              </a:rPr>
              <a:t>  إعداد الطالب: كرم حمد خليفات</a:t>
            </a:r>
            <a:endParaRPr lang="en-US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Radar_am_25">
  <a:themeElements>
    <a:clrScheme name="Radar_am_25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Radar_am_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Radar_am_2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_am_2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_am_2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_am_2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_am_2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_am_2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_am_2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PuzzleGraph_am_32 print PowerPlugs Templates for PowerPoint</Template>
  <TotalTime>0</TotalTime>
  <Words>713</Words>
  <Application>WPS Presentation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 Black</vt:lpstr>
      <vt:lpstr>Arial Unicode MS</vt:lpstr>
      <vt:lpstr>Microsoft YaHei</vt:lpstr>
      <vt:lpstr>Calibri</vt:lpstr>
      <vt:lpstr>Radar_am_25</vt:lpstr>
      <vt:lpstr>الجملة الاسمية  </vt:lpstr>
      <vt:lpstr>الجملة الاسمية: هي الجملة التي تبدأ باسم و تتكون من ركنين المبتدأ وخبر المبتدأ أمثلة:          </vt:lpstr>
      <vt:lpstr>PowerPoint 演示文稿</vt:lpstr>
      <vt:lpstr>PowerPoint 演示文稿</vt:lpstr>
      <vt:lpstr>PowerPoint 演示文稿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</dc:title>
  <dc:creator>Lucie Arévalo Asmus</dc:creator>
  <cp:lastModifiedBy>Hamad</cp:lastModifiedBy>
  <cp:revision>45</cp:revision>
  <dcterms:created xsi:type="dcterms:W3CDTF">2012-03-09T21:21:00Z</dcterms:created>
  <dcterms:modified xsi:type="dcterms:W3CDTF">2025-11-17T16:58:15Z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8391935C18204EDCA46AE48A9C88E3E1_12</vt:lpwstr>
  </property>
  <property fmtid="{D5CDD505-2E9C-101B-9397-08002B2CF9AE}" pid="3" name="KSOProductBuildVer">
    <vt:lpwstr>1033-12.2.0.23155</vt:lpwstr>
  </property>
</Properties>
</file>