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C42B0C"/>
    <a:srgbClr val="2821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2"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FA8B7FF-3766-41F9-B5C9-1E5E79602094}"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422932878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A8B7FF-3766-41F9-B5C9-1E5E79602094}"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299897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A8B7FF-3766-41F9-B5C9-1E5E79602094}"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63700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A8B7FF-3766-41F9-B5C9-1E5E79602094}"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1186464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3FA8B7FF-3766-41F9-B5C9-1E5E79602094}"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30830841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3FA8B7FF-3766-41F9-B5C9-1E5E79602094}" type="datetimeFigureOut">
              <a:rPr lang="en-US" smtClean="0"/>
              <a:t>11/16/2025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4033511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3FA8B7FF-3766-41F9-B5C9-1E5E79602094}"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6AA6E-92E8-42E6-B3BC-3EBD35DB71E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476148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A8B7FF-3766-41F9-B5C9-1E5E79602094}" type="datetimeFigureOut">
              <a:rPr lang="en-US" smtClean="0"/>
              <a:t>11/16/2025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3514285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8B7FF-3766-41F9-B5C9-1E5E79602094}" type="datetimeFigureOut">
              <a:rPr lang="en-US" smtClean="0"/>
              <a:t>11/16/2025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830767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3FA8B7FF-3766-41F9-B5C9-1E5E79602094}" type="datetimeFigureOut">
              <a:rPr lang="en-US" smtClean="0"/>
              <a:t>11/16/2025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300925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FA8B7FF-3766-41F9-B5C9-1E5E79602094}" type="datetimeFigureOut">
              <a:rPr lang="en-US" smtClean="0"/>
              <a:t>11/16/2025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846AA6E-92E8-42E6-B3BC-3EBD35DB71E9}" type="slidenum">
              <a:rPr lang="en-US" smtClean="0"/>
              <a:t>‹#›</a:t>
            </a:fld>
            <a:endParaRPr lang="en-US"/>
          </a:p>
        </p:txBody>
      </p:sp>
    </p:spTree>
    <p:extLst>
      <p:ext uri="{BB962C8B-B14F-4D97-AF65-F5344CB8AC3E}">
        <p14:creationId xmlns:p14="http://schemas.microsoft.com/office/powerpoint/2010/main" val="3239597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FA8B7FF-3766-41F9-B5C9-1E5E79602094}" type="datetimeFigureOut">
              <a:rPr lang="en-US" smtClean="0"/>
              <a:t>11/16/2025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846AA6E-92E8-42E6-B3BC-3EBD35DB71E9}" type="slidenum">
              <a:rPr lang="en-US" smtClean="0"/>
              <a:t>‹#›</a:t>
            </a:fld>
            <a:endParaRPr lang="en-US"/>
          </a:p>
        </p:txBody>
      </p:sp>
    </p:spTree>
    <p:extLst>
      <p:ext uri="{BB962C8B-B14F-4D97-AF65-F5344CB8AC3E}">
        <p14:creationId xmlns:p14="http://schemas.microsoft.com/office/powerpoint/2010/main" val="1969075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q=%D8%A7%D9%84%D8%BA%D9%88%D8%B1&amp;sca_esv=07c43240408ed118&amp;hl=en&amp;ei=OQUaaa_tNbymkdUP2f6emQY&amp;ved=2ahUKEwjH7IvZlPeQAxWxRqQEHRXMJswQgK4QegQIARAC&amp;uact=5&amp;oq=%D8%A7%D9%84%D9%85%D9%86%D8%AE%D9%81%D8%B6%D8%A7%D8%AA+%D8%A7%D9%84%D8%BA%D9%88%D8%B1%D9%8A%D9%87+%D9%81%D9%8A+%D8%A7%D9%84%D8%A7%D8%B1%D8%AF%D9%86+%D9%85%D8%B9%D9%84%D9%88%D9%85%D8%A7%D8%AA&amp;gs_lp=Egxnd3Mtd2l6LXNlcnAiQtin2YTZhdmG2K7Zgdi22KfYqiDYp9mE2LrZiNix2YrZhyDZgdmKINin2YTYp9ix2K_ZhiDZhdi52YTZiNmF2KfYqjIFEAAY7wUyBRAAGO8FMgUQABjvBTIFEAAY7wUyBRAAGO8FSJ8aUIUIWKAYcAB4ApABAJgBkAOgAbQNqgEJMC41LjIuMC4xuAEDyAEA-AEBmAIJoAKHDsICBBAAGEfCAgYQABgNGB7CAgcQIRigARgKmAMA4gMFEgExIECIBgGQBgiSBwkxLjUuMi4wLjGgB-YlsgcJMC41LjIuMC4xuAf1DcIHBzAuMy40LjLIBzE&amp;sclient=gws-wiz-serp&amp;mstk=AUtExfA9kmOyob5pksgj6MI_mXb9uTVwnP8ziYIhh4-DNZWVQjtuQyPxC3M93vdBUqdHOUjfmvL8wgae6wYjVZTEQA6Pz0fsrzb1kYKcr_IuMx1WCFGUwUgCXZwL-PSy2Gunfw8&amp;csui=3" TargetMode="External"/><Relationship Id="rId2" Type="http://schemas.openxmlformats.org/officeDocument/2006/relationships/hyperlink" Target="https://www.google.com/search?q=%D9%88%D8%A7%D8%AF%D9%8A+%D8%A7%D9%84%D8%A3%D8%B1%D8%AF%D9%86&amp;sca_esv=07c43240408ed118&amp;hl=en&amp;ei=OQUaaa_tNbymkdUP2f6emQY&amp;ved=2ahUKEwjH7IvZlPeQAxWxRqQEHRXMJswQgK4QegQIARAB&amp;uact=5&amp;oq=%D8%A7%D9%84%D9%85%D9%86%D8%AE%D9%81%D8%B6%D8%A7%D8%AA+%D8%A7%D9%84%D8%BA%D9%88%D8%B1%D9%8A%D9%87+%D9%81%D9%8A+%D8%A7%D9%84%D8%A7%D8%B1%D8%AF%D9%86+%D9%85%D8%B9%D9%84%D9%88%D9%85%D8%A7%D8%AA&amp;gs_lp=Egxnd3Mtd2l6LXNlcnAiQtin2YTZhdmG2K7Zgdi22KfYqiDYp9mE2LrZiNix2YrZhyDZgdmKINin2YTYp9ix2K_ZhiDZhdi52YTZiNmF2KfYqjIFEAAY7wUyBRAAGO8FMgUQABjvBTIFEAAY7wUyBRAAGO8FSJ8aUIUIWKAYcAB4ApABAJgBkAOgAbQNqgEJMC41LjIuMC4xuAEDyAEA-AEBmAIJoAKHDsICBBAAGEfCAgYQABgNGB7CAgcQIRigARgKmAMA4gMFEgExIECIBgGQBgiSBwkxLjUuMi4wLjGgB-YlsgcJMC41LjIuMC4xuAf1DcIHBzAuMy40LjLIBzE&amp;sclient=gws-wiz-serp&amp;mstk=AUtExfA9kmOyob5pksgj6MI_mXb9uTVwnP8ziYIhh4-DNZWVQjtuQyPxC3M93vdBUqdHOUjfmvL8wgae6wYjVZTEQA6Pz0fsrzb1kYKcr_IuMx1WCFGUwUgCXZwL-PSy2Gunfw8&amp;csui=3" TargetMode="Externa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r.wikipedia.org/wiki/%D9%85%D9%86%D8%A7%D8%AE_%D8%B5%D8%AD%D8%B1%D8%A7%D9%88%D9%8A" TargetMode="External"/><Relationship Id="rId7" Type="http://schemas.openxmlformats.org/officeDocument/2006/relationships/image" Target="../media/image5.png"/><Relationship Id="rId2" Type="http://schemas.openxmlformats.org/officeDocument/2006/relationships/hyperlink" Target="https://ar.wikipedia.org/wiki/%D9%85%D9%86%D8%A7%D8%AE_%D9%85%D8%AA%D9%88%D8%B3%D8%B7%D9%8A" TargetMode="External"/><Relationship Id="rId1" Type="http://schemas.openxmlformats.org/officeDocument/2006/relationships/slideLayout" Target="../slideLayouts/slideLayout2.xml"/><Relationship Id="rId6" Type="http://schemas.openxmlformats.org/officeDocument/2006/relationships/hyperlink" Target="https://ar.wikipedia.org/wiki/%D8%B9%D8%AC%D9%84%D9%88%D9%86" TargetMode="External"/><Relationship Id="rId5" Type="http://schemas.openxmlformats.org/officeDocument/2006/relationships/hyperlink" Target="https://ar.wikipedia.org/wiki/%D8%BA%D9%88%D8%B1_%D8%A7%D9%84%D8%A3%D8%B1%D8%AF%D9%86" TargetMode="External"/><Relationship Id="rId4" Type="http://schemas.openxmlformats.org/officeDocument/2006/relationships/hyperlink" Target="https://ar.wikipedia.org/wiki/%D9%85%D9%86%D8%A7%D8%AE_%D9%85%D8%AF%D8%A7%D8%B1%D9%8A_%D9%82%D8%A7%D8%B1%D9%8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loud Callout 6"/>
          <p:cNvSpPr/>
          <p:nvPr/>
        </p:nvSpPr>
        <p:spPr>
          <a:xfrm>
            <a:off x="1489166" y="0"/>
            <a:ext cx="8725988" cy="3317965"/>
          </a:xfrm>
          <a:prstGeom prst="cloudCallout">
            <a:avLst>
              <a:gd name="adj1" fmla="val -31012"/>
              <a:gd name="adj2" fmla="val 7116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JO" sz="3600" b="1" dirty="0" smtClean="0">
                <a:solidFill>
                  <a:srgbClr val="002060"/>
                </a:solidFill>
                <a:latin typeface="Arial" panose="020B0604020202020204" pitchFamily="34" charset="0"/>
                <a:cs typeface="Arial" panose="020B0604020202020204" pitchFamily="34" charset="0"/>
              </a:rPr>
              <a:t>الأقاليم المناخيه في الاردن </a:t>
            </a:r>
            <a:endParaRPr lang="en-US" sz="3600" b="1" dirty="0">
              <a:solidFill>
                <a:srgbClr val="002060"/>
              </a:solidFill>
              <a:latin typeface="Arial" panose="020B0604020202020204" pitchFamily="34" charset="0"/>
              <a:cs typeface="Arial" panose="020B0604020202020204" pitchFamily="34" charset="0"/>
            </a:endParaRPr>
          </a:p>
        </p:txBody>
      </p:sp>
      <p:sp>
        <p:nvSpPr>
          <p:cNvPr id="8" name="Cloud 7"/>
          <p:cNvSpPr/>
          <p:nvPr/>
        </p:nvSpPr>
        <p:spPr>
          <a:xfrm>
            <a:off x="209006" y="4245429"/>
            <a:ext cx="4611189" cy="2495005"/>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JO" sz="2000" b="1" dirty="0" smtClean="0">
                <a:solidFill>
                  <a:srgbClr val="002060"/>
                </a:solidFill>
                <a:latin typeface="Arial" panose="020B0604020202020204" pitchFamily="34" charset="0"/>
                <a:cs typeface="Arial" panose="020B0604020202020204" pitchFamily="34" charset="0"/>
              </a:rPr>
              <a:t>عمل الطالب :</a:t>
            </a:r>
            <a:br>
              <a:rPr lang="ar-JO" sz="2000" b="1" dirty="0" smtClean="0">
                <a:solidFill>
                  <a:srgbClr val="002060"/>
                </a:solidFill>
                <a:latin typeface="Arial" panose="020B0604020202020204" pitchFamily="34" charset="0"/>
                <a:cs typeface="Arial" panose="020B0604020202020204" pitchFamily="34" charset="0"/>
              </a:rPr>
            </a:br>
            <a:r>
              <a:rPr lang="ar-JO" sz="2000" b="1" dirty="0" smtClean="0">
                <a:solidFill>
                  <a:srgbClr val="002060"/>
                </a:solidFill>
                <a:latin typeface="Arial" panose="020B0604020202020204" pitchFamily="34" charset="0"/>
                <a:cs typeface="Arial" panose="020B0604020202020204" pitchFamily="34" charset="0"/>
              </a:rPr>
              <a:t>اياس شاهرالشورة</a:t>
            </a:r>
            <a:br>
              <a:rPr lang="ar-JO" sz="2000" b="1" dirty="0" smtClean="0">
                <a:solidFill>
                  <a:srgbClr val="002060"/>
                </a:solidFill>
                <a:latin typeface="Arial" panose="020B0604020202020204" pitchFamily="34" charset="0"/>
                <a:cs typeface="Arial" panose="020B0604020202020204" pitchFamily="34" charset="0"/>
              </a:rPr>
            </a:br>
            <a:r>
              <a:rPr lang="ar-JO" sz="2000" b="1" dirty="0" smtClean="0">
                <a:solidFill>
                  <a:srgbClr val="002060"/>
                </a:solidFill>
                <a:latin typeface="Arial" panose="020B0604020202020204" pitchFamily="34" charset="0"/>
                <a:cs typeface="Arial" panose="020B0604020202020204" pitchFamily="34" charset="0"/>
              </a:rPr>
              <a:t/>
            </a:r>
            <a:br>
              <a:rPr lang="ar-JO" sz="2000" b="1" dirty="0" smtClean="0">
                <a:solidFill>
                  <a:srgbClr val="002060"/>
                </a:solidFill>
                <a:latin typeface="Arial" panose="020B0604020202020204" pitchFamily="34" charset="0"/>
                <a:cs typeface="Arial" panose="020B0604020202020204" pitchFamily="34" charset="0"/>
              </a:rPr>
            </a:br>
            <a:r>
              <a:rPr lang="ar-JO" sz="2000" b="1" dirty="0" smtClean="0">
                <a:solidFill>
                  <a:srgbClr val="002060"/>
                </a:solidFill>
                <a:latin typeface="Arial" panose="020B0604020202020204" pitchFamily="34" charset="0"/>
                <a:cs typeface="Arial" panose="020B0604020202020204" pitchFamily="34" charset="0"/>
              </a:rPr>
              <a:t>معلمه الماده :</a:t>
            </a:r>
            <a:br>
              <a:rPr lang="ar-JO" sz="2000" b="1" dirty="0" smtClean="0">
                <a:solidFill>
                  <a:srgbClr val="002060"/>
                </a:solidFill>
                <a:latin typeface="Arial" panose="020B0604020202020204" pitchFamily="34" charset="0"/>
                <a:cs typeface="Arial" panose="020B0604020202020204" pitchFamily="34" charset="0"/>
              </a:rPr>
            </a:br>
            <a:r>
              <a:rPr lang="ar-JO" sz="2000" b="1" dirty="0" smtClean="0">
                <a:solidFill>
                  <a:srgbClr val="002060"/>
                </a:solidFill>
                <a:latin typeface="Arial" panose="020B0604020202020204" pitchFamily="34" charset="0"/>
                <a:cs typeface="Arial" panose="020B0604020202020204" pitchFamily="34" charset="0"/>
              </a:rPr>
              <a:t>امنه العبادي</a:t>
            </a:r>
            <a:endParaRPr lang="en-US" sz="2000" b="1" dirty="0">
              <a:solidFill>
                <a:srgbClr val="002060"/>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5677" y="3239911"/>
            <a:ext cx="3039065" cy="3426178"/>
          </a:xfrm>
          <a:prstGeom prst="rect">
            <a:avLst/>
          </a:prstGeom>
        </p:spPr>
      </p:pic>
    </p:spTree>
    <p:extLst>
      <p:ext uri="{BB962C8B-B14F-4D97-AF65-F5344CB8AC3E}">
        <p14:creationId xmlns:p14="http://schemas.microsoft.com/office/powerpoint/2010/main" val="248839098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circle(in)">
                                      <p:cBhvr>
                                        <p:cTn id="14" dur="2000"/>
                                        <p:tgtEl>
                                          <p:spTgt spid="8">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2 3"/>
          <p:cNvSpPr/>
          <p:nvPr/>
        </p:nvSpPr>
        <p:spPr>
          <a:xfrm>
            <a:off x="2415822" y="1388533"/>
            <a:ext cx="7202311" cy="4312356"/>
          </a:xfrm>
          <a:prstGeom prst="irregularSeal2">
            <a:avLst/>
          </a:prstGeom>
          <a:solidFill>
            <a:schemeClr val="accent2">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b="1" dirty="0" smtClean="0">
                <a:solidFill>
                  <a:srgbClr val="C00000"/>
                </a:solidFill>
              </a:rPr>
              <a:t>انتهى العرض</a:t>
            </a:r>
            <a:endParaRPr lang="en-US" b="1" dirty="0">
              <a:solidFill>
                <a:srgbClr val="C00000"/>
              </a:solidFill>
            </a:endParaRPr>
          </a:p>
        </p:txBody>
      </p:sp>
    </p:spTree>
    <p:extLst>
      <p:ext uri="{BB962C8B-B14F-4D97-AF65-F5344CB8AC3E}">
        <p14:creationId xmlns:p14="http://schemas.microsoft.com/office/powerpoint/2010/main" val="2232572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67378" y="530578"/>
            <a:ext cx="6649155" cy="116275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JO" sz="3600" b="1" dirty="0" smtClean="0">
                <a:solidFill>
                  <a:srgbClr val="2821AF"/>
                </a:solidFill>
                <a:latin typeface="Arial" panose="020B0604020202020204" pitchFamily="34" charset="0"/>
                <a:cs typeface="Arial" panose="020B0604020202020204" pitchFamily="34" charset="0"/>
              </a:rPr>
              <a:t>الاقاليم المناخيه في الاردن</a:t>
            </a:r>
            <a:endParaRPr lang="en-US" sz="3600" b="1" dirty="0">
              <a:solidFill>
                <a:srgbClr val="2821AF"/>
              </a:solidFill>
              <a:latin typeface="Arial" panose="020B0604020202020204" pitchFamily="34" charset="0"/>
              <a:cs typeface="Arial" panose="020B0604020202020204" pitchFamily="34" charset="0"/>
            </a:endParaRPr>
          </a:p>
        </p:txBody>
      </p:sp>
      <p:cxnSp>
        <p:nvCxnSpPr>
          <p:cNvPr id="8" name="Elbow Connector 7"/>
          <p:cNvCxnSpPr/>
          <p:nvPr/>
        </p:nvCxnSpPr>
        <p:spPr>
          <a:xfrm rot="5400000">
            <a:off x="2517423" y="1806222"/>
            <a:ext cx="2111023" cy="1885245"/>
          </a:xfrm>
          <a:prstGeom prst="bentConnector3">
            <a:avLst/>
          </a:prstGeom>
          <a:ln>
            <a:solidFill>
              <a:srgbClr val="2821AF"/>
            </a:solidFill>
            <a:tailEnd type="triangle"/>
          </a:ln>
        </p:spPr>
        <p:style>
          <a:lnRef idx="3">
            <a:schemeClr val="dk1"/>
          </a:lnRef>
          <a:fillRef idx="0">
            <a:schemeClr val="dk1"/>
          </a:fillRef>
          <a:effectRef idx="2">
            <a:schemeClr val="dk1"/>
          </a:effectRef>
          <a:fontRef idx="minor">
            <a:schemeClr val="tx1"/>
          </a:fontRef>
        </p:style>
      </p:cxnSp>
      <p:sp>
        <p:nvSpPr>
          <p:cNvPr id="9" name="Cloud 8"/>
          <p:cNvSpPr/>
          <p:nvPr/>
        </p:nvSpPr>
        <p:spPr>
          <a:xfrm>
            <a:off x="0" y="3883378"/>
            <a:ext cx="3522134" cy="1444978"/>
          </a:xfrm>
          <a:prstGeom prst="cloud">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JO" b="1" dirty="0" smtClean="0">
                <a:solidFill>
                  <a:srgbClr val="2821AF"/>
                </a:solidFill>
                <a:latin typeface="Arial" panose="020B0604020202020204" pitchFamily="34" charset="0"/>
                <a:cs typeface="Arial" panose="020B0604020202020204" pitchFamily="34" charset="0"/>
              </a:rPr>
              <a:t>إقليم مناخ وادي الاردن</a:t>
            </a:r>
            <a:br>
              <a:rPr lang="ar-JO" b="1" dirty="0" smtClean="0">
                <a:solidFill>
                  <a:srgbClr val="2821AF"/>
                </a:solidFill>
                <a:latin typeface="Arial" panose="020B0604020202020204" pitchFamily="34" charset="0"/>
                <a:cs typeface="Arial" panose="020B0604020202020204" pitchFamily="34" charset="0"/>
              </a:rPr>
            </a:br>
            <a:r>
              <a:rPr lang="ar-JO" b="1" dirty="0" smtClean="0">
                <a:solidFill>
                  <a:srgbClr val="2821AF"/>
                </a:solidFill>
                <a:latin typeface="Arial" panose="020B0604020202020204" pitchFamily="34" charset="0"/>
                <a:cs typeface="Arial" panose="020B0604020202020204" pitchFamily="34" charset="0"/>
              </a:rPr>
              <a:t>(المنخفضات الغوريه)</a:t>
            </a:r>
            <a:r>
              <a:rPr lang="ar-JO" dirty="0" smtClean="0"/>
              <a:t/>
            </a:r>
            <a:br>
              <a:rPr lang="ar-JO" dirty="0" smtClean="0"/>
            </a:br>
            <a:endParaRPr lang="ar-JO" dirty="0" smtClean="0"/>
          </a:p>
        </p:txBody>
      </p:sp>
      <p:cxnSp>
        <p:nvCxnSpPr>
          <p:cNvPr id="11" name="Elbow Connector 10"/>
          <p:cNvCxnSpPr/>
          <p:nvPr/>
        </p:nvCxnSpPr>
        <p:spPr>
          <a:xfrm rot="16200000" flipH="1">
            <a:off x="7924800" y="1794934"/>
            <a:ext cx="1890890" cy="1721553"/>
          </a:xfrm>
          <a:prstGeom prst="bentConnector3">
            <a:avLst>
              <a:gd name="adj1" fmla="val 55373"/>
            </a:avLst>
          </a:prstGeom>
          <a:ln>
            <a:solidFill>
              <a:srgbClr val="2821AF"/>
            </a:solidFill>
            <a:tailEnd type="triangle"/>
          </a:ln>
        </p:spPr>
        <p:style>
          <a:lnRef idx="3">
            <a:schemeClr val="dk1"/>
          </a:lnRef>
          <a:fillRef idx="0">
            <a:schemeClr val="dk1"/>
          </a:fillRef>
          <a:effectRef idx="2">
            <a:schemeClr val="dk1"/>
          </a:effectRef>
          <a:fontRef idx="minor">
            <a:schemeClr val="tx1"/>
          </a:fontRef>
        </p:style>
      </p:cxnSp>
      <p:sp>
        <p:nvSpPr>
          <p:cNvPr id="14" name="Cloud 13"/>
          <p:cNvSpPr/>
          <p:nvPr/>
        </p:nvSpPr>
        <p:spPr>
          <a:xfrm>
            <a:off x="8528756" y="3708401"/>
            <a:ext cx="3522134" cy="1444978"/>
          </a:xfrm>
          <a:prstGeom prst="cloud">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JO" sz="2000" b="1" dirty="0" smtClean="0">
                <a:solidFill>
                  <a:srgbClr val="2821AF"/>
                </a:solidFill>
              </a:rPr>
              <a:t>إقليم مناخ البحر المتوسط</a:t>
            </a:r>
            <a:endParaRPr lang="en-US" sz="2000" b="1" dirty="0">
              <a:solidFill>
                <a:srgbClr val="2821AF"/>
              </a:solidFill>
            </a:endParaRPr>
          </a:p>
        </p:txBody>
      </p:sp>
      <p:cxnSp>
        <p:nvCxnSpPr>
          <p:cNvPr id="18" name="Straight Arrow Connector 17"/>
          <p:cNvCxnSpPr/>
          <p:nvPr/>
        </p:nvCxnSpPr>
        <p:spPr>
          <a:xfrm flipH="1">
            <a:off x="6073422" y="1693333"/>
            <a:ext cx="5645" cy="3183467"/>
          </a:xfrm>
          <a:prstGeom prst="straightConnector1">
            <a:avLst/>
          </a:prstGeom>
          <a:ln>
            <a:solidFill>
              <a:srgbClr val="2821AF"/>
            </a:solidFill>
            <a:tailEnd type="triangle"/>
          </a:ln>
        </p:spPr>
        <p:style>
          <a:lnRef idx="3">
            <a:schemeClr val="dk1"/>
          </a:lnRef>
          <a:fillRef idx="0">
            <a:schemeClr val="dk1"/>
          </a:fillRef>
          <a:effectRef idx="2">
            <a:schemeClr val="dk1"/>
          </a:effectRef>
          <a:fontRef idx="minor">
            <a:schemeClr val="tx1"/>
          </a:fontRef>
        </p:style>
      </p:cxnSp>
      <p:sp>
        <p:nvSpPr>
          <p:cNvPr id="20" name="Cloud 19"/>
          <p:cNvSpPr/>
          <p:nvPr/>
        </p:nvSpPr>
        <p:spPr>
          <a:xfrm>
            <a:off x="4340578" y="5074357"/>
            <a:ext cx="3522134" cy="1444978"/>
          </a:xfrm>
          <a:prstGeom prst="cloud">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ar-JO" dirty="0" smtClean="0"/>
          </a:p>
          <a:p>
            <a:pPr algn="ctr"/>
            <a:r>
              <a:rPr lang="ar-JO" sz="2000" b="1" dirty="0" smtClean="0">
                <a:solidFill>
                  <a:srgbClr val="2821AF"/>
                </a:solidFill>
                <a:latin typeface="Arial" panose="020B0604020202020204" pitchFamily="34" charset="0"/>
                <a:cs typeface="Arial" panose="020B0604020202020204" pitchFamily="34" charset="0"/>
              </a:rPr>
              <a:t>إقليم المناخ الصحراوي </a:t>
            </a:r>
            <a:br>
              <a:rPr lang="ar-JO" sz="2000" b="1" dirty="0" smtClean="0">
                <a:solidFill>
                  <a:srgbClr val="2821AF"/>
                </a:solidFill>
                <a:latin typeface="Arial" panose="020B0604020202020204" pitchFamily="34" charset="0"/>
                <a:cs typeface="Arial" panose="020B0604020202020204" pitchFamily="34" charset="0"/>
              </a:rPr>
            </a:br>
            <a:r>
              <a:rPr lang="ar-JO" sz="2000" b="1" dirty="0" smtClean="0">
                <a:solidFill>
                  <a:srgbClr val="2821AF"/>
                </a:solidFill>
                <a:latin typeface="Arial" panose="020B0604020202020204" pitchFamily="34" charset="0"/>
                <a:cs typeface="Arial" panose="020B0604020202020204" pitchFamily="34" charset="0"/>
              </a:rPr>
              <a:t>(الجاف)</a:t>
            </a:r>
          </a:p>
        </p:txBody>
      </p:sp>
    </p:spTree>
    <p:extLst>
      <p:ext uri="{BB962C8B-B14F-4D97-AF65-F5344CB8AC3E}">
        <p14:creationId xmlns:p14="http://schemas.microsoft.com/office/powerpoint/2010/main" val="876745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arn(inVertical)">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Brace 3"/>
          <p:cNvSpPr/>
          <p:nvPr/>
        </p:nvSpPr>
        <p:spPr>
          <a:xfrm flipH="1">
            <a:off x="2698044" y="609600"/>
            <a:ext cx="5937393" cy="1377244"/>
          </a:xfrm>
          <a:prstGeom prst="bracePair">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JO" sz="2800" b="1" dirty="0" smtClean="0">
                <a:solidFill>
                  <a:srgbClr val="C42B0C"/>
                </a:solidFill>
              </a:rPr>
              <a:t>اقليم البحر المتوسط </a:t>
            </a:r>
            <a:endParaRPr lang="en-US" sz="2800" b="1" dirty="0">
              <a:solidFill>
                <a:srgbClr val="C42B0C"/>
              </a:solidFill>
            </a:endParaRPr>
          </a:p>
        </p:txBody>
      </p:sp>
      <p:sp>
        <p:nvSpPr>
          <p:cNvPr id="5" name="Down Ribbon 4"/>
          <p:cNvSpPr/>
          <p:nvPr/>
        </p:nvSpPr>
        <p:spPr>
          <a:xfrm>
            <a:off x="1" y="2528711"/>
            <a:ext cx="12191999" cy="4329289"/>
          </a:xfrm>
          <a:prstGeom prst="ribbon">
            <a:avLst/>
          </a:prstGeom>
          <a:solidFill>
            <a:srgbClr val="C42B0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b="1" dirty="0">
                <a:solidFill>
                  <a:schemeClr val="bg1">
                    <a:lumMod val="85000"/>
                  </a:schemeClr>
                </a:solidFill>
              </a:rPr>
              <a:t>الموقع</a:t>
            </a:r>
            <a:r>
              <a:rPr lang="ar-JO" b="1" dirty="0" smtClean="0">
                <a:solidFill>
                  <a:schemeClr val="bg1">
                    <a:lumMod val="85000"/>
                  </a:schemeClr>
                </a:solidFill>
              </a:rPr>
              <a:t>:</a:t>
            </a:r>
            <a:br>
              <a:rPr lang="ar-JO" b="1" dirty="0" smtClean="0">
                <a:solidFill>
                  <a:schemeClr val="bg1">
                    <a:lumMod val="85000"/>
                  </a:schemeClr>
                </a:solidFill>
              </a:rPr>
            </a:br>
            <a:r>
              <a:rPr lang="ar-JO" dirty="0" smtClean="0">
                <a:solidFill>
                  <a:schemeClr val="bg1">
                    <a:lumMod val="85000"/>
                  </a:schemeClr>
                </a:solidFill>
              </a:rPr>
              <a:t> </a:t>
            </a:r>
            <a:r>
              <a:rPr lang="ar-JO" dirty="0">
                <a:solidFill>
                  <a:schemeClr val="bg1">
                    <a:lumMod val="85000"/>
                  </a:schemeClr>
                </a:solidFill>
              </a:rPr>
              <a:t>المرتفعات الجبلية في الغرب </a:t>
            </a:r>
            <a:r>
              <a:rPr lang="ar-JO" dirty="0" smtClean="0">
                <a:solidFill>
                  <a:schemeClr val="bg1">
                    <a:lumMod val="85000"/>
                  </a:schemeClr>
                </a:solidFill>
              </a:rPr>
              <a:t/>
            </a:r>
            <a:br>
              <a:rPr lang="ar-JO" dirty="0" smtClean="0">
                <a:solidFill>
                  <a:schemeClr val="bg1">
                    <a:lumMod val="85000"/>
                  </a:schemeClr>
                </a:solidFill>
              </a:rPr>
            </a:br>
            <a:r>
              <a:rPr lang="ar-JO" dirty="0" smtClean="0">
                <a:solidFill>
                  <a:schemeClr val="bg1">
                    <a:lumMod val="85000"/>
                  </a:schemeClr>
                </a:solidFill>
              </a:rPr>
              <a:t>(</a:t>
            </a:r>
            <a:r>
              <a:rPr lang="ar-JO" dirty="0">
                <a:solidFill>
                  <a:schemeClr val="bg1">
                    <a:lumMod val="85000"/>
                  </a:schemeClr>
                </a:solidFill>
              </a:rPr>
              <a:t>مثل جبال عجلون والسلط وعمان والكرك والطفيلة</a:t>
            </a:r>
            <a:r>
              <a:rPr lang="ar-JO" dirty="0" smtClean="0">
                <a:solidFill>
                  <a:schemeClr val="bg1">
                    <a:lumMod val="85000"/>
                  </a:schemeClr>
                </a:solidFill>
              </a:rPr>
              <a:t>).</a:t>
            </a:r>
            <a:br>
              <a:rPr lang="ar-JO" dirty="0" smtClean="0">
                <a:solidFill>
                  <a:schemeClr val="bg1">
                    <a:lumMod val="85000"/>
                  </a:schemeClr>
                </a:solidFill>
              </a:rPr>
            </a:br>
            <a:r>
              <a:rPr lang="ar-JO" dirty="0">
                <a:solidFill>
                  <a:schemeClr val="bg1">
                    <a:lumMod val="85000"/>
                  </a:schemeClr>
                </a:solidFill>
              </a:rPr>
              <a:t/>
            </a:r>
            <a:br>
              <a:rPr lang="ar-JO" dirty="0">
                <a:solidFill>
                  <a:schemeClr val="bg1">
                    <a:lumMod val="85000"/>
                  </a:schemeClr>
                </a:solidFill>
              </a:rPr>
            </a:br>
            <a:r>
              <a:rPr lang="ar-JO" b="1" dirty="0">
                <a:solidFill>
                  <a:schemeClr val="bg1">
                    <a:lumMod val="85000"/>
                  </a:schemeClr>
                </a:solidFill>
              </a:rPr>
              <a:t>الخصائص</a:t>
            </a:r>
            <a:r>
              <a:rPr lang="ar-JO" b="1" dirty="0" smtClean="0">
                <a:solidFill>
                  <a:schemeClr val="bg1">
                    <a:lumMod val="85000"/>
                  </a:schemeClr>
                </a:solidFill>
              </a:rPr>
              <a:t>:</a:t>
            </a:r>
            <a:endParaRPr lang="ar-JO" dirty="0">
              <a:solidFill>
                <a:schemeClr val="bg1">
                  <a:lumMod val="85000"/>
                </a:schemeClr>
              </a:solidFill>
            </a:endParaRPr>
          </a:p>
          <a:p>
            <a:pPr algn="ctr"/>
            <a:r>
              <a:rPr lang="ar-JO" b="1" dirty="0">
                <a:solidFill>
                  <a:schemeClr val="bg1">
                    <a:lumMod val="85000"/>
                  </a:schemeClr>
                </a:solidFill>
              </a:rPr>
              <a:t>شتاء بارد ماطر</a:t>
            </a:r>
            <a:r>
              <a:rPr lang="ar-JO" dirty="0">
                <a:solidFill>
                  <a:schemeClr val="bg1">
                    <a:lumMod val="85000"/>
                  </a:schemeClr>
                </a:solidFill>
              </a:rPr>
              <a:t> وأحياناً تساقط للثلوج.</a:t>
            </a:r>
          </a:p>
          <a:p>
            <a:pPr algn="ctr"/>
            <a:r>
              <a:rPr lang="ar-JO" b="1" dirty="0">
                <a:solidFill>
                  <a:schemeClr val="bg1">
                    <a:lumMod val="85000"/>
                  </a:schemeClr>
                </a:solidFill>
              </a:rPr>
              <a:t>صيف معتدل</a:t>
            </a:r>
            <a:r>
              <a:rPr lang="ar-JO" dirty="0">
                <a:solidFill>
                  <a:schemeClr val="bg1">
                    <a:lumMod val="85000"/>
                  </a:schemeClr>
                </a:solidFill>
              </a:rPr>
              <a:t> مقارنة بباقي المناطق</a:t>
            </a:r>
            <a:r>
              <a:rPr lang="ar-JO" dirty="0" smtClean="0">
                <a:solidFill>
                  <a:schemeClr val="bg1">
                    <a:lumMod val="85000"/>
                  </a:schemeClr>
                </a:solidFill>
              </a:rPr>
              <a:t>.</a:t>
            </a:r>
            <a:br>
              <a:rPr lang="ar-JO" dirty="0" smtClean="0">
                <a:solidFill>
                  <a:schemeClr val="bg1">
                    <a:lumMod val="85000"/>
                  </a:schemeClr>
                </a:solidFill>
              </a:rPr>
            </a:br>
            <a:endParaRPr lang="ar-JO" dirty="0">
              <a:solidFill>
                <a:schemeClr val="bg1">
                  <a:lumMod val="85000"/>
                </a:schemeClr>
              </a:solidFill>
            </a:endParaRPr>
          </a:p>
          <a:p>
            <a:pPr algn="ctr"/>
            <a:r>
              <a:rPr lang="ar-JO" dirty="0">
                <a:solidFill>
                  <a:schemeClr val="bg1">
                    <a:lumMod val="85000"/>
                  </a:schemeClr>
                </a:solidFill>
              </a:rPr>
              <a:t>أكبر كمية من الأمطار السنوية في </a:t>
            </a:r>
            <a:r>
              <a:rPr lang="ar-JO" dirty="0" smtClean="0">
                <a:solidFill>
                  <a:schemeClr val="bg1">
                    <a:lumMod val="85000"/>
                  </a:schemeClr>
                </a:solidFill>
              </a:rPr>
              <a:t>الأردن</a:t>
            </a:r>
            <a:br>
              <a:rPr lang="ar-JO" dirty="0" smtClean="0">
                <a:solidFill>
                  <a:schemeClr val="bg1">
                    <a:lumMod val="85000"/>
                  </a:schemeClr>
                </a:solidFill>
              </a:rPr>
            </a:br>
            <a:r>
              <a:rPr lang="ar-JO" dirty="0" smtClean="0">
                <a:solidFill>
                  <a:schemeClr val="bg1">
                    <a:lumMod val="85000"/>
                  </a:schemeClr>
                </a:solidFill>
              </a:rPr>
              <a:t> </a:t>
            </a:r>
            <a:r>
              <a:rPr lang="ar-JO" dirty="0">
                <a:solidFill>
                  <a:schemeClr val="bg1">
                    <a:lumMod val="85000"/>
                  </a:schemeClr>
                </a:solidFill>
              </a:rPr>
              <a:t>(قد تتجاوز 600 مم في بعض المناطق الجبلية).</a:t>
            </a:r>
          </a:p>
        </p:txBody>
      </p:sp>
    </p:spTree>
    <p:extLst>
      <p:ext uri="{BB962C8B-B14F-4D97-AF65-F5344CB8AC3E}">
        <p14:creationId xmlns:p14="http://schemas.microsoft.com/office/powerpoint/2010/main" val="200746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1000"/>
                                        <p:tgtEl>
                                          <p:spTgt spid="5">
                                            <p:txEl>
                                              <p:pRg st="0" end="0"/>
                                            </p:txEl>
                                          </p:spTgt>
                                        </p:tgtEl>
                                      </p:cBhvr>
                                    </p:animEffect>
                                    <p:anim calcmode="lin" valueType="num">
                                      <p:cBhvr>
                                        <p:cTn id="1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fade">
                                      <p:cBhvr>
                                        <p:cTn id="23" dur="1000"/>
                                        <p:tgtEl>
                                          <p:spTgt spid="5">
                                            <p:txEl>
                                              <p:pRg st="1" end="1"/>
                                            </p:txEl>
                                          </p:spTgt>
                                        </p:tgtEl>
                                      </p:cBhvr>
                                    </p:animEffect>
                                    <p:anim calcmode="lin" valueType="num">
                                      <p:cBhvr>
                                        <p:cTn id="2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fade">
                                      <p:cBhvr>
                                        <p:cTn id="33" dur="1000"/>
                                        <p:tgtEl>
                                          <p:spTgt spid="5">
                                            <p:txEl>
                                              <p:pRg st="3" end="3"/>
                                            </p:txEl>
                                          </p:spTgt>
                                        </p:tgtEl>
                                      </p:cBhvr>
                                    </p:animEffect>
                                    <p:anim calcmode="lin" valueType="num">
                                      <p:cBhvr>
                                        <p:cTn id="3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Brace 3"/>
          <p:cNvSpPr/>
          <p:nvPr/>
        </p:nvSpPr>
        <p:spPr>
          <a:xfrm flipH="1">
            <a:off x="2698044" y="609600"/>
            <a:ext cx="5937393" cy="1377244"/>
          </a:xfrm>
          <a:prstGeom prst="bracePair">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JO" sz="2800" b="1" dirty="0" smtClean="0">
                <a:solidFill>
                  <a:srgbClr val="C42B0C"/>
                </a:solidFill>
              </a:rPr>
              <a:t>اقليم المناخ الصحراوي (الجاف)</a:t>
            </a:r>
            <a:endParaRPr lang="en-US" sz="2800" b="1" dirty="0">
              <a:solidFill>
                <a:srgbClr val="C42B0C"/>
              </a:solidFill>
            </a:endParaRPr>
          </a:p>
        </p:txBody>
      </p:sp>
      <p:sp>
        <p:nvSpPr>
          <p:cNvPr id="5" name="Down Ribbon 4"/>
          <p:cNvSpPr/>
          <p:nvPr/>
        </p:nvSpPr>
        <p:spPr>
          <a:xfrm>
            <a:off x="1" y="2528711"/>
            <a:ext cx="12191999" cy="4329289"/>
          </a:xfrm>
          <a:prstGeom prst="ribbon">
            <a:avLst/>
          </a:prstGeom>
          <a:solidFill>
            <a:srgbClr val="C42B0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b="1" dirty="0" smtClean="0">
                <a:solidFill>
                  <a:schemeClr val="bg1">
                    <a:lumMod val="85000"/>
                  </a:schemeClr>
                </a:solidFill>
                <a:latin typeface="Arial" panose="020B0604020202020204" pitchFamily="34" charset="0"/>
                <a:cs typeface="Arial" panose="020B0604020202020204" pitchFamily="34" charset="0"/>
              </a:rPr>
              <a:t>الموقع:</a:t>
            </a:r>
            <a:br>
              <a:rPr lang="ar-JO" b="1" dirty="0" smtClean="0">
                <a:solidFill>
                  <a:schemeClr val="bg1">
                    <a:lumMod val="85000"/>
                  </a:schemeClr>
                </a:solidFill>
                <a:latin typeface="Arial" panose="020B0604020202020204" pitchFamily="34" charset="0"/>
                <a:cs typeface="Arial" panose="020B0604020202020204" pitchFamily="34" charset="0"/>
              </a:rPr>
            </a:br>
            <a:r>
              <a:rPr lang="ar-JO" b="1" dirty="0" smtClean="0">
                <a:solidFill>
                  <a:schemeClr val="bg1">
                    <a:lumMod val="85000"/>
                  </a:schemeClr>
                </a:solidFill>
                <a:latin typeface="Arial" panose="020B0604020202020204" pitchFamily="34" charset="0"/>
                <a:cs typeface="Arial" panose="020B0604020202020204" pitchFamily="34" charset="0"/>
              </a:rPr>
              <a:t> </a:t>
            </a:r>
            <a:r>
              <a:rPr lang="ar-JO" b="1" dirty="0">
                <a:solidFill>
                  <a:schemeClr val="bg1">
                    <a:lumMod val="85000"/>
                  </a:schemeClr>
                </a:solidFill>
                <a:latin typeface="Arial" panose="020B0604020202020204" pitchFamily="34" charset="0"/>
                <a:cs typeface="Arial" panose="020B0604020202020204" pitchFamily="34" charset="0"/>
              </a:rPr>
              <a:t>يشمل حوالي 80% من مساحة الأردن، خصوصاً:</a:t>
            </a:r>
          </a:p>
          <a:p>
            <a:pPr algn="ctr"/>
            <a:r>
              <a:rPr lang="ar-JO" b="1" dirty="0">
                <a:solidFill>
                  <a:schemeClr val="bg1">
                    <a:lumMod val="85000"/>
                  </a:schemeClr>
                </a:solidFill>
                <a:latin typeface="Arial" panose="020B0604020202020204" pitchFamily="34" charset="0"/>
                <a:cs typeface="Arial" panose="020B0604020202020204" pitchFamily="34" charset="0"/>
              </a:rPr>
              <a:t>البادية الشمالية</a:t>
            </a:r>
          </a:p>
          <a:p>
            <a:pPr algn="ctr"/>
            <a:r>
              <a:rPr lang="ar-JO" b="1" dirty="0">
                <a:solidFill>
                  <a:schemeClr val="bg1">
                    <a:lumMod val="85000"/>
                  </a:schemeClr>
                </a:solidFill>
                <a:latin typeface="Arial" panose="020B0604020202020204" pitchFamily="34" charset="0"/>
                <a:cs typeface="Arial" panose="020B0604020202020204" pitchFamily="34" charset="0"/>
              </a:rPr>
              <a:t>البادية الشرقية</a:t>
            </a:r>
          </a:p>
          <a:p>
            <a:pPr algn="ctr"/>
            <a:r>
              <a:rPr lang="ar-JO" b="1" dirty="0">
                <a:solidFill>
                  <a:schemeClr val="bg1">
                    <a:lumMod val="85000"/>
                  </a:schemeClr>
                </a:solidFill>
                <a:latin typeface="Arial" panose="020B0604020202020204" pitchFamily="34" charset="0"/>
                <a:cs typeface="Arial" panose="020B0604020202020204" pitchFamily="34" charset="0"/>
              </a:rPr>
              <a:t>وادي رم والجنوب الشرقي</a:t>
            </a:r>
          </a:p>
          <a:p>
            <a:pPr algn="ctr"/>
            <a:r>
              <a:rPr lang="ar-JO" b="1" dirty="0">
                <a:solidFill>
                  <a:schemeClr val="bg1">
                    <a:lumMod val="85000"/>
                  </a:schemeClr>
                </a:solidFill>
                <a:latin typeface="Arial" panose="020B0604020202020204" pitchFamily="34" charset="0"/>
                <a:cs typeface="Arial" panose="020B0604020202020204" pitchFamily="34" charset="0"/>
              </a:rPr>
              <a:t>الخصائص:</a:t>
            </a:r>
          </a:p>
          <a:p>
            <a:pPr algn="ctr"/>
            <a:r>
              <a:rPr lang="ar-JO" b="1" dirty="0">
                <a:solidFill>
                  <a:schemeClr val="bg1">
                    <a:lumMod val="85000"/>
                  </a:schemeClr>
                </a:solidFill>
                <a:latin typeface="Arial" panose="020B0604020202020204" pitchFamily="34" charset="0"/>
                <a:cs typeface="Arial" panose="020B0604020202020204" pitchFamily="34" charset="0"/>
              </a:rPr>
              <a:t>صيف شديد الحرارة وجاف.</a:t>
            </a:r>
          </a:p>
          <a:p>
            <a:pPr algn="ctr"/>
            <a:r>
              <a:rPr lang="ar-JO" b="1" dirty="0">
                <a:solidFill>
                  <a:schemeClr val="bg1">
                    <a:lumMod val="85000"/>
                  </a:schemeClr>
                </a:solidFill>
                <a:latin typeface="Arial" panose="020B0604020202020204" pitchFamily="34" charset="0"/>
                <a:cs typeface="Arial" panose="020B0604020202020204" pitchFamily="34" charset="0"/>
              </a:rPr>
              <a:t>شتاء بارد مع أمطار قليلة جداً </a:t>
            </a:r>
            <a:r>
              <a:rPr lang="ar-JO" b="1" dirty="0" smtClean="0">
                <a:solidFill>
                  <a:schemeClr val="bg1">
                    <a:lumMod val="85000"/>
                  </a:schemeClr>
                </a:solidFill>
                <a:latin typeface="Arial" panose="020B0604020202020204" pitchFamily="34" charset="0"/>
                <a:cs typeface="Arial" panose="020B0604020202020204" pitchFamily="34" charset="0"/>
              </a:rPr>
              <a:t/>
            </a:r>
            <a:br>
              <a:rPr lang="ar-JO" b="1" dirty="0" smtClean="0">
                <a:solidFill>
                  <a:schemeClr val="bg1">
                    <a:lumMod val="85000"/>
                  </a:schemeClr>
                </a:solidFill>
                <a:latin typeface="Arial" panose="020B0604020202020204" pitchFamily="34" charset="0"/>
                <a:cs typeface="Arial" panose="020B0604020202020204" pitchFamily="34" charset="0"/>
              </a:rPr>
            </a:br>
            <a:r>
              <a:rPr lang="ar-JO" b="1" dirty="0" smtClean="0">
                <a:solidFill>
                  <a:schemeClr val="bg1">
                    <a:lumMod val="85000"/>
                  </a:schemeClr>
                </a:solidFill>
                <a:latin typeface="Arial" panose="020B0604020202020204" pitchFamily="34" charset="0"/>
                <a:cs typeface="Arial" panose="020B0604020202020204" pitchFamily="34" charset="0"/>
              </a:rPr>
              <a:t>(</a:t>
            </a:r>
            <a:r>
              <a:rPr lang="ar-JO" b="1" dirty="0">
                <a:solidFill>
                  <a:schemeClr val="bg1">
                    <a:lumMod val="85000"/>
                  </a:schemeClr>
                </a:solidFill>
                <a:latin typeface="Arial" panose="020B0604020202020204" pitchFamily="34" charset="0"/>
                <a:cs typeface="Arial" panose="020B0604020202020204" pitchFamily="34" charset="0"/>
              </a:rPr>
              <a:t>أقل من 100 مم سنوياً).</a:t>
            </a:r>
          </a:p>
          <a:p>
            <a:pPr algn="ctr"/>
            <a:r>
              <a:rPr lang="ar-JO" b="1" dirty="0">
                <a:solidFill>
                  <a:schemeClr val="bg1">
                    <a:lumMod val="85000"/>
                  </a:schemeClr>
                </a:solidFill>
                <a:latin typeface="Arial" panose="020B0604020202020204" pitchFamily="34" charset="0"/>
                <a:cs typeface="Arial" panose="020B0604020202020204" pitchFamily="34" charset="0"/>
              </a:rPr>
              <a:t>تذبذب كبير بين درجات الحرارة ليلاً ونهاراً</a:t>
            </a:r>
            <a:r>
              <a:rPr lang="ar-JO" dirty="0"/>
              <a:t>.</a:t>
            </a:r>
          </a:p>
        </p:txBody>
      </p:sp>
    </p:spTree>
    <p:extLst>
      <p:ext uri="{BB962C8B-B14F-4D97-AF65-F5344CB8AC3E}">
        <p14:creationId xmlns:p14="http://schemas.microsoft.com/office/powerpoint/2010/main" val="50690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1000"/>
                                        <p:tgtEl>
                                          <p:spTgt spid="5">
                                            <p:txEl>
                                              <p:pRg st="0" end="0"/>
                                            </p:txEl>
                                          </p:spTgt>
                                        </p:tgtEl>
                                      </p:cBhvr>
                                    </p:animEffect>
                                    <p:anim calcmode="lin" valueType="num">
                                      <p:cBhvr>
                                        <p:cTn id="1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fade">
                                      <p:cBhvr>
                                        <p:cTn id="25" dur="1000"/>
                                        <p:tgtEl>
                                          <p:spTgt spid="5">
                                            <p:txEl>
                                              <p:pRg st="1" end="1"/>
                                            </p:txEl>
                                          </p:spTgt>
                                        </p:tgtEl>
                                      </p:cBhvr>
                                    </p:animEffect>
                                    <p:anim calcmode="lin" valueType="num">
                                      <p:cBhvr>
                                        <p:cTn id="2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fade">
                                      <p:cBhvr>
                                        <p:cTn id="32" dur="1000"/>
                                        <p:tgtEl>
                                          <p:spTgt spid="5">
                                            <p:txEl>
                                              <p:pRg st="2" end="2"/>
                                            </p:txEl>
                                          </p:spTgt>
                                        </p:tgtEl>
                                      </p:cBhvr>
                                    </p:animEffect>
                                    <p:anim calcmode="lin" valueType="num">
                                      <p:cBhvr>
                                        <p:cTn id="3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animEffect transition="in" filter="fade">
                                      <p:cBhvr>
                                        <p:cTn id="39" dur="1000"/>
                                        <p:tgtEl>
                                          <p:spTgt spid="5">
                                            <p:txEl>
                                              <p:pRg st="3" end="3"/>
                                            </p:txEl>
                                          </p:spTgt>
                                        </p:tgtEl>
                                      </p:cBhvr>
                                    </p:animEffect>
                                    <p:anim calcmode="lin" valueType="num">
                                      <p:cBhvr>
                                        <p:cTn id="4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5">
                                            <p:txEl>
                                              <p:pRg st="4" end="4"/>
                                            </p:txEl>
                                          </p:spTgt>
                                        </p:tgtEl>
                                        <p:attrNameLst>
                                          <p:attrName>style.visibility</p:attrName>
                                        </p:attrNameLst>
                                      </p:cBhvr>
                                      <p:to>
                                        <p:strVal val="visible"/>
                                      </p:to>
                                    </p:set>
                                    <p:animEffect transition="in" filter="fade">
                                      <p:cBhvr>
                                        <p:cTn id="46" dur="1000"/>
                                        <p:tgtEl>
                                          <p:spTgt spid="5">
                                            <p:txEl>
                                              <p:pRg st="4" end="4"/>
                                            </p:txEl>
                                          </p:spTgt>
                                        </p:tgtEl>
                                      </p:cBhvr>
                                    </p:animEffect>
                                    <p:anim calcmode="lin" valueType="num">
                                      <p:cBhvr>
                                        <p:cTn id="47"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8"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5">
                                            <p:txEl>
                                              <p:pRg st="5" end="5"/>
                                            </p:txEl>
                                          </p:spTgt>
                                        </p:tgtEl>
                                        <p:attrNameLst>
                                          <p:attrName>style.visibility</p:attrName>
                                        </p:attrNameLst>
                                      </p:cBhvr>
                                      <p:to>
                                        <p:strVal val="visible"/>
                                      </p:to>
                                    </p:set>
                                    <p:animEffect transition="in" filter="fade">
                                      <p:cBhvr>
                                        <p:cTn id="53" dur="1000"/>
                                        <p:tgtEl>
                                          <p:spTgt spid="5">
                                            <p:txEl>
                                              <p:pRg st="5" end="5"/>
                                            </p:txEl>
                                          </p:spTgt>
                                        </p:tgtEl>
                                      </p:cBhvr>
                                    </p:animEffect>
                                    <p:anim calcmode="lin" valueType="num">
                                      <p:cBhvr>
                                        <p:cTn id="54"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55"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5">
                                            <p:txEl>
                                              <p:pRg st="6" end="6"/>
                                            </p:txEl>
                                          </p:spTgt>
                                        </p:tgtEl>
                                        <p:attrNameLst>
                                          <p:attrName>style.visibility</p:attrName>
                                        </p:attrNameLst>
                                      </p:cBhvr>
                                      <p:to>
                                        <p:strVal val="visible"/>
                                      </p:to>
                                    </p:set>
                                    <p:animEffect transition="in" filter="fade">
                                      <p:cBhvr>
                                        <p:cTn id="60" dur="1000"/>
                                        <p:tgtEl>
                                          <p:spTgt spid="5">
                                            <p:txEl>
                                              <p:pRg st="6" end="6"/>
                                            </p:txEl>
                                          </p:spTgt>
                                        </p:tgtEl>
                                      </p:cBhvr>
                                    </p:animEffect>
                                    <p:anim calcmode="lin" valueType="num">
                                      <p:cBhvr>
                                        <p:cTn id="61"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62"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5">
                                            <p:txEl>
                                              <p:pRg st="7" end="7"/>
                                            </p:txEl>
                                          </p:spTgt>
                                        </p:tgtEl>
                                        <p:attrNameLst>
                                          <p:attrName>style.visibility</p:attrName>
                                        </p:attrNameLst>
                                      </p:cBhvr>
                                      <p:to>
                                        <p:strVal val="visible"/>
                                      </p:to>
                                    </p:set>
                                    <p:animEffect transition="in" filter="fade">
                                      <p:cBhvr>
                                        <p:cTn id="67" dur="1000"/>
                                        <p:tgtEl>
                                          <p:spTgt spid="5">
                                            <p:txEl>
                                              <p:pRg st="7" end="7"/>
                                            </p:txEl>
                                          </p:spTgt>
                                        </p:tgtEl>
                                      </p:cBhvr>
                                    </p:animEffect>
                                    <p:anim calcmode="lin" valueType="num">
                                      <p:cBhvr>
                                        <p:cTn id="68"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69"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Brace 3"/>
          <p:cNvSpPr/>
          <p:nvPr/>
        </p:nvSpPr>
        <p:spPr>
          <a:xfrm flipH="1">
            <a:off x="2613377" y="592667"/>
            <a:ext cx="5937393" cy="1377244"/>
          </a:xfrm>
          <a:prstGeom prst="bracePair">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JO" sz="2800" b="1" dirty="0">
                <a:solidFill>
                  <a:srgbClr val="C00000"/>
                </a:solidFill>
                <a:latin typeface="Arial" panose="020B0604020202020204" pitchFamily="34" charset="0"/>
                <a:cs typeface="Arial" panose="020B0604020202020204" pitchFamily="34" charset="0"/>
              </a:rPr>
              <a:t>إقليم مناخ وادي الأردن (المنخفضات الغورية)</a:t>
            </a:r>
            <a:endParaRPr lang="en-US" sz="2800" b="1" dirty="0">
              <a:solidFill>
                <a:srgbClr val="C00000"/>
              </a:solidFill>
              <a:latin typeface="Arial" panose="020B0604020202020204" pitchFamily="34" charset="0"/>
              <a:cs typeface="Arial" panose="020B0604020202020204" pitchFamily="34" charset="0"/>
            </a:endParaRPr>
          </a:p>
        </p:txBody>
      </p:sp>
      <p:sp>
        <p:nvSpPr>
          <p:cNvPr id="5" name="Down Ribbon 4"/>
          <p:cNvSpPr/>
          <p:nvPr/>
        </p:nvSpPr>
        <p:spPr>
          <a:xfrm>
            <a:off x="0" y="2528711"/>
            <a:ext cx="12191999" cy="4329289"/>
          </a:xfrm>
          <a:prstGeom prst="ribbon">
            <a:avLst/>
          </a:prstGeom>
          <a:solidFill>
            <a:srgbClr val="C42B0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b="1" dirty="0">
                <a:solidFill>
                  <a:srgbClr val="F2F2F2"/>
                </a:solidFill>
              </a:rPr>
              <a:t>الموقع</a:t>
            </a:r>
            <a:r>
              <a:rPr lang="ar-JO" b="1" dirty="0" smtClean="0">
                <a:solidFill>
                  <a:srgbClr val="F2F2F2"/>
                </a:solidFill>
              </a:rPr>
              <a:t>:</a:t>
            </a:r>
            <a:br>
              <a:rPr lang="ar-JO" b="1" dirty="0" smtClean="0">
                <a:solidFill>
                  <a:srgbClr val="F2F2F2"/>
                </a:solidFill>
              </a:rPr>
            </a:br>
            <a:r>
              <a:rPr lang="ar-JO" b="1" dirty="0" smtClean="0">
                <a:solidFill>
                  <a:srgbClr val="F2F2F2"/>
                </a:solidFill>
              </a:rPr>
              <a:t> </a:t>
            </a:r>
            <a:r>
              <a:rPr lang="ar-JO" b="1" dirty="0">
                <a:solidFill>
                  <a:srgbClr val="F2F2F2"/>
                </a:solidFill>
              </a:rPr>
              <a:t>مناطق الأغوار والبحر </a:t>
            </a:r>
            <a:r>
              <a:rPr lang="ar-JO" b="1" dirty="0" smtClean="0">
                <a:solidFill>
                  <a:srgbClr val="F2F2F2"/>
                </a:solidFill>
              </a:rPr>
              <a:t>الميت</a:t>
            </a:r>
            <a:br>
              <a:rPr lang="ar-JO" b="1" dirty="0" smtClean="0">
                <a:solidFill>
                  <a:srgbClr val="F2F2F2"/>
                </a:solidFill>
              </a:rPr>
            </a:br>
            <a:r>
              <a:rPr lang="ar-JO" b="1" dirty="0">
                <a:solidFill>
                  <a:srgbClr val="F2F2F2"/>
                </a:solidFill>
              </a:rPr>
              <a:t/>
            </a:r>
            <a:br>
              <a:rPr lang="ar-JO" b="1" dirty="0">
                <a:solidFill>
                  <a:srgbClr val="F2F2F2"/>
                </a:solidFill>
              </a:rPr>
            </a:br>
            <a:r>
              <a:rPr lang="ar-JO" b="1" dirty="0">
                <a:solidFill>
                  <a:srgbClr val="F2F2F2"/>
                </a:solidFill>
              </a:rPr>
              <a:t>الخصائص</a:t>
            </a:r>
            <a:r>
              <a:rPr lang="ar-JO" b="1" dirty="0" smtClean="0">
                <a:solidFill>
                  <a:srgbClr val="F2F2F2"/>
                </a:solidFill>
              </a:rPr>
              <a:t>:</a:t>
            </a:r>
            <a:endParaRPr lang="ar-JO" b="1" dirty="0">
              <a:solidFill>
                <a:srgbClr val="F2F2F2"/>
              </a:solidFill>
            </a:endParaRPr>
          </a:p>
          <a:p>
            <a:pPr algn="ctr"/>
            <a:r>
              <a:rPr lang="ar-JO" b="1" dirty="0">
                <a:solidFill>
                  <a:srgbClr val="F2F2F2"/>
                </a:solidFill>
              </a:rPr>
              <a:t>الأكثر حرارة في الأردن بسبب الانخفاض </a:t>
            </a:r>
            <a:r>
              <a:rPr lang="ar-JO" b="1" dirty="0" smtClean="0">
                <a:solidFill>
                  <a:srgbClr val="F2F2F2"/>
                </a:solidFill>
              </a:rPr>
              <a:t>الشديد</a:t>
            </a:r>
            <a:br>
              <a:rPr lang="ar-JO" b="1" dirty="0" smtClean="0">
                <a:solidFill>
                  <a:srgbClr val="F2F2F2"/>
                </a:solidFill>
              </a:rPr>
            </a:br>
            <a:r>
              <a:rPr lang="ar-JO" b="1" dirty="0" smtClean="0">
                <a:solidFill>
                  <a:srgbClr val="F2F2F2"/>
                </a:solidFill>
              </a:rPr>
              <a:t> </a:t>
            </a:r>
            <a:r>
              <a:rPr lang="ar-JO" b="1" dirty="0">
                <a:solidFill>
                  <a:srgbClr val="F2F2F2"/>
                </a:solidFill>
              </a:rPr>
              <a:t>(أخفض نقطة على سطح الأرض في البحر الميت</a:t>
            </a:r>
            <a:r>
              <a:rPr lang="ar-JO" b="1" dirty="0" smtClean="0">
                <a:solidFill>
                  <a:srgbClr val="F2F2F2"/>
                </a:solidFill>
              </a:rPr>
              <a:t>)</a:t>
            </a:r>
            <a:br>
              <a:rPr lang="ar-JO" b="1" dirty="0" smtClean="0">
                <a:solidFill>
                  <a:srgbClr val="F2F2F2"/>
                </a:solidFill>
              </a:rPr>
            </a:br>
            <a:endParaRPr lang="ar-JO" b="1" dirty="0">
              <a:solidFill>
                <a:srgbClr val="F2F2F2"/>
              </a:solidFill>
            </a:endParaRPr>
          </a:p>
          <a:p>
            <a:pPr algn="ctr"/>
            <a:r>
              <a:rPr lang="ar-JO" b="1" dirty="0">
                <a:solidFill>
                  <a:srgbClr val="F2F2F2"/>
                </a:solidFill>
              </a:rPr>
              <a:t>شتاء دافئ نسبياً</a:t>
            </a:r>
            <a:r>
              <a:rPr lang="ar-JO" b="1" dirty="0" smtClean="0">
                <a:solidFill>
                  <a:srgbClr val="F2F2F2"/>
                </a:solidFill>
              </a:rPr>
              <a:t>.</a:t>
            </a:r>
            <a:endParaRPr lang="ar-JO" b="1" dirty="0">
              <a:solidFill>
                <a:srgbClr val="F2F2F2"/>
              </a:solidFill>
            </a:endParaRPr>
          </a:p>
          <a:p>
            <a:pPr algn="ctr"/>
            <a:r>
              <a:rPr lang="ar-JO" b="1" dirty="0">
                <a:solidFill>
                  <a:srgbClr val="F2F2F2"/>
                </a:solidFill>
              </a:rPr>
              <a:t>صيف شديد الحرارة </a:t>
            </a:r>
            <a:r>
              <a:rPr lang="ar-JO" b="1" dirty="0" smtClean="0">
                <a:solidFill>
                  <a:srgbClr val="F2F2F2"/>
                </a:solidFill>
              </a:rPr>
              <a:t>والرطوبة</a:t>
            </a:r>
            <a:br>
              <a:rPr lang="ar-JO" b="1" dirty="0" smtClean="0">
                <a:solidFill>
                  <a:srgbClr val="F2F2F2"/>
                </a:solidFill>
              </a:rPr>
            </a:br>
            <a:r>
              <a:rPr lang="ar-JO" b="1" dirty="0" smtClean="0">
                <a:solidFill>
                  <a:srgbClr val="F2F2F2"/>
                </a:solidFill>
              </a:rPr>
              <a:t>أمطار </a:t>
            </a:r>
            <a:r>
              <a:rPr lang="ar-JO" b="1" dirty="0">
                <a:solidFill>
                  <a:srgbClr val="F2F2F2"/>
                </a:solidFill>
              </a:rPr>
              <a:t>قليلة لكنها أكثر من البادية في بعض المواقع</a:t>
            </a:r>
          </a:p>
        </p:txBody>
      </p:sp>
    </p:spTree>
    <p:extLst>
      <p:ext uri="{BB962C8B-B14F-4D97-AF65-F5344CB8AC3E}">
        <p14:creationId xmlns:p14="http://schemas.microsoft.com/office/powerpoint/2010/main" val="2006470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1000"/>
                                        <p:tgtEl>
                                          <p:spTgt spid="5">
                                            <p:txEl>
                                              <p:pRg st="0" end="0"/>
                                            </p:txEl>
                                          </p:spTgt>
                                        </p:tgtEl>
                                      </p:cBhvr>
                                    </p:animEffect>
                                    <p:anim calcmode="lin" valueType="num">
                                      <p:cBhvr>
                                        <p:cTn id="1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fade">
                                      <p:cBhvr>
                                        <p:cTn id="25" dur="1000"/>
                                        <p:tgtEl>
                                          <p:spTgt spid="5">
                                            <p:txEl>
                                              <p:pRg st="1" end="1"/>
                                            </p:txEl>
                                          </p:spTgt>
                                        </p:tgtEl>
                                      </p:cBhvr>
                                    </p:animEffect>
                                    <p:anim calcmode="lin" valueType="num">
                                      <p:cBhvr>
                                        <p:cTn id="2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fade">
                                      <p:cBhvr>
                                        <p:cTn id="32" dur="1000"/>
                                        <p:tgtEl>
                                          <p:spTgt spid="5">
                                            <p:txEl>
                                              <p:pRg st="2" end="2"/>
                                            </p:txEl>
                                          </p:spTgt>
                                        </p:tgtEl>
                                      </p:cBhvr>
                                    </p:animEffect>
                                    <p:anim calcmode="lin" valueType="num">
                                      <p:cBhvr>
                                        <p:cTn id="3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animEffect transition="in" filter="fade">
                                      <p:cBhvr>
                                        <p:cTn id="39" dur="1000"/>
                                        <p:tgtEl>
                                          <p:spTgt spid="5">
                                            <p:txEl>
                                              <p:pRg st="3" end="3"/>
                                            </p:txEl>
                                          </p:spTgt>
                                        </p:tgtEl>
                                      </p:cBhvr>
                                    </p:animEffect>
                                    <p:anim calcmode="lin" valueType="num">
                                      <p:cBhvr>
                                        <p:cTn id="4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3815644" y="225778"/>
            <a:ext cx="8015111" cy="4515555"/>
          </a:xfrm>
          <a:prstGeom prst="cloudCallout">
            <a:avLst>
              <a:gd name="adj1" fmla="val -58157"/>
              <a:gd name="adj2" fmla="val 45500"/>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JO" b="1" dirty="0">
                <a:solidFill>
                  <a:srgbClr val="C00000"/>
                </a:solidFill>
                <a:latin typeface="Arial" panose="020B0604020202020204" pitchFamily="34" charset="0"/>
                <a:cs typeface="Arial" panose="020B0604020202020204" pitchFamily="34" charset="0"/>
              </a:rPr>
              <a:t>الإقليم الصحراوي في الأردن هو البادية الأردنية</a:t>
            </a:r>
            <a:r>
              <a:rPr lang="ar-JO" b="1" dirty="0">
                <a:solidFill>
                  <a:srgbClr val="C00000"/>
                </a:solidFill>
                <a:latin typeface="Arial" panose="020B0604020202020204" pitchFamily="34" charset="0"/>
                <a:cs typeface="Arial" panose="020B0604020202020204" pitchFamily="34" charset="0"/>
              </a:rPr>
              <a:t>، التي تُعرف أيضاً بـ "الصحراء الشرقية"، وتمتد لتشكل حوالي 75-80% من مساحة البلاد</a:t>
            </a:r>
            <a:r>
              <a:rPr lang="ar-JO" b="1" dirty="0" smtClean="0">
                <a:solidFill>
                  <a:srgbClr val="C00000"/>
                </a:solidFill>
                <a:latin typeface="Arial" panose="020B0604020202020204" pitchFamily="34" charset="0"/>
                <a:cs typeface="Arial" panose="020B0604020202020204" pitchFamily="34" charset="0"/>
              </a:rPr>
              <a:t>.</a:t>
            </a:r>
            <a:br>
              <a:rPr lang="ar-JO" b="1" dirty="0" smtClean="0">
                <a:solidFill>
                  <a:srgbClr val="C00000"/>
                </a:solidFill>
                <a:latin typeface="Arial" panose="020B0604020202020204" pitchFamily="34" charset="0"/>
                <a:cs typeface="Arial" panose="020B0604020202020204" pitchFamily="34" charset="0"/>
              </a:rPr>
            </a:br>
            <a:r>
              <a:rPr lang="ar-JO" b="1" dirty="0" smtClean="0">
                <a:solidFill>
                  <a:srgbClr val="C00000"/>
                </a:solidFill>
                <a:latin typeface="Arial" panose="020B0604020202020204" pitchFamily="34" charset="0"/>
                <a:cs typeface="Arial" panose="020B0604020202020204" pitchFamily="34" charset="0"/>
              </a:rPr>
              <a:t> </a:t>
            </a:r>
            <a:r>
              <a:rPr lang="ar-JO" b="1" dirty="0">
                <a:solidFill>
                  <a:srgbClr val="C00000"/>
                </a:solidFill>
                <a:latin typeface="Arial" panose="020B0604020202020204" pitchFamily="34" charset="0"/>
                <a:cs typeface="Arial" panose="020B0604020202020204" pitchFamily="34" charset="0"/>
              </a:rPr>
              <a:t>يتميز هذا الإقليم بمناخه الحار والجاف صيفاً، وتضاريسه المتموجة مع بعض السلاسل الجبلية والمنخفضات والأودية</a:t>
            </a:r>
            <a:endParaRPr lang="en-US" b="1" dirty="0">
              <a:solidFill>
                <a:srgbClr val="C00000"/>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120" y="4809068"/>
            <a:ext cx="3368147" cy="19192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43651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4086578" y="248356"/>
            <a:ext cx="7947378" cy="3589866"/>
          </a:xfrm>
          <a:prstGeom prst="cloudCallout">
            <a:avLst>
              <a:gd name="adj1" fmla="val -54505"/>
              <a:gd name="adj2" fmla="val 65296"/>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JO" b="1" dirty="0">
                <a:solidFill>
                  <a:srgbClr val="C00000"/>
                </a:solidFill>
              </a:rPr>
              <a:t>تُعرف المنخفضات الغورية في الأردن باسم </a:t>
            </a:r>
            <a:r>
              <a:rPr lang="ar-JO" b="1" dirty="0">
                <a:solidFill>
                  <a:srgbClr val="C00000"/>
                </a:solidFill>
                <a:hlinkClick r:id="rId2"/>
              </a:rPr>
              <a:t>وادي الأردن</a:t>
            </a:r>
            <a:r>
              <a:rPr lang="ar-JO" b="1" dirty="0">
                <a:solidFill>
                  <a:srgbClr val="C00000"/>
                </a:solidFill>
              </a:rPr>
              <a:t> أو </a:t>
            </a:r>
            <a:r>
              <a:rPr lang="ar-JO" b="1" dirty="0">
                <a:solidFill>
                  <a:srgbClr val="C00000"/>
                </a:solidFill>
                <a:hlinkClick r:id="rId3"/>
              </a:rPr>
              <a:t>الغور</a:t>
            </a:r>
            <a:r>
              <a:rPr lang="ar-JO" b="1" dirty="0">
                <a:solidFill>
                  <a:srgbClr val="C00000"/>
                </a:solidFill>
              </a:rPr>
              <a:t>، وهي </a:t>
            </a:r>
            <a:r>
              <a:rPr lang="ar-JO" b="1" dirty="0">
                <a:solidFill>
                  <a:srgbClr val="C00000"/>
                </a:solidFill>
              </a:rPr>
              <a:t>منطقة منخفضة للغاية تمتد من بحيرة طبريا حتى البحر الميت</a:t>
            </a:r>
            <a:r>
              <a:rPr lang="ar-JO" b="1" dirty="0">
                <a:solidFill>
                  <a:srgbClr val="C00000"/>
                </a:solidFill>
              </a:rPr>
              <a:t>، وتشتهر بخصوبتها الزراعية وطبيعتها الدافئة على مدار العام. تُعد هذه المنطقة ذات أهمية اقتصادية واستراتيجية كبيرة للأردن، حيث تعد السلة الغذائية للمملكة وتزخر بالموارد المائية وتوفر إمكانات سياحية وصناعية</a:t>
            </a:r>
            <a:endParaRPr lang="en-US" b="1" dirty="0">
              <a:solidFill>
                <a:srgbClr val="C00000"/>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056" y="4655127"/>
            <a:ext cx="3329853" cy="2036618"/>
          </a:xfrm>
          <a:prstGeom prst="rect">
            <a:avLst/>
          </a:prstGeom>
          <a:ln>
            <a:noFill/>
          </a:ln>
          <a:effectLst>
            <a:softEdge rad="112500"/>
          </a:effectLst>
        </p:spPr>
      </p:pic>
    </p:spTree>
    <p:extLst>
      <p:ext uri="{BB962C8B-B14F-4D97-AF65-F5344CB8AC3E}">
        <p14:creationId xmlns:p14="http://schemas.microsoft.com/office/powerpoint/2010/main" val="58215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4895270" y="0"/>
            <a:ext cx="7168444" cy="3702756"/>
          </a:xfrm>
          <a:prstGeom prst="cloudCallout">
            <a:avLst>
              <a:gd name="adj1" fmla="val -61896"/>
              <a:gd name="adj2" fmla="val 62195"/>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JO" b="1" dirty="0">
                <a:solidFill>
                  <a:srgbClr val="C00000"/>
                </a:solidFill>
                <a:latin typeface="Arial" panose="020B0604020202020204" pitchFamily="34" charset="0"/>
                <a:cs typeface="Arial" panose="020B0604020202020204" pitchFamily="34" charset="0"/>
              </a:rPr>
              <a:t>يشير "الإقليم المتوسطي" في الأردن بشكل عام إلى مناطق المرتفعات الجبلية الشمالية والغربية التي تتأثر بمناخ البحر الأبيض المتوسط</a:t>
            </a:r>
            <a:r>
              <a:rPr lang="ar-JO" b="1" dirty="0">
                <a:solidFill>
                  <a:srgbClr val="C00000"/>
                </a:solidFill>
                <a:latin typeface="Arial" panose="020B0604020202020204" pitchFamily="34" charset="0"/>
                <a:cs typeface="Arial" panose="020B0604020202020204" pitchFamily="34" charset="0"/>
              </a:rPr>
              <a:t>، ويشمل هذا الإقليم محافظات مثل البلقاء والزرقاء ومادبا. يتميز هذا الإقليم بمناخ حار وجاف صيفًا، ولطيف ورطب شتاءً، ويكون شتاؤه ممطرًا، وأحيانًا تتساقط الثلوج في المناطق المرتفعة.</a:t>
            </a:r>
            <a:endParaRPr lang="en-US" b="1" dirty="0">
              <a:solidFill>
                <a:srgbClr val="C000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791" y="4281055"/>
            <a:ext cx="3573719" cy="2338386"/>
          </a:xfrm>
          <a:prstGeom prst="rect">
            <a:avLst/>
          </a:prstGeom>
          <a:ln>
            <a:noFill/>
          </a:ln>
          <a:effectLst>
            <a:softEdge rad="112500"/>
          </a:effectLst>
        </p:spPr>
      </p:pic>
    </p:spTree>
    <p:extLst>
      <p:ext uri="{BB962C8B-B14F-4D97-AF65-F5344CB8AC3E}">
        <p14:creationId xmlns:p14="http://schemas.microsoft.com/office/powerpoint/2010/main" val="257376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equential Access Storage 3"/>
          <p:cNvSpPr/>
          <p:nvPr/>
        </p:nvSpPr>
        <p:spPr>
          <a:xfrm>
            <a:off x="1" y="0"/>
            <a:ext cx="9120554" cy="6197600"/>
          </a:xfrm>
          <a:prstGeom prst="flowChartMagneticTap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JO" b="1" dirty="0" smtClean="0"/>
              <a:t/>
            </a:r>
            <a:br>
              <a:rPr lang="ar-JO" b="1" dirty="0" smtClean="0"/>
            </a:br>
            <a:r>
              <a:rPr lang="ar-JO" b="1" dirty="0" smtClean="0"/>
              <a:t>مناخ </a:t>
            </a:r>
            <a:r>
              <a:rPr lang="ar-JO" b="1" dirty="0"/>
              <a:t>الأردن</a:t>
            </a:r>
            <a:r>
              <a:rPr lang="ar-JO" dirty="0"/>
              <a:t> هو مزيج من مناخي </a:t>
            </a:r>
            <a:r>
              <a:rPr lang="ar-JO" dirty="0">
                <a:hlinkClick r:id="rId2" tooltip="مناخ متوسطي"/>
              </a:rPr>
              <a:t>حوض البحر الأبيض المتوسط</a:t>
            </a:r>
            <a:r>
              <a:rPr lang="ar-JO" dirty="0"/>
              <a:t> </a:t>
            </a:r>
            <a:r>
              <a:rPr lang="ar-JO" dirty="0">
                <a:hlinkClick r:id="rId3" tooltip="مناخ صحراوي"/>
              </a:rPr>
              <a:t>والمناخ الصحراوي</a:t>
            </a:r>
            <a:r>
              <a:rPr lang="ar-JO" dirty="0"/>
              <a:t>، حيث يسود مناخ حوض المتوسط في المناطق الشمالية والغربية من البلاد، بينما يسود المناخ الصحراوي في غالبية البلاد. وبشكل عام، فإن الطقس حار وجاف في الصيف ولطيف </a:t>
            </a:r>
            <a:r>
              <a:rPr lang="ar-JO" dirty="0" smtClean="0"/>
              <a:t/>
            </a:r>
            <a:br>
              <a:rPr lang="ar-JO" dirty="0" smtClean="0"/>
            </a:br>
            <a:r>
              <a:rPr lang="ar-JO" dirty="0" smtClean="0"/>
              <a:t/>
            </a:r>
            <a:br>
              <a:rPr lang="ar-JO" dirty="0" smtClean="0"/>
            </a:br>
            <a:r>
              <a:rPr lang="ar-JO" dirty="0" smtClean="0"/>
              <a:t>ورطب </a:t>
            </a:r>
            <a:r>
              <a:rPr lang="ar-JO" dirty="0"/>
              <a:t>في الشتاء. </a:t>
            </a:r>
            <a:endParaRPr lang="ar-JO" dirty="0" smtClean="0"/>
          </a:p>
          <a:p>
            <a:pPr algn="r"/>
            <a:r>
              <a:rPr lang="ar-JO" dirty="0" smtClean="0"/>
              <a:t>هناك </a:t>
            </a:r>
            <a:r>
              <a:rPr lang="ar-JO" dirty="0"/>
              <a:t>تنوع مناخي في الأردن حيث يسود </a:t>
            </a:r>
            <a:r>
              <a:rPr lang="ar-JO" dirty="0">
                <a:hlinkClick r:id="rId4" tooltip="مناخ مداري قاري"/>
              </a:rPr>
              <a:t>المناخ المداري الجاف</a:t>
            </a:r>
            <a:r>
              <a:rPr lang="ar-JO" dirty="0"/>
              <a:t> في </a:t>
            </a:r>
            <a:r>
              <a:rPr lang="ar-JO" dirty="0">
                <a:hlinkClick r:id="rId5" tooltip="غور الأردن"/>
              </a:rPr>
              <a:t>وادي الأردن</a:t>
            </a:r>
            <a:r>
              <a:rPr lang="ar-JO" dirty="0"/>
              <a:t> ، مناخ المعتدل الدافئ الذي يسود في المرتفعات الجبلية، مناخ البحر الموسط الذي يسود في المرتفعات الجبلية كذلك</a:t>
            </a:r>
            <a:r>
              <a:rPr lang="ar-JO" dirty="0" smtClean="0"/>
              <a:t>.</a:t>
            </a:r>
            <a:br>
              <a:rPr lang="ar-JO" dirty="0" smtClean="0"/>
            </a:br>
            <a:endParaRPr lang="ar-JO" dirty="0"/>
          </a:p>
          <a:p>
            <a:pPr algn="r"/>
            <a:r>
              <a:rPr lang="ar-JO" dirty="0"/>
              <a:t>مناخ البحر المتوسط البارد الذي يسود في قمم الجبال العالية مثل </a:t>
            </a:r>
            <a:r>
              <a:rPr lang="ar-JO" dirty="0">
                <a:hlinkClick r:id="rId6" tooltip="عجلون"/>
              </a:rPr>
              <a:t>عجلون</a:t>
            </a:r>
            <a:r>
              <a:rPr lang="ar-JO" dirty="0"/>
              <a:t>، المناخ الصحراوي الجاف في البادية الشرقية.  تتراوح معدلات درجات الحرارة السنوية بين 12-15 درجة مئوية وتصل في حدها الأعلى صيفا إلى الأربعينات في المناطق الصحراوية. ويتراوح معدل سقوط الأمطار من 50 ملم سنويا في الصحراء إلى حوالي 580 ملم في المرتفعات الشمالية تتساقط الثلوج على فترات قليلة على معظم المرتفعات الجبلية في شمال ووسط وجنوب المملكة وتكون غزيرة جدا ومتراكمة في بعض الأحيان.</a:t>
            </a:r>
          </a:p>
        </p:txBody>
      </p:sp>
      <p:pic>
        <p:nvPicPr>
          <p:cNvPr id="5" name="Pictur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58304" y="3130062"/>
            <a:ext cx="3333695" cy="3331876"/>
          </a:xfrm>
          <a:prstGeom prst="rect">
            <a:avLst/>
          </a:prstGeom>
        </p:spPr>
      </p:pic>
    </p:spTree>
    <p:extLst>
      <p:ext uri="{BB962C8B-B14F-4D97-AF65-F5344CB8AC3E}">
        <p14:creationId xmlns:p14="http://schemas.microsoft.com/office/powerpoint/2010/main" val="154120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148</TotalTime>
  <Words>68</Words>
  <Application>Microsoft Office PowerPoint</Application>
  <PresentationFormat>Widescreen</PresentationFormat>
  <Paragraphs>33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Gill Sans MT</vt:lpstr>
      <vt:lpstr>Majalla UI</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962777336170</dc:creator>
  <cp:lastModifiedBy>962777336170</cp:lastModifiedBy>
  <cp:revision>10</cp:revision>
  <dcterms:created xsi:type="dcterms:W3CDTF">2025-11-16T14:55:43Z</dcterms:created>
  <dcterms:modified xsi:type="dcterms:W3CDTF">2025-11-16T17:23:55Z</dcterms:modified>
</cp:coreProperties>
</file>