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 id="2147483768" r:id="rId3"/>
    <p:sldMasterId id="2147483786" r:id="rId4"/>
    <p:sldMasterId id="2147483835" r:id="rId5"/>
  </p:sldMasterIdLst>
  <p:sldIdLst>
    <p:sldId id="256" r:id="rId6"/>
    <p:sldId id="258" r:id="rId7"/>
    <p:sldId id="257"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35157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94413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62193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88390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50983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19835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86239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70120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40508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92377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42451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282104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593853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579694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70261A-39BF-413E-BBA3-CDE64C47F4C3}"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992019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79697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53882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473137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414907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472677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288591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585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642398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274957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806091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284587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268260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677408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268709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037127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746724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55035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70261A-39BF-413E-BBA3-CDE64C47F4C3}"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86230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34538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76005105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261A-39BF-413E-BBA3-CDE64C47F4C3}"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560758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811297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568838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4230647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487765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01891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54354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080828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402747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70261A-39BF-413E-BBA3-CDE64C47F4C3}"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425479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174207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134221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072112C-42A4-4CB5-908C-D138F28F6A66}"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466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708572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304539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4865710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70261A-39BF-413E-BBA3-CDE64C47F4C3}"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6549416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889660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261A-39BF-413E-BBA3-CDE64C47F4C3}"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9497136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30168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4523606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84935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363101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398022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9387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0859438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259106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410539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172412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3111597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352331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261A-39BF-413E-BBA3-CDE64C47F4C3}"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579529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49126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2671966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9536538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586196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70261A-39BF-413E-BBA3-CDE64C47F4C3}"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145223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70261A-39BF-413E-BBA3-CDE64C47F4C3}"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481998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0261A-39BF-413E-BBA3-CDE64C47F4C3}"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242414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684193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562254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49936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8566714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51766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6205112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2050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841822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1017375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70261A-39BF-413E-BBA3-CDE64C47F4C3}"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252902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70261A-39BF-413E-BBA3-CDE64C47F4C3}"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2112C-42A4-4CB5-908C-D138F28F6A66}" type="slidenum">
              <a:rPr lang="en-US" smtClean="0"/>
              <a:t>‹#›</a:t>
            </a:fld>
            <a:endParaRPr lang="en-US"/>
          </a:p>
        </p:txBody>
      </p:sp>
    </p:spTree>
    <p:extLst>
      <p:ext uri="{BB962C8B-B14F-4D97-AF65-F5344CB8AC3E}">
        <p14:creationId xmlns:p14="http://schemas.microsoft.com/office/powerpoint/2010/main" val="46081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10.jp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theme" Target="../theme/theme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5.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70261A-39BF-413E-BBA3-CDE64C47F4C3}" type="datetimeFigureOut">
              <a:rPr lang="en-US" smtClean="0"/>
              <a:t>11/13/2025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72112C-42A4-4CB5-908C-D138F28F6A66}" type="slidenum">
              <a:rPr lang="en-US" smtClean="0"/>
              <a:t>‹#›</a:t>
            </a:fld>
            <a:endParaRPr lang="en-US"/>
          </a:p>
        </p:txBody>
      </p:sp>
    </p:spTree>
    <p:extLst>
      <p:ext uri="{BB962C8B-B14F-4D97-AF65-F5344CB8AC3E}">
        <p14:creationId xmlns:p14="http://schemas.microsoft.com/office/powerpoint/2010/main" val="10116184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70261A-39BF-413E-BBA3-CDE64C47F4C3}" type="datetimeFigureOut">
              <a:rPr lang="en-US" smtClean="0"/>
              <a:t>11/13/2025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072112C-42A4-4CB5-908C-D138F28F6A66}" type="slidenum">
              <a:rPr lang="en-US" smtClean="0"/>
              <a:t>‹#›</a:t>
            </a:fld>
            <a:endParaRPr lang="en-US"/>
          </a:p>
        </p:txBody>
      </p:sp>
    </p:spTree>
    <p:extLst>
      <p:ext uri="{BB962C8B-B14F-4D97-AF65-F5344CB8AC3E}">
        <p14:creationId xmlns:p14="http://schemas.microsoft.com/office/powerpoint/2010/main" val="23305920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970261A-39BF-413E-BBA3-CDE64C47F4C3}" type="datetimeFigureOut">
              <a:rPr lang="en-US" smtClean="0"/>
              <a:t>11/13/2025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072112C-42A4-4CB5-908C-D138F28F6A66}" type="slidenum">
              <a:rPr lang="en-US" smtClean="0"/>
              <a:t>‹#›</a:t>
            </a:fld>
            <a:endParaRPr lang="en-US"/>
          </a:p>
        </p:txBody>
      </p:sp>
    </p:spTree>
    <p:extLst>
      <p:ext uri="{BB962C8B-B14F-4D97-AF65-F5344CB8AC3E}">
        <p14:creationId xmlns:p14="http://schemas.microsoft.com/office/powerpoint/2010/main" val="2395637021"/>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970261A-39BF-413E-BBA3-CDE64C47F4C3}" type="datetimeFigureOut">
              <a:rPr lang="en-US" smtClean="0"/>
              <a:t>11/13/2025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072112C-42A4-4CB5-908C-D138F28F6A66}" type="slidenum">
              <a:rPr lang="en-US" smtClean="0"/>
              <a:t>‹#›</a:t>
            </a:fld>
            <a:endParaRPr lang="en-US"/>
          </a:p>
        </p:txBody>
      </p:sp>
    </p:spTree>
    <p:extLst>
      <p:ext uri="{BB962C8B-B14F-4D97-AF65-F5344CB8AC3E}">
        <p14:creationId xmlns:p14="http://schemas.microsoft.com/office/powerpoint/2010/main" val="204610289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70261A-39BF-413E-BBA3-CDE64C47F4C3}" type="datetimeFigureOut">
              <a:rPr lang="en-US" smtClean="0"/>
              <a:t>11/13/2025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72112C-42A4-4CB5-908C-D138F28F6A66}" type="slidenum">
              <a:rPr lang="en-US" smtClean="0"/>
              <a:t>‹#›</a:t>
            </a:fld>
            <a:endParaRPr lang="en-US"/>
          </a:p>
        </p:txBody>
      </p:sp>
    </p:spTree>
    <p:extLst>
      <p:ext uri="{BB962C8B-B14F-4D97-AF65-F5344CB8AC3E}">
        <p14:creationId xmlns:p14="http://schemas.microsoft.com/office/powerpoint/2010/main" val="153764285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9212" y="308914"/>
            <a:ext cx="8574622" cy="2616199"/>
          </a:xfrm>
        </p:spPr>
        <p:txBody>
          <a:bodyPr>
            <a:noAutofit/>
          </a:bodyPr>
          <a:lstStyle/>
          <a:p>
            <a:pPr algn="ctr"/>
            <a:r>
              <a:rPr lang="ar-JO" sz="19900" b="1" dirty="0" smtClean="0">
                <a:latin typeface="Aldhabi" panose="01000000000000000000" pitchFamily="2" charset="-78"/>
                <a:cs typeface="Aldhabi" panose="01000000000000000000" pitchFamily="2" charset="-78"/>
              </a:rPr>
              <a:t>أم الرصاص</a:t>
            </a:r>
            <a:endParaRPr lang="en-US" sz="19900" b="1" dirty="0">
              <a:latin typeface="Aldhabi" panose="01000000000000000000" pitchFamily="2" charset="-78"/>
              <a:cs typeface="Aldhabi" panose="01000000000000000000" pitchFamily="2" charset="-78"/>
            </a:endParaRPr>
          </a:p>
        </p:txBody>
      </p:sp>
      <p:sp>
        <p:nvSpPr>
          <p:cNvPr id="3" name="Subtitle 2"/>
          <p:cNvSpPr>
            <a:spLocks noGrp="1"/>
          </p:cNvSpPr>
          <p:nvPr>
            <p:ph type="subTitle" idx="1"/>
          </p:nvPr>
        </p:nvSpPr>
        <p:spPr>
          <a:xfrm>
            <a:off x="4507329" y="4218337"/>
            <a:ext cx="6987645" cy="1388534"/>
          </a:xfrm>
        </p:spPr>
        <p:txBody>
          <a:bodyPr>
            <a:normAutofit/>
          </a:bodyPr>
          <a:lstStyle/>
          <a:p>
            <a:pPr algn="l"/>
            <a:r>
              <a:rPr lang="ar-JO" sz="3600" dirty="0" smtClean="0">
                <a:latin typeface="Aldhabi" panose="01000000000000000000" pitchFamily="2" charset="-78"/>
                <a:cs typeface="Aldhabi" panose="01000000000000000000" pitchFamily="2" charset="-78"/>
              </a:rPr>
              <a:t>إشراف المعلمة: أسمى المجالي</a:t>
            </a:r>
          </a:p>
          <a:p>
            <a:pPr algn="l"/>
            <a:r>
              <a:rPr lang="ar-JO" sz="3600" dirty="0" smtClean="0">
                <a:latin typeface="Aldhabi" panose="01000000000000000000" pitchFamily="2" charset="-78"/>
                <a:cs typeface="Aldhabi" panose="01000000000000000000" pitchFamily="2" charset="-78"/>
              </a:rPr>
              <a:t>عمل الطالب: قصي أبو الزلف</a:t>
            </a:r>
            <a:endParaRPr lang="en-US" sz="36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73683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9874" y="2666999"/>
            <a:ext cx="7680960" cy="3914793"/>
          </a:xfrm>
          <a:prstGeom prst="rect">
            <a:avLst/>
          </a:prstGeom>
        </p:spPr>
      </p:pic>
      <p:sp>
        <p:nvSpPr>
          <p:cNvPr id="3" name="Title 2"/>
          <p:cNvSpPr>
            <a:spLocks noGrp="1"/>
          </p:cNvSpPr>
          <p:nvPr>
            <p:ph type="title"/>
          </p:nvPr>
        </p:nvSpPr>
        <p:spPr/>
        <p:txBody>
          <a:bodyPr>
            <a:normAutofit/>
          </a:bodyPr>
          <a:lstStyle/>
          <a:p>
            <a:pPr algn="ctr"/>
            <a:r>
              <a:rPr lang="ar-JO" sz="8000" dirty="0" smtClean="0">
                <a:solidFill>
                  <a:srgbClr val="FFFF00"/>
                </a:solidFill>
              </a:rPr>
              <a:t>أم الرصاص</a:t>
            </a:r>
            <a:endParaRPr lang="en-US" sz="8000" dirty="0">
              <a:solidFill>
                <a:srgbClr val="FFFF00"/>
              </a:solidFill>
            </a:endParaRPr>
          </a:p>
        </p:txBody>
      </p:sp>
    </p:spTree>
    <p:extLst>
      <p:ext uri="{BB962C8B-B14F-4D97-AF65-F5344CB8AC3E}">
        <p14:creationId xmlns:p14="http://schemas.microsoft.com/office/powerpoint/2010/main" val="31981524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712951"/>
          </a:xfrm>
        </p:spPr>
        <p:txBody>
          <a:bodyPr/>
          <a:lstStyle/>
          <a:p>
            <a:pPr algn="just" rtl="1"/>
            <a:r>
              <a:rPr lang="ar-JO" sz="3200" b="1" dirty="0">
                <a:solidFill>
                  <a:srgbClr val="FFFF00"/>
                </a:solidFill>
              </a:rPr>
              <a:t>أم الرصاص قرية تتبع محافظة العاصمة في وسط المملكة الأردنية الهاشمية</a:t>
            </a:r>
            <a:r>
              <a:rPr lang="ar-JO" sz="3200" b="1" dirty="0" smtClean="0">
                <a:solidFill>
                  <a:srgbClr val="FFFF00"/>
                </a:solidFill>
              </a:rPr>
              <a:t>.</a:t>
            </a:r>
            <a:br>
              <a:rPr lang="ar-JO" sz="3200" b="1" dirty="0" smtClean="0">
                <a:solidFill>
                  <a:srgbClr val="FFFF00"/>
                </a:solidFill>
              </a:rPr>
            </a:br>
            <a:r>
              <a:rPr lang="ar-JO" sz="3200" b="1" dirty="0">
                <a:solidFill>
                  <a:srgbClr val="FFFF00"/>
                </a:solidFill>
              </a:rPr>
              <a:t/>
            </a:r>
            <a:br>
              <a:rPr lang="ar-JO" sz="3200" b="1" dirty="0">
                <a:solidFill>
                  <a:srgbClr val="FFFF00"/>
                </a:solidFill>
              </a:rPr>
            </a:br>
            <a:r>
              <a:rPr lang="ar-JO" sz="3200" b="1" dirty="0">
                <a:solidFill>
                  <a:srgbClr val="FFFF00"/>
                </a:solidFill>
              </a:rPr>
              <a:t>أسسها الرومان كمعسكرات في البدء من أجل تثبيت النفوذ وحماية طرق التجارة المتجهة من الجزيرة العربية إلى بلاد الشام </a:t>
            </a:r>
            <a:r>
              <a:rPr lang="ar-JO" sz="3200" b="1" dirty="0" smtClean="0">
                <a:solidFill>
                  <a:srgbClr val="FFFF00"/>
                </a:solidFill>
              </a:rPr>
              <a:t>وبالعكس</a:t>
            </a:r>
            <a:r>
              <a:rPr lang="en-GB" sz="3200" b="1" dirty="0" smtClean="0">
                <a:solidFill>
                  <a:srgbClr val="FFFF00"/>
                </a:solidFill>
              </a:rPr>
              <a:t>.</a:t>
            </a:r>
            <a:br>
              <a:rPr lang="en-GB" sz="3200" b="1" dirty="0" smtClean="0">
                <a:solidFill>
                  <a:srgbClr val="FFFF00"/>
                </a:solidFill>
              </a:rPr>
            </a:br>
            <a:r>
              <a:rPr lang="en-GB" sz="3200" b="1" dirty="0" smtClean="0">
                <a:solidFill>
                  <a:srgbClr val="FFFF00"/>
                </a:solidFill>
              </a:rPr>
              <a:t/>
            </a:r>
            <a:br>
              <a:rPr lang="en-GB" sz="3200" b="1" dirty="0" smtClean="0">
                <a:solidFill>
                  <a:srgbClr val="FFFF00"/>
                </a:solidFill>
              </a:rPr>
            </a:br>
            <a:r>
              <a:rPr lang="ar-JO" sz="3200" b="1" dirty="0">
                <a:solidFill>
                  <a:srgbClr val="FFFF00"/>
                </a:solidFill>
              </a:rPr>
              <a:t>وتُعتبر منطقة أم الرصاص اليوم، من أهم المواقع السياحية الأثرية في الأردن التي يرتادها الحجاج المسيحيون من مختلف مناطق العالم، لما تحويه من معالم دينية </a:t>
            </a:r>
            <a:r>
              <a:rPr lang="ar-JO" sz="3200" b="1" dirty="0" smtClean="0">
                <a:solidFill>
                  <a:srgbClr val="FFFF00"/>
                </a:solidFill>
              </a:rPr>
              <a:t>قديمة.</a:t>
            </a:r>
            <a:endParaRPr lang="en-US" sz="3200" b="1" dirty="0">
              <a:solidFill>
                <a:srgbClr val="FFFF00"/>
              </a:solidFill>
            </a:endParaRPr>
          </a:p>
        </p:txBody>
      </p:sp>
    </p:spTree>
    <p:extLst>
      <p:ext uri="{BB962C8B-B14F-4D97-AF65-F5344CB8AC3E}">
        <p14:creationId xmlns:p14="http://schemas.microsoft.com/office/powerpoint/2010/main" val="1877651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t>كنائس أم الرّصاص</a:t>
            </a:r>
            <a:endParaRPr lang="en-US" dirty="0"/>
          </a:p>
        </p:txBody>
      </p:sp>
      <p:sp>
        <p:nvSpPr>
          <p:cNvPr id="3" name="Content Placeholder 2"/>
          <p:cNvSpPr>
            <a:spLocks noGrp="1"/>
          </p:cNvSpPr>
          <p:nvPr>
            <p:ph idx="1"/>
          </p:nvPr>
        </p:nvSpPr>
        <p:spPr/>
        <p:txBody>
          <a:bodyPr/>
          <a:lstStyle/>
          <a:p>
            <a:pPr algn="r" rtl="1"/>
            <a:r>
              <a:rPr lang="ar-JO" dirty="0"/>
              <a:t>كنيسة القديس </a:t>
            </a:r>
            <a:r>
              <a:rPr lang="ar-JO" dirty="0" err="1" smtClean="0"/>
              <a:t>إ</a:t>
            </a:r>
            <a:r>
              <a:rPr lang="ar-JO" dirty="0" err="1" smtClean="0"/>
              <a:t>سطفانوس</a:t>
            </a:r>
            <a:endParaRPr lang="en-GB" dirty="0" smtClean="0"/>
          </a:p>
          <a:p>
            <a:pPr algn="r" rtl="1"/>
            <a:r>
              <a:rPr lang="ar-JO" dirty="0"/>
              <a:t>كنيسة الأسقف </a:t>
            </a:r>
            <a:r>
              <a:rPr lang="ar-JO" dirty="0" err="1" smtClean="0"/>
              <a:t>سرجيوس</a:t>
            </a:r>
            <a:endParaRPr lang="en-GB" dirty="0" smtClean="0"/>
          </a:p>
          <a:p>
            <a:pPr algn="r" rtl="1"/>
            <a:r>
              <a:rPr lang="ar-JO" dirty="0"/>
              <a:t>كنيسة القديس </a:t>
            </a:r>
            <a:r>
              <a:rPr lang="ar-JO" dirty="0" smtClean="0"/>
              <a:t>بولس</a:t>
            </a:r>
          </a:p>
          <a:p>
            <a:pPr algn="r" rtl="1"/>
            <a:r>
              <a:rPr lang="ar-JO" dirty="0"/>
              <a:t>برج النساك </a:t>
            </a:r>
            <a:endParaRPr lang="ar-JO" dirty="0" smtClean="0"/>
          </a:p>
          <a:p>
            <a:pPr marL="0" indent="0" algn="r" rtl="1">
              <a:buNone/>
            </a:pPr>
            <a:endParaRPr lang="en-US" dirty="0"/>
          </a:p>
        </p:txBody>
      </p:sp>
      <p:pic>
        <p:nvPicPr>
          <p:cNvPr id="4" name="Picture 3"/>
          <p:cNvPicPr>
            <a:picLocks noChangeAspect="1"/>
          </p:cNvPicPr>
          <p:nvPr/>
        </p:nvPicPr>
        <p:blipFill>
          <a:blip r:embed="rId2"/>
          <a:stretch>
            <a:fillRect/>
          </a:stretch>
        </p:blipFill>
        <p:spPr>
          <a:xfrm>
            <a:off x="4313766" y="1837765"/>
            <a:ext cx="3693765" cy="3720656"/>
          </a:xfrm>
          <a:prstGeom prst="rect">
            <a:avLst/>
          </a:prstGeom>
        </p:spPr>
      </p:pic>
      <p:pic>
        <p:nvPicPr>
          <p:cNvPr id="5" name="Picture 4"/>
          <p:cNvPicPr>
            <a:picLocks noChangeAspect="1"/>
          </p:cNvPicPr>
          <p:nvPr/>
        </p:nvPicPr>
        <p:blipFill>
          <a:blip r:embed="rId3"/>
          <a:stretch>
            <a:fillRect/>
          </a:stretch>
        </p:blipFill>
        <p:spPr>
          <a:xfrm>
            <a:off x="298082" y="1837765"/>
            <a:ext cx="3847586" cy="3720656"/>
          </a:xfrm>
          <a:prstGeom prst="rect">
            <a:avLst/>
          </a:prstGeom>
        </p:spPr>
      </p:pic>
    </p:spTree>
    <p:extLst>
      <p:ext uri="{BB962C8B-B14F-4D97-AF65-F5344CB8AC3E}">
        <p14:creationId xmlns:p14="http://schemas.microsoft.com/office/powerpoint/2010/main" val="26353330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2961" y="3148149"/>
            <a:ext cx="7341325" cy="3519931"/>
          </a:xfrm>
          <a:prstGeom prst="rect">
            <a:avLst/>
          </a:prstGeom>
        </p:spPr>
      </p:pic>
      <p:sp>
        <p:nvSpPr>
          <p:cNvPr id="3" name="Content Placeholder 2"/>
          <p:cNvSpPr>
            <a:spLocks noGrp="1"/>
          </p:cNvSpPr>
          <p:nvPr>
            <p:ph idx="1"/>
          </p:nvPr>
        </p:nvSpPr>
        <p:spPr>
          <a:xfrm>
            <a:off x="91440" y="665236"/>
            <a:ext cx="9601196" cy="3318936"/>
          </a:xfrm>
        </p:spPr>
        <p:txBody>
          <a:bodyPr/>
          <a:lstStyle/>
          <a:p>
            <a:pPr algn="just" rtl="1"/>
            <a:r>
              <a:rPr lang="ar-JO" sz="2400" b="1" dirty="0" smtClean="0">
                <a:solidFill>
                  <a:srgbClr val="FF0000"/>
                </a:solidFill>
              </a:rPr>
              <a:t>يعد </a:t>
            </a:r>
            <a:r>
              <a:rPr lang="ar-JO" sz="2400" b="1" dirty="0">
                <a:solidFill>
                  <a:srgbClr val="FF0000"/>
                </a:solidFill>
              </a:rPr>
              <a:t>الموقع </a:t>
            </a:r>
            <a:r>
              <a:rPr lang="ar-JO" sz="2400" b="1" dirty="0" smtClean="0">
                <a:solidFill>
                  <a:srgbClr val="FF0000"/>
                </a:solidFill>
              </a:rPr>
              <a:t>مثالًا حيًّا </a:t>
            </a:r>
            <a:r>
              <a:rPr lang="ar-JO" sz="2400" b="1" dirty="0">
                <a:solidFill>
                  <a:srgbClr val="FF0000"/>
                </a:solidFill>
              </a:rPr>
              <a:t>على التعايش الثقافي والديني المستمر عبر العصور الرومانية والبيزنطية والإسلامية المبكرة، ويقدم لمحة فريدة عن الحياة في تلك </a:t>
            </a:r>
            <a:r>
              <a:rPr lang="ar-JO" sz="2400" b="1" dirty="0" smtClean="0">
                <a:solidFill>
                  <a:srgbClr val="FF0000"/>
                </a:solidFill>
              </a:rPr>
              <a:t>الفترات.</a:t>
            </a:r>
          </a:p>
          <a:p>
            <a:pPr algn="just" rtl="1"/>
            <a:r>
              <a:rPr lang="ar-JO" sz="2400" b="1" dirty="0">
                <a:solidFill>
                  <a:srgbClr val="FF0000"/>
                </a:solidFill>
              </a:rPr>
              <a:t> هناك جهود مستمرة لترميم معالم الموقع والحفاظ عليها، بالإضافة إلى تحسين الخدمات المقدمة للزوار والسياح. </a:t>
            </a:r>
          </a:p>
          <a:p>
            <a:pPr algn="r" rtl="1"/>
            <a:endParaRPr lang="en-US" dirty="0"/>
          </a:p>
        </p:txBody>
      </p:sp>
    </p:spTree>
    <p:extLst>
      <p:ext uri="{BB962C8B-B14F-4D97-AF65-F5344CB8AC3E}">
        <p14:creationId xmlns:p14="http://schemas.microsoft.com/office/powerpoint/2010/main" val="32284001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Mesh">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TM03457496[[fn=Parallax]]</Template>
  <TotalTime>55</TotalTime>
  <Words>139</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vt:i4>
      </vt:variant>
    </vt:vector>
  </HeadingPairs>
  <TitlesOfParts>
    <vt:vector size="19" baseType="lpstr">
      <vt:lpstr>Aldhabi</vt:lpstr>
      <vt:lpstr>Arial</vt:lpstr>
      <vt:lpstr>Century Gothic</vt:lpstr>
      <vt:lpstr>Corbel</vt:lpstr>
      <vt:lpstr>Impact</vt:lpstr>
      <vt:lpstr>Tahoma</vt:lpstr>
      <vt:lpstr>Times New Roman</vt:lpstr>
      <vt:lpstr>Trebuchet MS</vt:lpstr>
      <vt:lpstr>Wingdings 3</vt:lpstr>
      <vt:lpstr>Parallax</vt:lpstr>
      <vt:lpstr>Ion</vt:lpstr>
      <vt:lpstr>Mesh</vt:lpstr>
      <vt:lpstr>Main Event</vt:lpstr>
      <vt:lpstr>Facet</vt:lpstr>
      <vt:lpstr>أم الرصاص</vt:lpstr>
      <vt:lpstr>أم الرصاص</vt:lpstr>
      <vt:lpstr>أم الرصاص قرية تتبع محافظة العاصمة في وسط المملكة الأردنية الهاشمية.  أسسها الرومان كمعسكرات في البدء من أجل تثبيت النفوذ وحماية طرق التجارة المتجهة من الجزيرة العربية إلى بلاد الشام وبالعكس.  وتُعتبر منطقة أم الرصاص اليوم، من أهم المواقع السياحية الأثرية في الأردن التي يرتادها الحجاج المسيحيون من مختلف مناطق العالم، لما تحويه من معالم دينية قديمة.</vt:lpstr>
      <vt:lpstr>كنائس أم الرّصاص</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أم الرصاص</dc:title>
  <dc:creator>Green Vision</dc:creator>
  <cp:lastModifiedBy>Green Vision</cp:lastModifiedBy>
  <cp:revision>9</cp:revision>
  <dcterms:created xsi:type="dcterms:W3CDTF">2025-11-13T17:44:02Z</dcterms:created>
  <dcterms:modified xsi:type="dcterms:W3CDTF">2025-11-13T18:42:10Z</dcterms:modified>
</cp:coreProperties>
</file>