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48C82A-1F24-4346-872A-2EEFE07B22E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3FCD6F-F040-4299-85AF-7E91AF3FDBB6}">
      <dgm:prSet phldrT="[Text]"/>
      <dgm:spPr/>
      <dgm:t>
        <a:bodyPr/>
        <a:lstStyle/>
        <a:p>
          <a:pPr algn="r"/>
          <a:r>
            <a:rPr lang="ar-JO" dirty="0" smtClean="0"/>
            <a:t>المبتدأ</a:t>
          </a:r>
          <a:endParaRPr lang="en-US" dirty="0"/>
        </a:p>
      </dgm:t>
    </dgm:pt>
    <dgm:pt modelId="{8A587857-BB8C-42CE-ADF2-BDE0C3EA3650}" type="parTrans" cxnId="{53449732-F393-4938-B34F-974C8737D1B2}">
      <dgm:prSet/>
      <dgm:spPr/>
      <dgm:t>
        <a:bodyPr/>
        <a:lstStyle/>
        <a:p>
          <a:endParaRPr lang="en-US"/>
        </a:p>
      </dgm:t>
    </dgm:pt>
    <dgm:pt modelId="{722E8BB4-DAC7-4913-B2E2-B76AAD0F7D01}" type="sibTrans" cxnId="{53449732-F393-4938-B34F-974C8737D1B2}">
      <dgm:prSet/>
      <dgm:spPr/>
      <dgm:t>
        <a:bodyPr/>
        <a:lstStyle/>
        <a:p>
          <a:endParaRPr lang="en-US"/>
        </a:p>
      </dgm:t>
    </dgm:pt>
    <dgm:pt modelId="{04B3A099-0EEB-41EA-9591-717CF6F8D78F}">
      <dgm:prSet phldrT="[Text]" phldr="1"/>
      <dgm:spPr/>
      <dgm:t>
        <a:bodyPr/>
        <a:lstStyle/>
        <a:p>
          <a:endParaRPr lang="en-US" dirty="0"/>
        </a:p>
      </dgm:t>
    </dgm:pt>
    <dgm:pt modelId="{23E014ED-8EC9-4FCF-8541-C64C46B17F13}" type="parTrans" cxnId="{707335AE-D3B6-487B-BE97-3A494CB6EBEE}">
      <dgm:prSet/>
      <dgm:spPr/>
      <dgm:t>
        <a:bodyPr/>
        <a:lstStyle/>
        <a:p>
          <a:endParaRPr lang="en-US"/>
        </a:p>
      </dgm:t>
    </dgm:pt>
    <dgm:pt modelId="{B549EEC1-6509-4307-9818-3FB9A6585836}" type="sibTrans" cxnId="{707335AE-D3B6-487B-BE97-3A494CB6EBEE}">
      <dgm:prSet/>
      <dgm:spPr/>
      <dgm:t>
        <a:bodyPr/>
        <a:lstStyle/>
        <a:p>
          <a:endParaRPr lang="en-US"/>
        </a:p>
      </dgm:t>
    </dgm:pt>
    <dgm:pt modelId="{88D2C10F-BAA6-41B6-BD22-3DCC886D284B}">
      <dgm:prSet phldrT="[Text]"/>
      <dgm:spPr/>
      <dgm:t>
        <a:bodyPr/>
        <a:lstStyle/>
        <a:p>
          <a:pPr algn="r"/>
          <a:r>
            <a:rPr lang="ar-JO" dirty="0" smtClean="0"/>
            <a:t>الخبر</a:t>
          </a:r>
          <a:endParaRPr lang="en-US" dirty="0"/>
        </a:p>
      </dgm:t>
    </dgm:pt>
    <dgm:pt modelId="{14EF6284-DF1E-451B-B776-97DFF7A830A9}" type="parTrans" cxnId="{2030A156-0416-4980-B02F-DCB5D7945C9F}">
      <dgm:prSet/>
      <dgm:spPr/>
      <dgm:t>
        <a:bodyPr/>
        <a:lstStyle/>
        <a:p>
          <a:endParaRPr lang="en-US"/>
        </a:p>
      </dgm:t>
    </dgm:pt>
    <dgm:pt modelId="{946998CE-9963-42E2-B587-5D311A93491A}" type="sibTrans" cxnId="{2030A156-0416-4980-B02F-DCB5D7945C9F}">
      <dgm:prSet/>
      <dgm:spPr/>
      <dgm:t>
        <a:bodyPr/>
        <a:lstStyle/>
        <a:p>
          <a:endParaRPr lang="en-US"/>
        </a:p>
      </dgm:t>
    </dgm:pt>
    <dgm:pt modelId="{F65822AE-129C-4003-9B4D-2F7FD00AE01A}">
      <dgm:prSet phldrT="[Text]" phldr="1"/>
      <dgm:spPr/>
      <dgm:t>
        <a:bodyPr/>
        <a:lstStyle/>
        <a:p>
          <a:endParaRPr lang="en-US" dirty="0"/>
        </a:p>
      </dgm:t>
    </dgm:pt>
    <dgm:pt modelId="{15257FCB-12CE-4C25-8948-F1B0C5FC74DB}" type="parTrans" cxnId="{0E3820F6-B84E-4F48-862B-BC446C3877B2}">
      <dgm:prSet/>
      <dgm:spPr/>
      <dgm:t>
        <a:bodyPr/>
        <a:lstStyle/>
        <a:p>
          <a:endParaRPr lang="en-US"/>
        </a:p>
      </dgm:t>
    </dgm:pt>
    <dgm:pt modelId="{94BEA263-BBB9-4373-8330-DE22D8274B18}" type="sibTrans" cxnId="{0E3820F6-B84E-4F48-862B-BC446C3877B2}">
      <dgm:prSet/>
      <dgm:spPr/>
      <dgm:t>
        <a:bodyPr/>
        <a:lstStyle/>
        <a:p>
          <a:endParaRPr lang="en-US"/>
        </a:p>
      </dgm:t>
    </dgm:pt>
    <dgm:pt modelId="{B048EC87-30E3-4E4C-B144-5234627F5468}" type="pres">
      <dgm:prSet presAssocID="{4348C82A-1F24-4346-872A-2EEFE07B22E2}" presName="linear" presStyleCnt="0">
        <dgm:presLayoutVars>
          <dgm:animLvl val="lvl"/>
          <dgm:resizeHandles val="exact"/>
        </dgm:presLayoutVars>
      </dgm:prSet>
      <dgm:spPr/>
    </dgm:pt>
    <dgm:pt modelId="{77184366-85C1-4A16-9E55-B025133A3587}" type="pres">
      <dgm:prSet presAssocID="{3D3FCD6F-F040-4299-85AF-7E91AF3FDBB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3463C36-DDB7-4356-A5A1-93B2C8CE29CF}" type="pres">
      <dgm:prSet presAssocID="{3D3FCD6F-F040-4299-85AF-7E91AF3FDBB6}" presName="childText" presStyleLbl="revTx" presStyleIdx="0" presStyleCnt="2">
        <dgm:presLayoutVars>
          <dgm:bulletEnabled val="1"/>
        </dgm:presLayoutVars>
      </dgm:prSet>
      <dgm:spPr/>
    </dgm:pt>
    <dgm:pt modelId="{1CDB2B12-0249-48BB-A500-F77FF812AE8B}" type="pres">
      <dgm:prSet presAssocID="{88D2C10F-BAA6-41B6-BD22-3DCC886D284B}" presName="parentText" presStyleLbl="node1" presStyleIdx="1" presStyleCnt="2" custLinFactNeighborX="980">
        <dgm:presLayoutVars>
          <dgm:chMax val="0"/>
          <dgm:bulletEnabled val="1"/>
        </dgm:presLayoutVars>
      </dgm:prSet>
      <dgm:spPr/>
    </dgm:pt>
    <dgm:pt modelId="{5606156C-E991-487C-A51E-E95F095C0404}" type="pres">
      <dgm:prSet presAssocID="{88D2C10F-BAA6-41B6-BD22-3DCC886D284B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3BF1A2FC-7A4E-4166-84B5-7F8196505DC7}" type="presOf" srcId="{3D3FCD6F-F040-4299-85AF-7E91AF3FDBB6}" destId="{77184366-85C1-4A16-9E55-B025133A3587}" srcOrd="0" destOrd="0" presId="urn:microsoft.com/office/officeart/2005/8/layout/vList2"/>
    <dgm:cxn modelId="{707335AE-D3B6-487B-BE97-3A494CB6EBEE}" srcId="{3D3FCD6F-F040-4299-85AF-7E91AF3FDBB6}" destId="{04B3A099-0EEB-41EA-9591-717CF6F8D78F}" srcOrd="0" destOrd="0" parTransId="{23E014ED-8EC9-4FCF-8541-C64C46B17F13}" sibTransId="{B549EEC1-6509-4307-9818-3FB9A6585836}"/>
    <dgm:cxn modelId="{DF0AB4CA-911B-47EE-8DD2-9A8BF3825D80}" type="presOf" srcId="{04B3A099-0EEB-41EA-9591-717CF6F8D78F}" destId="{33463C36-DDB7-4356-A5A1-93B2C8CE29CF}" srcOrd="0" destOrd="0" presId="urn:microsoft.com/office/officeart/2005/8/layout/vList2"/>
    <dgm:cxn modelId="{383B307B-D456-4DBE-BA42-44C334787811}" type="presOf" srcId="{F65822AE-129C-4003-9B4D-2F7FD00AE01A}" destId="{5606156C-E991-487C-A51E-E95F095C0404}" srcOrd="0" destOrd="0" presId="urn:microsoft.com/office/officeart/2005/8/layout/vList2"/>
    <dgm:cxn modelId="{53449732-F393-4938-B34F-974C8737D1B2}" srcId="{4348C82A-1F24-4346-872A-2EEFE07B22E2}" destId="{3D3FCD6F-F040-4299-85AF-7E91AF3FDBB6}" srcOrd="0" destOrd="0" parTransId="{8A587857-BB8C-42CE-ADF2-BDE0C3EA3650}" sibTransId="{722E8BB4-DAC7-4913-B2E2-B76AAD0F7D01}"/>
    <dgm:cxn modelId="{12E6B2DD-C653-4E8F-B598-D57DE4AC1E71}" type="presOf" srcId="{88D2C10F-BAA6-41B6-BD22-3DCC886D284B}" destId="{1CDB2B12-0249-48BB-A500-F77FF812AE8B}" srcOrd="0" destOrd="0" presId="urn:microsoft.com/office/officeart/2005/8/layout/vList2"/>
    <dgm:cxn modelId="{2030A156-0416-4980-B02F-DCB5D7945C9F}" srcId="{4348C82A-1F24-4346-872A-2EEFE07B22E2}" destId="{88D2C10F-BAA6-41B6-BD22-3DCC886D284B}" srcOrd="1" destOrd="0" parTransId="{14EF6284-DF1E-451B-B776-97DFF7A830A9}" sibTransId="{946998CE-9963-42E2-B587-5D311A93491A}"/>
    <dgm:cxn modelId="{0E3820F6-B84E-4F48-862B-BC446C3877B2}" srcId="{88D2C10F-BAA6-41B6-BD22-3DCC886D284B}" destId="{F65822AE-129C-4003-9B4D-2F7FD00AE01A}" srcOrd="0" destOrd="0" parTransId="{15257FCB-12CE-4C25-8948-F1B0C5FC74DB}" sibTransId="{94BEA263-BBB9-4373-8330-DE22D8274B18}"/>
    <dgm:cxn modelId="{68B5F839-B5D6-4F90-9706-7DE4FC9B9798}" type="presOf" srcId="{4348C82A-1F24-4346-872A-2EEFE07B22E2}" destId="{B048EC87-30E3-4E4C-B144-5234627F5468}" srcOrd="0" destOrd="0" presId="urn:microsoft.com/office/officeart/2005/8/layout/vList2"/>
    <dgm:cxn modelId="{8E1A0990-59FB-463D-B95C-69ED23501A10}" type="presParOf" srcId="{B048EC87-30E3-4E4C-B144-5234627F5468}" destId="{77184366-85C1-4A16-9E55-B025133A3587}" srcOrd="0" destOrd="0" presId="urn:microsoft.com/office/officeart/2005/8/layout/vList2"/>
    <dgm:cxn modelId="{7A34FEF0-B4CA-4E52-B5B5-8AC0DCDC0E5A}" type="presParOf" srcId="{B048EC87-30E3-4E4C-B144-5234627F5468}" destId="{33463C36-DDB7-4356-A5A1-93B2C8CE29CF}" srcOrd="1" destOrd="0" presId="urn:microsoft.com/office/officeart/2005/8/layout/vList2"/>
    <dgm:cxn modelId="{CB1E6A6D-FEC9-440B-B9CF-E81DCC82FCF2}" type="presParOf" srcId="{B048EC87-30E3-4E4C-B144-5234627F5468}" destId="{1CDB2B12-0249-48BB-A500-F77FF812AE8B}" srcOrd="2" destOrd="0" presId="urn:microsoft.com/office/officeart/2005/8/layout/vList2"/>
    <dgm:cxn modelId="{BE8F70A5-4DEA-4BB5-858D-2BF1013B8D43}" type="presParOf" srcId="{B048EC87-30E3-4E4C-B144-5234627F5468}" destId="{5606156C-E991-487C-A51E-E95F095C040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184366-85C1-4A16-9E55-B025133A3587}">
      <dsp:nvSpPr>
        <dsp:cNvPr id="0" name=""/>
        <dsp:cNvSpPr/>
      </dsp:nvSpPr>
      <dsp:spPr>
        <a:xfrm>
          <a:off x="0" y="23518"/>
          <a:ext cx="7772400" cy="13682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400" kern="1200" dirty="0" smtClean="0"/>
            <a:t>المبتدأ</a:t>
          </a:r>
          <a:endParaRPr lang="en-US" sz="5400" kern="1200" dirty="0"/>
        </a:p>
      </dsp:txBody>
      <dsp:txXfrm>
        <a:off x="66792" y="90310"/>
        <a:ext cx="7638816" cy="1234657"/>
      </dsp:txXfrm>
    </dsp:sp>
    <dsp:sp modelId="{33463C36-DDB7-4356-A5A1-93B2C8CE29CF}">
      <dsp:nvSpPr>
        <dsp:cNvPr id="0" name=""/>
        <dsp:cNvSpPr/>
      </dsp:nvSpPr>
      <dsp:spPr>
        <a:xfrm>
          <a:off x="0" y="1391760"/>
          <a:ext cx="7772400" cy="894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774" tIns="68580" rIns="384048" bIns="68580" numCol="1" spcCol="1270" anchor="t" anchorCtr="0">
          <a:noAutofit/>
        </a:bodyPr>
        <a:lstStyle/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4200" kern="1200" dirty="0"/>
        </a:p>
      </dsp:txBody>
      <dsp:txXfrm>
        <a:off x="0" y="1391760"/>
        <a:ext cx="7772400" cy="894240"/>
      </dsp:txXfrm>
    </dsp:sp>
    <dsp:sp modelId="{1CDB2B12-0249-48BB-A500-F77FF812AE8B}">
      <dsp:nvSpPr>
        <dsp:cNvPr id="0" name=""/>
        <dsp:cNvSpPr/>
      </dsp:nvSpPr>
      <dsp:spPr>
        <a:xfrm>
          <a:off x="0" y="2286000"/>
          <a:ext cx="7772400" cy="13682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5400" kern="1200" dirty="0" smtClean="0"/>
            <a:t>الخبر</a:t>
          </a:r>
          <a:endParaRPr lang="en-US" sz="5400" kern="1200" dirty="0"/>
        </a:p>
      </dsp:txBody>
      <dsp:txXfrm>
        <a:off x="66792" y="2352792"/>
        <a:ext cx="7638816" cy="1234657"/>
      </dsp:txXfrm>
    </dsp:sp>
    <dsp:sp modelId="{5606156C-E991-487C-A51E-E95F095C0404}">
      <dsp:nvSpPr>
        <dsp:cNvPr id="0" name=""/>
        <dsp:cNvSpPr/>
      </dsp:nvSpPr>
      <dsp:spPr>
        <a:xfrm>
          <a:off x="0" y="3654241"/>
          <a:ext cx="7772400" cy="894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774" tIns="68580" rIns="384048" bIns="68580" numCol="1" spcCol="1270" anchor="t" anchorCtr="0">
          <a:noAutofit/>
        </a:bodyPr>
        <a:lstStyle/>
        <a:p>
          <a:pPr marL="285750" lvl="1" indent="-285750" algn="l" defTabSz="1866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4200" kern="1200"/>
        </a:p>
      </dsp:txBody>
      <dsp:txXfrm>
        <a:off x="0" y="3654241"/>
        <a:ext cx="7772400" cy="894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572000"/>
            <a:ext cx="6400800" cy="1752600"/>
          </a:xfrm>
        </p:spPr>
        <p:txBody>
          <a:bodyPr>
            <a:noAutofit/>
          </a:bodyPr>
          <a:lstStyle/>
          <a:p>
            <a:pPr algn="r"/>
            <a:r>
              <a:rPr lang="ar-JO" sz="5400" dirty="0" smtClean="0">
                <a:solidFill>
                  <a:schemeClr val="tx1"/>
                </a:solidFill>
              </a:rPr>
              <a:t>المبتدأ و الخبر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6477000" cy="3505200"/>
          </a:xfrm>
        </p:spPr>
        <p:txBody>
          <a:bodyPr>
            <a:normAutofit/>
          </a:bodyPr>
          <a:lstStyle/>
          <a:p>
            <a:r>
              <a:rPr lang="ar-JO" sz="5400" dirty="0" smtClean="0"/>
              <a:t>الجملة الإسمية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43290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ar-JO" sz="6000" dirty="0" smtClean="0"/>
              <a:t>الجملة  الإسمية:هي الجملة التي تبدأ باسم و هذا الاسم يسمى مبتدأ.</a:t>
            </a:r>
            <a:endParaRPr lang="en-US" sz="6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9" y="4114800"/>
            <a:ext cx="4227011" cy="200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416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ar-JO" dirty="0" smtClean="0">
                <a:solidFill>
                  <a:schemeClr val="tx1"/>
                </a:solidFill>
              </a:rPr>
              <a:t>مكونات الجملة الإسمية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07506141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326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>
                <a:solidFill>
                  <a:schemeClr val="tx1"/>
                </a:solidFill>
              </a:rPr>
              <a:t>إ</a:t>
            </a:r>
            <a:r>
              <a:rPr lang="ar-JO" dirty="0" smtClean="0">
                <a:solidFill>
                  <a:schemeClr val="tx1"/>
                </a:solidFill>
              </a:rPr>
              <a:t>عراب المبتدأ و الخبر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ar-JO" dirty="0" smtClean="0"/>
          </a:p>
          <a:p>
            <a:pPr marL="0" indent="0" algn="r">
              <a:buNone/>
            </a:pPr>
            <a:endParaRPr lang="ar-JO" b="1" i="1" dirty="0" smtClean="0"/>
          </a:p>
          <a:p>
            <a:pPr marL="0" indent="0" algn="r">
              <a:buNone/>
            </a:pPr>
            <a:r>
              <a:rPr lang="ar-JO" sz="5400" b="1" i="1" dirty="0" smtClean="0"/>
              <a:t>الغرابُ عطشانُ</a:t>
            </a:r>
          </a:p>
          <a:p>
            <a:pPr marL="0" indent="0" algn="r">
              <a:buNone/>
            </a:pPr>
            <a:r>
              <a:rPr lang="ar-JO" sz="3600" dirty="0" smtClean="0">
                <a:solidFill>
                  <a:schemeClr val="accent1"/>
                </a:solidFill>
              </a:rPr>
              <a:t>الغرابُ:مبتدأ مرفوع و علامة رفعه الضمة الظاهرة على آخره.</a:t>
            </a:r>
          </a:p>
          <a:p>
            <a:pPr marL="0" indent="0" algn="r">
              <a:buNone/>
            </a:pPr>
            <a:r>
              <a:rPr lang="ar-JO" sz="3600" dirty="0" smtClean="0">
                <a:solidFill>
                  <a:schemeClr val="accent1"/>
                </a:solidFill>
              </a:rPr>
              <a:t>عطشانُ: خبر المبتدأ مرفوع و علامة رفعه الضمة الظاهرة على آخره.</a:t>
            </a:r>
          </a:p>
        </p:txBody>
      </p:sp>
    </p:spTree>
    <p:extLst>
      <p:ext uri="{BB962C8B-B14F-4D97-AF65-F5344CB8AC3E}">
        <p14:creationId xmlns:p14="http://schemas.microsoft.com/office/powerpoint/2010/main" val="237368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ar-JO" sz="6000" dirty="0" smtClean="0">
                <a:solidFill>
                  <a:schemeClr val="accent1"/>
                </a:solidFill>
              </a:rPr>
              <a:t>* لا يُشترط وجود خبر المبتدأ مباشرة بعد المبتدأ </a:t>
            </a:r>
            <a:endParaRPr lang="en-US" sz="6000" dirty="0">
              <a:solidFill>
                <a:schemeClr val="accent1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267200"/>
            <a:ext cx="3314700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761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ar-JO" sz="8000" dirty="0" smtClean="0"/>
              <a:t>شكرًا</a:t>
            </a:r>
            <a:endParaRPr lang="en-US" sz="80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581400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25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30</TotalTime>
  <Words>58</Words>
  <Application>Microsoft Office PowerPoint</Application>
  <PresentationFormat>On-screen Show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Equity</vt:lpstr>
      <vt:lpstr>الجملة الإسمية</vt:lpstr>
      <vt:lpstr>PowerPoint Presentation</vt:lpstr>
      <vt:lpstr> مكونات الجملة الإسمية</vt:lpstr>
      <vt:lpstr>إعراب المبتدأ و الخبر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الجملة الإسمية</dc:title>
  <dc:creator>PC</dc:creator>
  <cp:lastModifiedBy>PC</cp:lastModifiedBy>
  <cp:revision>4</cp:revision>
  <dcterms:created xsi:type="dcterms:W3CDTF">2006-08-16T00:00:00Z</dcterms:created>
  <dcterms:modified xsi:type="dcterms:W3CDTF">2025-11-14T10:49:24Z</dcterms:modified>
</cp:coreProperties>
</file>