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3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43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0201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965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5615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84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56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5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7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0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13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5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96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2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79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3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72262-8036-4D26-A52C-C5CAE7238991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80335B7-88DE-4E77-85B5-4FAEC379F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6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YsKeveTedr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sz="6600" dirty="0" smtClean="0"/>
              <a:t>الجملة الاسمية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عمل الطالب: </a:t>
            </a:r>
            <a:r>
              <a:rPr lang="ar-JO" dirty="0" smtClean="0"/>
              <a:t>عزم حدادين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694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لنشاهد فيديو عن الجملة الاسمية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dirty="0" smtClean="0">
                <a:hlinkClick r:id="rId2"/>
              </a:rPr>
              <a:t>https://youtu.be/YsKeveTedrw</a:t>
            </a:r>
            <a:endParaRPr lang="ar-JO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44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JO" dirty="0" smtClean="0"/>
              <a:t>الجملة الاسمية: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JO" sz="3600" dirty="0" smtClean="0"/>
              <a:t>هي كل جملة تتركب من مبتدأ وخبر.</a:t>
            </a:r>
          </a:p>
          <a:p>
            <a:pPr marL="0" indent="0" algn="r" rtl="1">
              <a:buNone/>
            </a:pPr>
            <a:endParaRPr lang="ar-JO" sz="3600" dirty="0"/>
          </a:p>
          <a:p>
            <a:pPr marL="0" indent="0" algn="r" rtl="1">
              <a:buNone/>
            </a:pPr>
            <a:r>
              <a:rPr lang="ar-JO" sz="3600" dirty="0" smtClean="0"/>
              <a:t>أمثلة: </a:t>
            </a:r>
          </a:p>
          <a:p>
            <a:pPr algn="r" rtl="1">
              <a:buFontTx/>
              <a:buChar char="-"/>
            </a:pPr>
            <a:r>
              <a:rPr lang="ar-JO" sz="3600" dirty="0" smtClean="0"/>
              <a:t>الدارُ واسعةٌ.</a:t>
            </a:r>
          </a:p>
          <a:p>
            <a:pPr algn="r" rtl="1">
              <a:buFontTx/>
              <a:buChar char="-"/>
            </a:pPr>
            <a:r>
              <a:rPr lang="ar-JO" sz="3600" dirty="0" smtClean="0"/>
              <a:t>الجوُّ معتدلٌ.</a:t>
            </a:r>
          </a:p>
          <a:p>
            <a:pPr algn="r" rtl="1">
              <a:buFontTx/>
              <a:buChar char="-"/>
            </a:pPr>
            <a:r>
              <a:rPr lang="ar-JO" sz="3600" dirty="0" smtClean="0"/>
              <a:t>الشارعُ مزدحمٌ.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8442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JO" sz="4800" dirty="0" smtClean="0"/>
              <a:t>أركان الجملة الاسمية: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82040" y="1930400"/>
            <a:ext cx="10515600" cy="474572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2400" dirty="0" smtClean="0"/>
              <a:t>تتكون الجملة الاسمية من ركنين:</a:t>
            </a:r>
          </a:p>
          <a:p>
            <a:pPr marL="0" indent="0" algn="r" rtl="1">
              <a:buNone/>
            </a:pPr>
            <a:r>
              <a:rPr lang="ar-JO" sz="2400" dirty="0" smtClean="0"/>
              <a:t>1- المبتدأ: وهو موضوع الجملة المتحدث عنه.</a:t>
            </a:r>
          </a:p>
          <a:p>
            <a:pPr marL="0" indent="0" algn="r" rtl="1">
              <a:buNone/>
            </a:pPr>
            <a:r>
              <a:rPr lang="ar-JO" sz="2400" dirty="0" smtClean="0"/>
              <a:t>2- الخبر: وهو الذي يتم به الحديث عن موضوع الجملة، أو يخبر به عنه.</a:t>
            </a:r>
          </a:p>
          <a:p>
            <a:pPr marL="0" indent="0" algn="r" rtl="1">
              <a:buNone/>
            </a:pPr>
            <a:r>
              <a:rPr lang="ar-JO" sz="2400" dirty="0"/>
              <a:t> </a:t>
            </a:r>
            <a:endParaRPr lang="ar-JO" sz="2400" dirty="0" smtClean="0"/>
          </a:p>
          <a:p>
            <a:pPr marL="0" indent="0" algn="r" rtl="1">
              <a:buNone/>
            </a:pPr>
            <a:r>
              <a:rPr lang="ar-JO" sz="2400" dirty="0" smtClean="0"/>
              <a:t>لنحدد المبتدأ وخبر المبتدأ فيما يلي: </a:t>
            </a:r>
          </a:p>
          <a:p>
            <a:pPr algn="r" rtl="1">
              <a:buFontTx/>
              <a:buChar char="-"/>
            </a:pPr>
            <a:r>
              <a:rPr lang="ar-JO" sz="2400" dirty="0"/>
              <a:t>الدارُ واسعةٌ</a:t>
            </a:r>
            <a:r>
              <a:rPr lang="ar-JO" sz="2400" dirty="0" smtClean="0"/>
              <a:t>. </a:t>
            </a:r>
            <a:endParaRPr lang="ar-JO" sz="2400" dirty="0"/>
          </a:p>
          <a:p>
            <a:pPr marL="0" indent="0" algn="r" rtl="1">
              <a:buNone/>
            </a:pPr>
            <a:r>
              <a:rPr lang="ar-JO" sz="2400" dirty="0" smtClean="0"/>
              <a:t>المبتدأ: الدار، الخبر: واسعة.</a:t>
            </a:r>
            <a:endParaRPr lang="ar-JO" sz="2400" dirty="0"/>
          </a:p>
          <a:p>
            <a:pPr algn="r" rtl="1">
              <a:buFontTx/>
              <a:buChar char="-"/>
            </a:pPr>
            <a:r>
              <a:rPr lang="ar-JO" sz="2400" dirty="0"/>
              <a:t>الجوُّ </a:t>
            </a:r>
            <a:r>
              <a:rPr lang="ar-JO" sz="2400" dirty="0" smtClean="0"/>
              <a:t>معتدلٌ.</a:t>
            </a:r>
          </a:p>
          <a:p>
            <a:pPr marL="0" indent="0" algn="r" rtl="1">
              <a:buNone/>
            </a:pPr>
            <a:r>
              <a:rPr lang="ar-JO" sz="2400" dirty="0" smtClean="0"/>
              <a:t>المبتدأ: الجو، الخبر: معتدلٌ.</a:t>
            </a:r>
            <a:endParaRPr lang="ar-JO" sz="2400" dirty="0"/>
          </a:p>
          <a:p>
            <a:pPr marL="0" indent="0" algn="r" rtl="1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1387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sz="4800" dirty="0" smtClean="0"/>
              <a:t>إعراب الجملة الاسمية: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2800" dirty="0" smtClean="0"/>
              <a:t>الطالبةُ مجتهدةٌ.</a:t>
            </a:r>
          </a:p>
          <a:p>
            <a:pPr marL="0" indent="0" algn="r" rtl="1">
              <a:buNone/>
            </a:pPr>
            <a:r>
              <a:rPr lang="ar-JO" sz="2800" dirty="0" smtClean="0"/>
              <a:t>الطالبة: مبتدأ مرفوع وعلامة رفعه الضمة الظاهرة على آخره.</a:t>
            </a:r>
          </a:p>
          <a:p>
            <a:pPr marL="0" indent="0" algn="r" rtl="1">
              <a:buNone/>
            </a:pPr>
            <a:r>
              <a:rPr lang="ar-JO" sz="2800" dirty="0" smtClean="0"/>
              <a:t>مجتهدةٌ: خبر المبتدأ مرفوع وعلامة رفعه تنوين الضم الظاهر على آخره.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288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408" y="2243621"/>
            <a:ext cx="6284843" cy="1325563"/>
          </a:xfrm>
        </p:spPr>
        <p:txBody>
          <a:bodyPr>
            <a:normAutofit/>
          </a:bodyPr>
          <a:lstStyle/>
          <a:p>
            <a:pPr algn="ctr" rtl="1"/>
            <a:r>
              <a:rPr lang="ar-JO" sz="8000" dirty="0" smtClean="0"/>
              <a:t>شكرًا</a:t>
            </a:r>
            <a:endParaRPr lang="en-US" sz="8000" dirty="0"/>
          </a:p>
        </p:txBody>
      </p:sp>
      <p:pic>
        <p:nvPicPr>
          <p:cNvPr id="4" name="Content Placeholder 3" descr="Cartoon &lt;strong&gt;emoticon&lt;/strong&gt; &lt;strong&gt;giving&lt;/strong&gt; thumb up Royalty Free Vector Image | &lt;strong&gt;Emoticon&lt;/strong&gt; ...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404" y="603112"/>
            <a:ext cx="3964552" cy="4351338"/>
          </a:xfrm>
        </p:spPr>
      </p:pic>
    </p:spTree>
    <p:extLst>
      <p:ext uri="{BB962C8B-B14F-4D97-AF65-F5344CB8AC3E}">
        <p14:creationId xmlns:p14="http://schemas.microsoft.com/office/powerpoint/2010/main" val="126932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59</TotalTime>
  <Words>135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Tahoma</vt:lpstr>
      <vt:lpstr>Trebuchet MS</vt:lpstr>
      <vt:lpstr>Wingdings 3</vt:lpstr>
      <vt:lpstr>Facet</vt:lpstr>
      <vt:lpstr>الجملة الاسمية</vt:lpstr>
      <vt:lpstr>لنشاهد فيديو عن الجملة الاسمية</vt:lpstr>
      <vt:lpstr>الجملة الاسمية:</vt:lpstr>
      <vt:lpstr>أركان الجملة الاسمية:</vt:lpstr>
      <vt:lpstr>إعراب الجملة الاسمية:</vt:lpstr>
      <vt:lpstr>شكرًا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الاسمية</dc:title>
  <dc:creator>Kholoud Salaitah</dc:creator>
  <cp:lastModifiedBy>Magic Systems</cp:lastModifiedBy>
  <cp:revision>10</cp:revision>
  <dcterms:created xsi:type="dcterms:W3CDTF">2022-11-27T10:17:48Z</dcterms:created>
  <dcterms:modified xsi:type="dcterms:W3CDTF">2025-11-12T17:47:27Z</dcterms:modified>
</cp:coreProperties>
</file>