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1CE747-AA25-4B02-ADCB-706E34190309}">
          <p14:sldIdLst>
            <p14:sldId id="256"/>
          </p14:sldIdLst>
        </p14:section>
        <p14:section name="Untitled Section" id="{D910E6A4-8125-4BC9-8BF2-85044494B1B5}">
          <p14:sldIdLst/>
        </p14:section>
        <p14:section name="Untitled Section" id="{791792ED-919C-4F5D-8D5F-B14E81F08CD2}">
          <p14:sldIdLst>
            <p14:sldId id="257"/>
            <p14:sldId id="258"/>
            <p14:sldId id="259"/>
            <p14:sldId id="260"/>
            <p14:sldId id="261"/>
            <p14:sldId id="268"/>
            <p14:sldId id="262"/>
            <p14:sldId id="263"/>
            <p14:sldId id="264"/>
            <p14:sldId id="265"/>
            <p14:sldId id="266"/>
            <p14:sldId id="267"/>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im khzouz" initials="wk" lastIdx="4" clrIdx="0">
    <p:extLst>
      <p:ext uri="{19B8F6BF-5375-455C-9EA6-DF929625EA0E}">
        <p15:presenceInfo xmlns:p15="http://schemas.microsoft.com/office/powerpoint/2012/main" userId="75e6e69dcd1dcc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im khzouz" userId="75e6e69dcd1dcc73" providerId="LiveId" clId="{9E7E855E-FF28-4FAB-9762-96D6692FEE9B}"/>
    <pc:docChg chg="custSel modSld">
      <pc:chgData name="wasim khzouz" userId="75e6e69dcd1dcc73" providerId="LiveId" clId="{9E7E855E-FF28-4FAB-9762-96D6692FEE9B}" dt="2025-11-07T15:57:52.753" v="38" actId="12"/>
      <pc:docMkLst>
        <pc:docMk/>
      </pc:docMkLst>
      <pc:sldChg chg="modSp mod">
        <pc:chgData name="wasim khzouz" userId="75e6e69dcd1dcc73" providerId="LiveId" clId="{9E7E855E-FF28-4FAB-9762-96D6692FEE9B}" dt="2025-11-07T15:56:01.548" v="22" actId="20577"/>
        <pc:sldMkLst>
          <pc:docMk/>
          <pc:sldMk cId="1831700059" sldId="256"/>
        </pc:sldMkLst>
        <pc:spChg chg="mod">
          <ac:chgData name="wasim khzouz" userId="75e6e69dcd1dcc73" providerId="LiveId" clId="{9E7E855E-FF28-4FAB-9762-96D6692FEE9B}" dt="2025-11-07T15:56:01.548" v="22" actId="20577"/>
          <ac:spMkLst>
            <pc:docMk/>
            <pc:sldMk cId="1831700059" sldId="256"/>
            <ac:spMk id="2" creationId="{DEB16D94-028E-5A41-024F-576BE721C1F9}"/>
          </ac:spMkLst>
        </pc:spChg>
      </pc:sldChg>
      <pc:sldChg chg="modSp mod">
        <pc:chgData name="wasim khzouz" userId="75e6e69dcd1dcc73" providerId="LiveId" clId="{9E7E855E-FF28-4FAB-9762-96D6692FEE9B}" dt="2025-11-07T15:56:21.557" v="24" actId="255"/>
        <pc:sldMkLst>
          <pc:docMk/>
          <pc:sldMk cId="1652117865" sldId="257"/>
        </pc:sldMkLst>
        <pc:spChg chg="mod">
          <ac:chgData name="wasim khzouz" userId="75e6e69dcd1dcc73" providerId="LiveId" clId="{9E7E855E-FF28-4FAB-9762-96D6692FEE9B}" dt="2025-11-07T15:56:21.557" v="24" actId="255"/>
          <ac:spMkLst>
            <pc:docMk/>
            <pc:sldMk cId="1652117865" sldId="257"/>
            <ac:spMk id="2" creationId="{8F9B0D5D-515D-2643-5A7F-2A4407F13C1C}"/>
          </ac:spMkLst>
        </pc:spChg>
      </pc:sldChg>
      <pc:sldChg chg="modSp mod">
        <pc:chgData name="wasim khzouz" userId="75e6e69dcd1dcc73" providerId="LiveId" clId="{9E7E855E-FF28-4FAB-9762-96D6692FEE9B}" dt="2025-11-07T15:57:17.707" v="29" actId="12"/>
        <pc:sldMkLst>
          <pc:docMk/>
          <pc:sldMk cId="1956009394" sldId="258"/>
        </pc:sldMkLst>
        <pc:spChg chg="mod">
          <ac:chgData name="wasim khzouz" userId="75e6e69dcd1dcc73" providerId="LiveId" clId="{9E7E855E-FF28-4FAB-9762-96D6692FEE9B}" dt="2025-11-07T15:57:04.027" v="27" actId="2711"/>
          <ac:spMkLst>
            <pc:docMk/>
            <pc:sldMk cId="1956009394" sldId="258"/>
            <ac:spMk id="2" creationId="{79D474E7-F973-6A72-C0B8-2C5909444974}"/>
          </ac:spMkLst>
        </pc:spChg>
        <pc:spChg chg="mod">
          <ac:chgData name="wasim khzouz" userId="75e6e69dcd1dcc73" providerId="LiveId" clId="{9E7E855E-FF28-4FAB-9762-96D6692FEE9B}" dt="2025-11-07T15:57:17.707" v="29" actId="12"/>
          <ac:spMkLst>
            <pc:docMk/>
            <pc:sldMk cId="1956009394" sldId="258"/>
            <ac:spMk id="3" creationId="{4F00EE40-BBF0-D986-244E-4D00068544C6}"/>
          </ac:spMkLst>
        </pc:spChg>
      </pc:sldChg>
      <pc:sldChg chg="modSp mod">
        <pc:chgData name="wasim khzouz" userId="75e6e69dcd1dcc73" providerId="LiveId" clId="{9E7E855E-FF28-4FAB-9762-96D6692FEE9B}" dt="2025-11-07T15:57:52.753" v="38" actId="12"/>
        <pc:sldMkLst>
          <pc:docMk/>
          <pc:sldMk cId="2882654500" sldId="259"/>
        </pc:sldMkLst>
        <pc:spChg chg="mod">
          <ac:chgData name="wasim khzouz" userId="75e6e69dcd1dcc73" providerId="LiveId" clId="{9E7E855E-FF28-4FAB-9762-96D6692FEE9B}" dt="2025-11-07T15:57:43.604" v="36"/>
          <ac:spMkLst>
            <pc:docMk/>
            <pc:sldMk cId="2882654500" sldId="259"/>
            <ac:spMk id="2" creationId="{1952613F-3D9D-92F8-2130-76C13C4F68E9}"/>
          </ac:spMkLst>
        </pc:spChg>
        <pc:spChg chg="mod">
          <ac:chgData name="wasim khzouz" userId="75e6e69dcd1dcc73" providerId="LiveId" clId="{9E7E855E-FF28-4FAB-9762-96D6692FEE9B}" dt="2025-11-07T15:57:52.753" v="38" actId="12"/>
          <ac:spMkLst>
            <pc:docMk/>
            <pc:sldMk cId="2882654500" sldId="259"/>
            <ac:spMk id="3" creationId="{F3B19C87-4E70-38AE-197F-EE6F59FFCBA6}"/>
          </ac:spMkLst>
        </pc:spChg>
      </pc:sldChg>
      <pc:sldChg chg="modSp mod">
        <pc:chgData name="wasim khzouz" userId="75e6e69dcd1dcc73" providerId="LiveId" clId="{9E7E855E-FF28-4FAB-9762-96D6692FEE9B}" dt="2025-11-07T15:02:58.699" v="20" actId="20577"/>
        <pc:sldMkLst>
          <pc:docMk/>
          <pc:sldMk cId="435730817" sldId="263"/>
        </pc:sldMkLst>
        <pc:graphicFrameChg chg="modGraphic">
          <ac:chgData name="wasim khzouz" userId="75e6e69dcd1dcc73" providerId="LiveId" clId="{9E7E855E-FF28-4FAB-9762-96D6692FEE9B}" dt="2025-11-07T15:02:58.699" v="20" actId="20577"/>
          <ac:graphicFrameMkLst>
            <pc:docMk/>
            <pc:sldMk cId="435730817" sldId="263"/>
            <ac:graphicFrameMk id="4" creationId="{8421A9CB-1961-7F5D-4F71-6FED33C9BCC3}"/>
          </ac:graphicFrameMkLst>
        </pc:graphicFrameChg>
      </pc:sldChg>
      <pc:sldChg chg="modSp mod">
        <pc:chgData name="wasim khzouz" userId="75e6e69dcd1dcc73" providerId="LiveId" clId="{9E7E855E-FF28-4FAB-9762-96D6692FEE9B}" dt="2025-11-07T15:08:30.923" v="21" actId="20577"/>
        <pc:sldMkLst>
          <pc:docMk/>
          <pc:sldMk cId="788675727" sldId="269"/>
        </pc:sldMkLst>
        <pc:spChg chg="mod">
          <ac:chgData name="wasim khzouz" userId="75e6e69dcd1dcc73" providerId="LiveId" clId="{9E7E855E-FF28-4FAB-9762-96D6692FEE9B}" dt="2025-11-07T15:08:30.923" v="21" actId="20577"/>
          <ac:spMkLst>
            <pc:docMk/>
            <pc:sldMk cId="788675727" sldId="269"/>
            <ac:spMk id="3" creationId="{EEBE586F-C1AE-FF88-4E3F-ECE738A09F4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11-07T17:05:07.262" idx="2">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11-07T17:20:48.150" idx="3">
    <p:pos x="10" y="10"/>
    <p:text>م</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C702D-8E8B-4B51-AB00-84FD021B28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6D36C3-18D7-411E-819B-B410F40D189C}">
      <dgm:prSet phldrT="[Text]" phldr="0" custT="1"/>
      <dgm:spPr/>
      <dgm:t>
        <a:bodyPr/>
        <a:lstStyle/>
        <a:p>
          <a:r>
            <a:rPr lang="ar-JO" sz="4800" b="1" dirty="0">
              <a:latin typeface="Arabic Typesetting" panose="03020402040406030203" pitchFamily="66" charset="-78"/>
              <a:cs typeface="Arabic Typesetting" panose="03020402040406030203" pitchFamily="66" charset="-78"/>
            </a:rPr>
            <a:t>العوامل الداخلية</a:t>
          </a:r>
          <a:endParaRPr lang="en-US" sz="4800" b="1" dirty="0">
            <a:latin typeface="Arabic Typesetting" panose="03020402040406030203" pitchFamily="66" charset="-78"/>
            <a:cs typeface="Arabic Typesetting" panose="03020402040406030203" pitchFamily="66" charset="-78"/>
          </a:endParaRPr>
        </a:p>
      </dgm:t>
    </dgm:pt>
    <dgm:pt modelId="{59D4ADF7-3DF5-43F9-A819-31D468F6E12B}" type="parTrans" cxnId="{21A83844-EA6B-4D94-B383-F1C3A3FBF16D}">
      <dgm:prSet/>
      <dgm:spPr/>
      <dgm:t>
        <a:bodyPr/>
        <a:lstStyle/>
        <a:p>
          <a:endParaRPr lang="en-US"/>
        </a:p>
      </dgm:t>
    </dgm:pt>
    <dgm:pt modelId="{3DDE8050-2497-40EB-9537-43D8C355302F}" type="sibTrans" cxnId="{21A83844-EA6B-4D94-B383-F1C3A3FBF16D}">
      <dgm:prSet/>
      <dgm:spPr/>
      <dgm:t>
        <a:bodyPr/>
        <a:lstStyle/>
        <a:p>
          <a:endParaRPr lang="en-US"/>
        </a:p>
      </dgm:t>
    </dgm:pt>
    <dgm:pt modelId="{572D130E-333D-4DD7-A0D6-83051F75594E}">
      <dgm:prSet phldrT="[Text]" phldr="0"/>
      <dgm:spPr/>
      <dgm:t>
        <a:bodyPr/>
        <a:lstStyle/>
        <a:p>
          <a:r>
            <a:rPr lang="ar-JO" dirty="0"/>
            <a:t>ضعف السلاطين </a:t>
          </a:r>
          <a:endParaRPr lang="en-US" dirty="0"/>
        </a:p>
      </dgm:t>
    </dgm:pt>
    <dgm:pt modelId="{258B6B6C-A08F-4F5F-9079-603F14FD2E91}" type="parTrans" cxnId="{D5BB0EE5-C306-45E5-8D30-0D1E7FF00BA6}">
      <dgm:prSet/>
      <dgm:spPr/>
      <dgm:t>
        <a:bodyPr/>
        <a:lstStyle/>
        <a:p>
          <a:endParaRPr lang="en-US"/>
        </a:p>
      </dgm:t>
    </dgm:pt>
    <dgm:pt modelId="{C64E0089-07C1-4289-9C47-DA44F866D860}" type="sibTrans" cxnId="{D5BB0EE5-C306-45E5-8D30-0D1E7FF00BA6}">
      <dgm:prSet/>
      <dgm:spPr/>
      <dgm:t>
        <a:bodyPr/>
        <a:lstStyle/>
        <a:p>
          <a:endParaRPr lang="en-US"/>
        </a:p>
      </dgm:t>
    </dgm:pt>
    <dgm:pt modelId="{FCBB210A-DAF4-4165-8FF6-A32DD025A5AC}">
      <dgm:prSet phldrT="[Text]" phldr="0" custT="1"/>
      <dgm:spPr/>
      <dgm:t>
        <a:bodyPr/>
        <a:lstStyle/>
        <a:p>
          <a:r>
            <a:rPr lang="ar-JO" sz="3600" b="1"/>
            <a:t>العوامل الخارجية</a:t>
          </a:r>
          <a:endParaRPr lang="en-US" sz="3600" b="1" dirty="0"/>
        </a:p>
      </dgm:t>
    </dgm:pt>
    <dgm:pt modelId="{5AAEF5DA-55E5-4695-AB42-0BD5B1BE01E6}" type="parTrans" cxnId="{E1379E2D-399B-4E3D-BD29-6142511F7CBE}">
      <dgm:prSet/>
      <dgm:spPr/>
      <dgm:t>
        <a:bodyPr/>
        <a:lstStyle/>
        <a:p>
          <a:endParaRPr lang="en-US"/>
        </a:p>
      </dgm:t>
    </dgm:pt>
    <dgm:pt modelId="{AF0D9D14-CDB9-4D3F-8954-8A0D802440D6}" type="sibTrans" cxnId="{E1379E2D-399B-4E3D-BD29-6142511F7CBE}">
      <dgm:prSet/>
      <dgm:spPr/>
      <dgm:t>
        <a:bodyPr/>
        <a:lstStyle/>
        <a:p>
          <a:endParaRPr lang="en-US"/>
        </a:p>
      </dgm:t>
    </dgm:pt>
    <dgm:pt modelId="{0B97C73B-6428-46A6-B811-76C6DC3CCE03}">
      <dgm:prSet phldrT="[Text]" phldr="0"/>
      <dgm:spPr/>
      <dgm:t>
        <a:bodyPr/>
        <a:lstStyle/>
        <a:p>
          <a:r>
            <a:rPr lang="ar-JO" dirty="0"/>
            <a:t>ظهور الدولة العثمانية بوصفها قوة إقليمية منافسة</a:t>
          </a:r>
          <a:endParaRPr lang="en-US" dirty="0"/>
        </a:p>
      </dgm:t>
    </dgm:pt>
    <dgm:pt modelId="{4D296E21-30AB-4BAB-B3DD-6F8C9FD91C5D}" type="parTrans" cxnId="{1DAEF0D4-4D79-4901-80F6-80872180D8C9}">
      <dgm:prSet/>
      <dgm:spPr/>
      <dgm:t>
        <a:bodyPr/>
        <a:lstStyle/>
        <a:p>
          <a:endParaRPr lang="en-US"/>
        </a:p>
      </dgm:t>
    </dgm:pt>
    <dgm:pt modelId="{F82F5504-83FC-4098-8810-642EC414AB27}" type="sibTrans" cxnId="{1DAEF0D4-4D79-4901-80F6-80872180D8C9}">
      <dgm:prSet/>
      <dgm:spPr/>
      <dgm:t>
        <a:bodyPr/>
        <a:lstStyle/>
        <a:p>
          <a:endParaRPr lang="en-US"/>
        </a:p>
      </dgm:t>
    </dgm:pt>
    <dgm:pt modelId="{9BC2F0C5-37C2-41CC-AF4D-986CCD1BB54D}">
      <dgm:prSet phldrT="[Text]" phldr="0"/>
      <dgm:spPr/>
      <dgm:t>
        <a:bodyPr/>
        <a:lstStyle/>
        <a:p>
          <a:r>
            <a:rPr lang="ar-JO" dirty="0"/>
            <a:t>الصراعات الداخلية على السلطة</a:t>
          </a:r>
          <a:endParaRPr lang="en-US" dirty="0"/>
        </a:p>
      </dgm:t>
    </dgm:pt>
    <dgm:pt modelId="{6E59304D-9E58-4DB2-961B-6F822E3E7763}" type="parTrans" cxnId="{25740DE8-E79B-4F7D-9333-57C333E68AD7}">
      <dgm:prSet/>
      <dgm:spPr/>
      <dgm:t>
        <a:bodyPr/>
        <a:lstStyle/>
        <a:p>
          <a:endParaRPr lang="en-US"/>
        </a:p>
      </dgm:t>
    </dgm:pt>
    <dgm:pt modelId="{7C961298-8A36-4D87-8557-6B80C0B45C4D}" type="sibTrans" cxnId="{25740DE8-E79B-4F7D-9333-57C333E68AD7}">
      <dgm:prSet/>
      <dgm:spPr/>
      <dgm:t>
        <a:bodyPr/>
        <a:lstStyle/>
        <a:p>
          <a:endParaRPr lang="en-US"/>
        </a:p>
      </dgm:t>
    </dgm:pt>
    <dgm:pt modelId="{60FE0B70-527F-40ED-9DA6-B3C367BBB083}">
      <dgm:prSet phldrT="[Text]" phldr="0"/>
      <dgm:spPr/>
      <dgm:t>
        <a:bodyPr/>
        <a:lstStyle/>
        <a:p>
          <a:r>
            <a:rPr lang="ar-JO" dirty="0"/>
            <a:t>ضعف الإنتاج الزراعي والصناعي بسب الحروب والكوارث الطبيعية</a:t>
          </a:r>
          <a:endParaRPr lang="en-US" dirty="0"/>
        </a:p>
      </dgm:t>
    </dgm:pt>
    <dgm:pt modelId="{BBC525FA-6F83-43EC-B1FA-B61C9D9F2004}" type="parTrans" cxnId="{C244AC72-DDD8-454C-99D6-A6B5CF8FA492}">
      <dgm:prSet/>
      <dgm:spPr/>
      <dgm:t>
        <a:bodyPr/>
        <a:lstStyle/>
        <a:p>
          <a:endParaRPr lang="en-US"/>
        </a:p>
      </dgm:t>
    </dgm:pt>
    <dgm:pt modelId="{0492F4F4-CCE4-432F-A986-35EAFEAAE1CC}" type="sibTrans" cxnId="{C244AC72-DDD8-454C-99D6-A6B5CF8FA492}">
      <dgm:prSet/>
      <dgm:spPr/>
      <dgm:t>
        <a:bodyPr/>
        <a:lstStyle/>
        <a:p>
          <a:endParaRPr lang="en-US"/>
        </a:p>
      </dgm:t>
    </dgm:pt>
    <dgm:pt modelId="{DCC2F101-A6B1-42E4-AF18-0C3A282036B6}">
      <dgm:prSet phldrT="[Text]" phldr="0"/>
      <dgm:spPr/>
      <dgm:t>
        <a:bodyPr/>
        <a:lstStyle/>
        <a:p>
          <a:r>
            <a:rPr lang="ar-JO" dirty="0"/>
            <a:t>الفساد الإداري</a:t>
          </a:r>
          <a:endParaRPr lang="en-US" dirty="0"/>
        </a:p>
      </dgm:t>
    </dgm:pt>
    <dgm:pt modelId="{EE6BB94F-73CD-41A9-89A1-47F6F3DE69D9}" type="parTrans" cxnId="{6A01AE30-829C-48F2-BF17-8114014B2324}">
      <dgm:prSet/>
      <dgm:spPr/>
      <dgm:t>
        <a:bodyPr/>
        <a:lstStyle/>
        <a:p>
          <a:endParaRPr lang="en-US"/>
        </a:p>
      </dgm:t>
    </dgm:pt>
    <dgm:pt modelId="{A74057C7-EAA2-41B8-B3E1-995A3BC0009A}" type="sibTrans" cxnId="{6A01AE30-829C-48F2-BF17-8114014B2324}">
      <dgm:prSet/>
      <dgm:spPr/>
      <dgm:t>
        <a:bodyPr/>
        <a:lstStyle/>
        <a:p>
          <a:endParaRPr lang="en-US"/>
        </a:p>
      </dgm:t>
    </dgm:pt>
    <dgm:pt modelId="{F5779BA3-5FED-4224-B43B-6BE851E79FB5}">
      <dgm:prSet phldrT="[Text]" phldr="0"/>
      <dgm:spPr/>
      <dgm:t>
        <a:bodyPr/>
        <a:lstStyle/>
        <a:p>
          <a:r>
            <a:rPr lang="ar-JO" dirty="0"/>
            <a:t>الضرائب الباهظة</a:t>
          </a:r>
          <a:endParaRPr lang="en-US" dirty="0"/>
        </a:p>
      </dgm:t>
    </dgm:pt>
    <dgm:pt modelId="{01D036DA-6731-44F5-B68D-E8E71619FF92}" type="parTrans" cxnId="{8E51F1D7-D356-4F87-9AE8-8B2BC11C995B}">
      <dgm:prSet/>
      <dgm:spPr/>
      <dgm:t>
        <a:bodyPr/>
        <a:lstStyle/>
        <a:p>
          <a:endParaRPr lang="en-US"/>
        </a:p>
      </dgm:t>
    </dgm:pt>
    <dgm:pt modelId="{B38A6566-7E2A-4171-85C2-2DBC97295F1F}" type="sibTrans" cxnId="{8E51F1D7-D356-4F87-9AE8-8B2BC11C995B}">
      <dgm:prSet/>
      <dgm:spPr/>
      <dgm:t>
        <a:bodyPr/>
        <a:lstStyle/>
        <a:p>
          <a:endParaRPr lang="en-US"/>
        </a:p>
      </dgm:t>
    </dgm:pt>
    <dgm:pt modelId="{F9DC3E67-36C6-4BA5-9754-906FEA0C8815}">
      <dgm:prSet phldrT="[Text]" phldr="0"/>
      <dgm:spPr/>
      <dgm:t>
        <a:bodyPr/>
        <a:lstStyle/>
        <a:p>
          <a:r>
            <a:rPr lang="ar-JO" dirty="0"/>
            <a:t>اكتشاف طريق راس الرجاء الصالح حرمانها من طرق التجارة المهمة</a:t>
          </a:r>
          <a:endParaRPr lang="en-US" dirty="0"/>
        </a:p>
      </dgm:t>
    </dgm:pt>
    <dgm:pt modelId="{81B4F93C-7D0F-4F41-8A9D-460CC9685D25}" type="parTrans" cxnId="{8C6B4998-1748-4D49-B7AA-C9095321DF9C}">
      <dgm:prSet/>
      <dgm:spPr/>
      <dgm:t>
        <a:bodyPr/>
        <a:lstStyle/>
        <a:p>
          <a:endParaRPr lang="en-US"/>
        </a:p>
      </dgm:t>
    </dgm:pt>
    <dgm:pt modelId="{E5F3BC31-B55B-4254-852E-4985D9FCA9A3}" type="sibTrans" cxnId="{8C6B4998-1748-4D49-B7AA-C9095321DF9C}">
      <dgm:prSet/>
      <dgm:spPr/>
      <dgm:t>
        <a:bodyPr/>
        <a:lstStyle/>
        <a:p>
          <a:endParaRPr lang="en-US"/>
        </a:p>
      </dgm:t>
    </dgm:pt>
    <dgm:pt modelId="{0553D49B-E8E5-42BB-B5C4-501CB01F22AA}">
      <dgm:prSet phldrT="[Text]" phldr="0"/>
      <dgm:spPr/>
      <dgm:t>
        <a:bodyPr/>
        <a:lstStyle/>
        <a:p>
          <a:r>
            <a:rPr lang="ar-JO" dirty="0"/>
            <a:t> التهديدات المستمرة من البرتغاليين</a:t>
          </a:r>
          <a:endParaRPr lang="en-US" dirty="0"/>
        </a:p>
      </dgm:t>
    </dgm:pt>
    <dgm:pt modelId="{6BD55C42-C81C-4676-B392-DB62ABC2A5ED}" type="parTrans" cxnId="{6594A3AB-64AC-491A-AFC6-7B9C54E37E19}">
      <dgm:prSet/>
      <dgm:spPr/>
      <dgm:t>
        <a:bodyPr/>
        <a:lstStyle/>
        <a:p>
          <a:endParaRPr lang="en-US"/>
        </a:p>
      </dgm:t>
    </dgm:pt>
    <dgm:pt modelId="{270C3311-0C4D-4099-ACC0-EEC84D9E7DE2}" type="sibTrans" cxnId="{6594A3AB-64AC-491A-AFC6-7B9C54E37E19}">
      <dgm:prSet/>
      <dgm:spPr/>
      <dgm:t>
        <a:bodyPr/>
        <a:lstStyle/>
        <a:p>
          <a:endParaRPr lang="en-US"/>
        </a:p>
      </dgm:t>
    </dgm:pt>
    <dgm:pt modelId="{899A5832-98F3-4F94-B6E5-4232D8229878}">
      <dgm:prSet phldrT="[Text]" phldr="0"/>
      <dgm:spPr/>
      <dgm:t>
        <a:bodyPr/>
        <a:lstStyle/>
        <a:p>
          <a:r>
            <a:rPr lang="ar-JO" dirty="0"/>
            <a:t>أطماع الدولة الصفوية في ايران</a:t>
          </a:r>
          <a:endParaRPr lang="en-US" dirty="0"/>
        </a:p>
      </dgm:t>
    </dgm:pt>
    <dgm:pt modelId="{BF2FABEC-8631-426D-A929-5DB85F251279}" type="parTrans" cxnId="{5CAC7894-813B-4E11-A619-C77F0A13C4BF}">
      <dgm:prSet/>
      <dgm:spPr/>
      <dgm:t>
        <a:bodyPr/>
        <a:lstStyle/>
        <a:p>
          <a:endParaRPr lang="en-US"/>
        </a:p>
      </dgm:t>
    </dgm:pt>
    <dgm:pt modelId="{A4C8C828-C145-497E-8FD5-22B41446E10D}" type="sibTrans" cxnId="{5CAC7894-813B-4E11-A619-C77F0A13C4BF}">
      <dgm:prSet/>
      <dgm:spPr/>
      <dgm:t>
        <a:bodyPr/>
        <a:lstStyle/>
        <a:p>
          <a:endParaRPr lang="en-US"/>
        </a:p>
      </dgm:t>
    </dgm:pt>
    <dgm:pt modelId="{E67437F4-B3D1-4ADD-9333-8C53724126C0}">
      <dgm:prSet phldrT="[Text]" phldr="0"/>
      <dgm:spPr/>
      <dgm:t>
        <a:bodyPr/>
        <a:lstStyle/>
        <a:p>
          <a:r>
            <a:rPr lang="ar-JO" dirty="0"/>
            <a:t>المواجهات المستمرة مع المغول والفرنجة التي استنزفت موارد الدولة</a:t>
          </a:r>
          <a:endParaRPr lang="en-US" dirty="0"/>
        </a:p>
      </dgm:t>
    </dgm:pt>
    <dgm:pt modelId="{DAF5C7B0-7DDF-4030-BAC0-2C6334D35860}" type="parTrans" cxnId="{E595DE7B-B60A-46CB-88C4-21DAEE24BABB}">
      <dgm:prSet/>
      <dgm:spPr/>
      <dgm:t>
        <a:bodyPr/>
        <a:lstStyle/>
        <a:p>
          <a:endParaRPr lang="en-US"/>
        </a:p>
      </dgm:t>
    </dgm:pt>
    <dgm:pt modelId="{79E8FC8C-6C79-4E63-AC10-FAC0C07E61DA}" type="sibTrans" cxnId="{E595DE7B-B60A-46CB-88C4-21DAEE24BABB}">
      <dgm:prSet/>
      <dgm:spPr/>
      <dgm:t>
        <a:bodyPr/>
        <a:lstStyle/>
        <a:p>
          <a:endParaRPr lang="en-US"/>
        </a:p>
      </dgm:t>
    </dgm:pt>
    <dgm:pt modelId="{7723963B-573C-419E-B6B8-B508373F1C17}" type="pres">
      <dgm:prSet presAssocID="{B52C702D-8E8B-4B51-AB00-84FD021B28A6}" presName="linear" presStyleCnt="0">
        <dgm:presLayoutVars>
          <dgm:animLvl val="lvl"/>
          <dgm:resizeHandles val="exact"/>
        </dgm:presLayoutVars>
      </dgm:prSet>
      <dgm:spPr/>
    </dgm:pt>
    <dgm:pt modelId="{D525DAE1-79ED-43AC-BAFE-918966F79781}" type="pres">
      <dgm:prSet presAssocID="{C56D36C3-18D7-411E-819B-B410F40D189C}" presName="parentText" presStyleLbl="node1" presStyleIdx="0" presStyleCnt="2">
        <dgm:presLayoutVars>
          <dgm:chMax val="0"/>
          <dgm:bulletEnabled val="1"/>
        </dgm:presLayoutVars>
      </dgm:prSet>
      <dgm:spPr/>
    </dgm:pt>
    <dgm:pt modelId="{BC77F1CA-59A9-4BE3-99E2-A8366E77CC08}" type="pres">
      <dgm:prSet presAssocID="{C56D36C3-18D7-411E-819B-B410F40D189C}" presName="childText" presStyleLbl="revTx" presStyleIdx="0" presStyleCnt="2">
        <dgm:presLayoutVars>
          <dgm:bulletEnabled val="1"/>
        </dgm:presLayoutVars>
      </dgm:prSet>
      <dgm:spPr/>
    </dgm:pt>
    <dgm:pt modelId="{E2F47FC4-0E23-431A-9B58-859A728DAE44}" type="pres">
      <dgm:prSet presAssocID="{FCBB210A-DAF4-4165-8FF6-A32DD025A5AC}" presName="parentText" presStyleLbl="node1" presStyleIdx="1" presStyleCnt="2">
        <dgm:presLayoutVars>
          <dgm:chMax val="0"/>
          <dgm:bulletEnabled val="1"/>
        </dgm:presLayoutVars>
      </dgm:prSet>
      <dgm:spPr/>
    </dgm:pt>
    <dgm:pt modelId="{F462AE6B-9256-4281-A0FD-88B8043B8C0B}" type="pres">
      <dgm:prSet presAssocID="{FCBB210A-DAF4-4165-8FF6-A32DD025A5AC}" presName="childText" presStyleLbl="revTx" presStyleIdx="1" presStyleCnt="2">
        <dgm:presLayoutVars>
          <dgm:bulletEnabled val="1"/>
        </dgm:presLayoutVars>
      </dgm:prSet>
      <dgm:spPr/>
    </dgm:pt>
  </dgm:ptLst>
  <dgm:cxnLst>
    <dgm:cxn modelId="{41783907-1571-42CD-8180-C2DD0A658C7F}" type="presOf" srcId="{B52C702D-8E8B-4B51-AB00-84FD021B28A6}" destId="{7723963B-573C-419E-B6B8-B508373F1C17}" srcOrd="0" destOrd="0" presId="urn:microsoft.com/office/officeart/2005/8/layout/vList2"/>
    <dgm:cxn modelId="{A3C3BB0A-31E0-4293-B767-5DE6411F27B0}" type="presOf" srcId="{FCBB210A-DAF4-4165-8FF6-A32DD025A5AC}" destId="{E2F47FC4-0E23-431A-9B58-859A728DAE44}" srcOrd="0" destOrd="0" presId="urn:microsoft.com/office/officeart/2005/8/layout/vList2"/>
    <dgm:cxn modelId="{2CAA9126-5E56-4FDE-B5B6-F0419FE008D8}" type="presOf" srcId="{F5779BA3-5FED-4224-B43B-6BE851E79FB5}" destId="{BC77F1CA-59A9-4BE3-99E2-A8366E77CC08}" srcOrd="0" destOrd="4" presId="urn:microsoft.com/office/officeart/2005/8/layout/vList2"/>
    <dgm:cxn modelId="{E1379E2D-399B-4E3D-BD29-6142511F7CBE}" srcId="{B52C702D-8E8B-4B51-AB00-84FD021B28A6}" destId="{FCBB210A-DAF4-4165-8FF6-A32DD025A5AC}" srcOrd="1" destOrd="0" parTransId="{5AAEF5DA-55E5-4695-AB42-0BD5B1BE01E6}" sibTransId="{AF0D9D14-CDB9-4D3F-8954-8A0D802440D6}"/>
    <dgm:cxn modelId="{1268D32D-1C6D-4C15-85A1-67F6496245AB}" type="presOf" srcId="{899A5832-98F3-4F94-B6E5-4232D8229878}" destId="{F462AE6B-9256-4281-A0FD-88B8043B8C0B}" srcOrd="0" destOrd="3" presId="urn:microsoft.com/office/officeart/2005/8/layout/vList2"/>
    <dgm:cxn modelId="{6A01AE30-829C-48F2-BF17-8114014B2324}" srcId="{C56D36C3-18D7-411E-819B-B410F40D189C}" destId="{DCC2F101-A6B1-42E4-AF18-0C3A282036B6}" srcOrd="3" destOrd="0" parTransId="{EE6BB94F-73CD-41A9-89A1-47F6F3DE69D9}" sibTransId="{A74057C7-EAA2-41B8-B3E1-995A3BC0009A}"/>
    <dgm:cxn modelId="{F6FC1E5E-0EA0-45C3-B97C-042806846EEE}" type="presOf" srcId="{60FE0B70-527F-40ED-9DA6-B3C367BBB083}" destId="{BC77F1CA-59A9-4BE3-99E2-A8366E77CC08}" srcOrd="0" destOrd="2" presId="urn:microsoft.com/office/officeart/2005/8/layout/vList2"/>
    <dgm:cxn modelId="{21A83844-EA6B-4D94-B383-F1C3A3FBF16D}" srcId="{B52C702D-8E8B-4B51-AB00-84FD021B28A6}" destId="{C56D36C3-18D7-411E-819B-B410F40D189C}" srcOrd="0" destOrd="0" parTransId="{59D4ADF7-3DF5-43F9-A819-31D468F6E12B}" sibTransId="{3DDE8050-2497-40EB-9537-43D8C355302F}"/>
    <dgm:cxn modelId="{C89F166F-A80E-4B06-9A37-D1BE3C960749}" type="presOf" srcId="{0553D49B-E8E5-42BB-B5C4-501CB01F22AA}" destId="{F462AE6B-9256-4281-A0FD-88B8043B8C0B}" srcOrd="0" destOrd="2" presId="urn:microsoft.com/office/officeart/2005/8/layout/vList2"/>
    <dgm:cxn modelId="{C244AC72-DDD8-454C-99D6-A6B5CF8FA492}" srcId="{C56D36C3-18D7-411E-819B-B410F40D189C}" destId="{60FE0B70-527F-40ED-9DA6-B3C367BBB083}" srcOrd="2" destOrd="0" parTransId="{BBC525FA-6F83-43EC-B1FA-B61C9D9F2004}" sibTransId="{0492F4F4-CCE4-432F-A986-35EAFEAAE1CC}"/>
    <dgm:cxn modelId="{100CAC78-174F-4633-9C54-A08FA7726ACF}" type="presOf" srcId="{E67437F4-B3D1-4ADD-9333-8C53724126C0}" destId="{F462AE6B-9256-4281-A0FD-88B8043B8C0B}" srcOrd="0" destOrd="4" presId="urn:microsoft.com/office/officeart/2005/8/layout/vList2"/>
    <dgm:cxn modelId="{E595DE7B-B60A-46CB-88C4-21DAEE24BABB}" srcId="{FCBB210A-DAF4-4165-8FF6-A32DD025A5AC}" destId="{E67437F4-B3D1-4ADD-9333-8C53724126C0}" srcOrd="4" destOrd="0" parTransId="{DAF5C7B0-7DDF-4030-BAC0-2C6334D35860}" sibTransId="{79E8FC8C-6C79-4E63-AC10-FAC0C07E61DA}"/>
    <dgm:cxn modelId="{A055457D-9477-45DB-A3A7-7E12085361A6}" type="presOf" srcId="{C56D36C3-18D7-411E-819B-B410F40D189C}" destId="{D525DAE1-79ED-43AC-BAFE-918966F79781}" srcOrd="0" destOrd="0" presId="urn:microsoft.com/office/officeart/2005/8/layout/vList2"/>
    <dgm:cxn modelId="{F06B1083-E59B-4042-B741-A0E7BBD9A859}" type="presOf" srcId="{9BC2F0C5-37C2-41CC-AF4D-986CCD1BB54D}" destId="{BC77F1CA-59A9-4BE3-99E2-A8366E77CC08}" srcOrd="0" destOrd="1" presId="urn:microsoft.com/office/officeart/2005/8/layout/vList2"/>
    <dgm:cxn modelId="{5CAC7894-813B-4E11-A619-C77F0A13C4BF}" srcId="{FCBB210A-DAF4-4165-8FF6-A32DD025A5AC}" destId="{899A5832-98F3-4F94-B6E5-4232D8229878}" srcOrd="3" destOrd="0" parTransId="{BF2FABEC-8631-426D-A929-5DB85F251279}" sibTransId="{A4C8C828-C145-497E-8FD5-22B41446E10D}"/>
    <dgm:cxn modelId="{8C6B4998-1748-4D49-B7AA-C9095321DF9C}" srcId="{FCBB210A-DAF4-4165-8FF6-A32DD025A5AC}" destId="{F9DC3E67-36C6-4BA5-9754-906FEA0C8815}" srcOrd="1" destOrd="0" parTransId="{81B4F93C-7D0F-4F41-8A9D-460CC9685D25}" sibTransId="{E5F3BC31-B55B-4254-852E-4985D9FCA9A3}"/>
    <dgm:cxn modelId="{6594A3AB-64AC-491A-AFC6-7B9C54E37E19}" srcId="{FCBB210A-DAF4-4165-8FF6-A32DD025A5AC}" destId="{0553D49B-E8E5-42BB-B5C4-501CB01F22AA}" srcOrd="2" destOrd="0" parTransId="{6BD55C42-C81C-4676-B392-DB62ABC2A5ED}" sibTransId="{270C3311-0C4D-4099-ACC0-EEC84D9E7DE2}"/>
    <dgm:cxn modelId="{1DAEF0D4-4D79-4901-80F6-80872180D8C9}" srcId="{FCBB210A-DAF4-4165-8FF6-A32DD025A5AC}" destId="{0B97C73B-6428-46A6-B811-76C6DC3CCE03}" srcOrd="0" destOrd="0" parTransId="{4D296E21-30AB-4BAB-B3DD-6F8C9FD91C5D}" sibTransId="{F82F5504-83FC-4098-8810-642EC414AB27}"/>
    <dgm:cxn modelId="{8E51F1D7-D356-4F87-9AE8-8B2BC11C995B}" srcId="{C56D36C3-18D7-411E-819B-B410F40D189C}" destId="{F5779BA3-5FED-4224-B43B-6BE851E79FB5}" srcOrd="4" destOrd="0" parTransId="{01D036DA-6731-44F5-B68D-E8E71619FF92}" sibTransId="{B38A6566-7E2A-4171-85C2-2DBC97295F1F}"/>
    <dgm:cxn modelId="{D5BB0EE5-C306-45E5-8D30-0D1E7FF00BA6}" srcId="{C56D36C3-18D7-411E-819B-B410F40D189C}" destId="{572D130E-333D-4DD7-A0D6-83051F75594E}" srcOrd="0" destOrd="0" parTransId="{258B6B6C-A08F-4F5F-9079-603F14FD2E91}" sibTransId="{C64E0089-07C1-4289-9C47-DA44F866D860}"/>
    <dgm:cxn modelId="{25740DE8-E79B-4F7D-9333-57C333E68AD7}" srcId="{C56D36C3-18D7-411E-819B-B410F40D189C}" destId="{9BC2F0C5-37C2-41CC-AF4D-986CCD1BB54D}" srcOrd="1" destOrd="0" parTransId="{6E59304D-9E58-4DB2-961B-6F822E3E7763}" sibTransId="{7C961298-8A36-4D87-8557-6B80C0B45C4D}"/>
    <dgm:cxn modelId="{7D6DAAE9-6118-483D-B1A4-A57C0876DE1E}" type="presOf" srcId="{0B97C73B-6428-46A6-B811-76C6DC3CCE03}" destId="{F462AE6B-9256-4281-A0FD-88B8043B8C0B}" srcOrd="0" destOrd="0" presId="urn:microsoft.com/office/officeart/2005/8/layout/vList2"/>
    <dgm:cxn modelId="{C8BE23EE-A83F-4E26-B401-6B9FA61F2B4B}" type="presOf" srcId="{F9DC3E67-36C6-4BA5-9754-906FEA0C8815}" destId="{F462AE6B-9256-4281-A0FD-88B8043B8C0B}" srcOrd="0" destOrd="1" presId="urn:microsoft.com/office/officeart/2005/8/layout/vList2"/>
    <dgm:cxn modelId="{99191CF1-0860-4767-936C-4869796D06B7}" type="presOf" srcId="{572D130E-333D-4DD7-A0D6-83051F75594E}" destId="{BC77F1CA-59A9-4BE3-99E2-A8366E77CC08}" srcOrd="0" destOrd="0" presId="urn:microsoft.com/office/officeart/2005/8/layout/vList2"/>
    <dgm:cxn modelId="{4149EDFA-B2C3-45E1-8576-561318AECF79}" type="presOf" srcId="{DCC2F101-A6B1-42E4-AF18-0C3A282036B6}" destId="{BC77F1CA-59A9-4BE3-99E2-A8366E77CC08}" srcOrd="0" destOrd="3" presId="urn:microsoft.com/office/officeart/2005/8/layout/vList2"/>
    <dgm:cxn modelId="{74A7A6A4-347A-4E58-ABBE-27D939304629}" type="presParOf" srcId="{7723963B-573C-419E-B6B8-B508373F1C17}" destId="{D525DAE1-79ED-43AC-BAFE-918966F79781}" srcOrd="0" destOrd="0" presId="urn:microsoft.com/office/officeart/2005/8/layout/vList2"/>
    <dgm:cxn modelId="{7F1C559F-BA91-4C5E-923E-ECFB3AFC66EA}" type="presParOf" srcId="{7723963B-573C-419E-B6B8-B508373F1C17}" destId="{BC77F1CA-59A9-4BE3-99E2-A8366E77CC08}" srcOrd="1" destOrd="0" presId="urn:microsoft.com/office/officeart/2005/8/layout/vList2"/>
    <dgm:cxn modelId="{A4DC77DA-A4DF-46AB-8953-52B81898D4CB}" type="presParOf" srcId="{7723963B-573C-419E-B6B8-B508373F1C17}" destId="{E2F47FC4-0E23-431A-9B58-859A728DAE44}" srcOrd="2" destOrd="0" presId="urn:microsoft.com/office/officeart/2005/8/layout/vList2"/>
    <dgm:cxn modelId="{B4EB3421-5AAF-4952-9B00-DF93F7A17039}" type="presParOf" srcId="{7723963B-573C-419E-B6B8-B508373F1C17}" destId="{F462AE6B-9256-4281-A0FD-88B8043B8C0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5DAE1-79ED-43AC-BAFE-918966F79781}">
      <dsp:nvSpPr>
        <dsp:cNvPr id="0" name=""/>
        <dsp:cNvSpPr/>
      </dsp:nvSpPr>
      <dsp:spPr>
        <a:xfrm>
          <a:off x="0" y="64879"/>
          <a:ext cx="10515600" cy="1125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ar-JO" sz="4800" b="1" kern="1200" dirty="0">
              <a:latin typeface="Arabic Typesetting" panose="03020402040406030203" pitchFamily="66" charset="-78"/>
              <a:cs typeface="Arabic Typesetting" panose="03020402040406030203" pitchFamily="66" charset="-78"/>
            </a:rPr>
            <a:t>العوامل الداخلية</a:t>
          </a:r>
          <a:endParaRPr lang="en-US" sz="4800" b="1" kern="1200" dirty="0">
            <a:latin typeface="Arabic Typesetting" panose="03020402040406030203" pitchFamily="66" charset="-78"/>
            <a:cs typeface="Arabic Typesetting" panose="03020402040406030203" pitchFamily="66" charset="-78"/>
          </a:endParaRPr>
        </a:p>
      </dsp:txBody>
      <dsp:txXfrm>
        <a:off x="54944" y="119823"/>
        <a:ext cx="10405712" cy="1015652"/>
      </dsp:txXfrm>
    </dsp:sp>
    <dsp:sp modelId="{BC77F1CA-59A9-4BE3-99E2-A8366E77CC08}">
      <dsp:nvSpPr>
        <dsp:cNvPr id="0" name=""/>
        <dsp:cNvSpPr/>
      </dsp:nvSpPr>
      <dsp:spPr>
        <a:xfrm>
          <a:off x="0" y="1190419"/>
          <a:ext cx="10515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ar-JO" sz="2000" kern="1200" dirty="0"/>
            <a:t>ضعف السلاطين </a:t>
          </a:r>
          <a:endParaRPr lang="en-US" sz="2000" kern="1200" dirty="0"/>
        </a:p>
        <a:p>
          <a:pPr marL="228600" lvl="1" indent="-228600" algn="l" defTabSz="889000">
            <a:lnSpc>
              <a:spcPct val="90000"/>
            </a:lnSpc>
            <a:spcBef>
              <a:spcPct val="0"/>
            </a:spcBef>
            <a:spcAft>
              <a:spcPct val="20000"/>
            </a:spcAft>
            <a:buChar char="•"/>
          </a:pPr>
          <a:r>
            <a:rPr lang="ar-JO" sz="2000" kern="1200" dirty="0"/>
            <a:t>الصراعات الداخلية على السلطة</a:t>
          </a:r>
          <a:endParaRPr lang="en-US" sz="2000" kern="1200" dirty="0"/>
        </a:p>
        <a:p>
          <a:pPr marL="228600" lvl="1" indent="-228600" algn="l" defTabSz="889000">
            <a:lnSpc>
              <a:spcPct val="90000"/>
            </a:lnSpc>
            <a:spcBef>
              <a:spcPct val="0"/>
            </a:spcBef>
            <a:spcAft>
              <a:spcPct val="20000"/>
            </a:spcAft>
            <a:buChar char="•"/>
          </a:pPr>
          <a:r>
            <a:rPr lang="ar-JO" sz="2000" kern="1200" dirty="0"/>
            <a:t>ضعف الإنتاج الزراعي والصناعي بسب الحروب والكوارث الطبيعية</a:t>
          </a:r>
          <a:endParaRPr lang="en-US" sz="2000" kern="1200" dirty="0"/>
        </a:p>
        <a:p>
          <a:pPr marL="228600" lvl="1" indent="-228600" algn="l" defTabSz="889000">
            <a:lnSpc>
              <a:spcPct val="90000"/>
            </a:lnSpc>
            <a:spcBef>
              <a:spcPct val="0"/>
            </a:spcBef>
            <a:spcAft>
              <a:spcPct val="20000"/>
            </a:spcAft>
            <a:buChar char="•"/>
          </a:pPr>
          <a:r>
            <a:rPr lang="ar-JO" sz="2000" kern="1200" dirty="0"/>
            <a:t>الفساد الإداري</a:t>
          </a:r>
          <a:endParaRPr lang="en-US" sz="2000" kern="1200" dirty="0"/>
        </a:p>
        <a:p>
          <a:pPr marL="228600" lvl="1" indent="-228600" algn="l" defTabSz="889000">
            <a:lnSpc>
              <a:spcPct val="90000"/>
            </a:lnSpc>
            <a:spcBef>
              <a:spcPct val="0"/>
            </a:spcBef>
            <a:spcAft>
              <a:spcPct val="20000"/>
            </a:spcAft>
            <a:buChar char="•"/>
          </a:pPr>
          <a:r>
            <a:rPr lang="ar-JO" sz="2000" kern="1200" dirty="0"/>
            <a:t>الضرائب الباهظة</a:t>
          </a:r>
          <a:endParaRPr lang="en-US" sz="2000" kern="1200" dirty="0"/>
        </a:p>
      </dsp:txBody>
      <dsp:txXfrm>
        <a:off x="0" y="1190419"/>
        <a:ext cx="10515600" cy="1722240"/>
      </dsp:txXfrm>
    </dsp:sp>
    <dsp:sp modelId="{E2F47FC4-0E23-431A-9B58-859A728DAE44}">
      <dsp:nvSpPr>
        <dsp:cNvPr id="0" name=""/>
        <dsp:cNvSpPr/>
      </dsp:nvSpPr>
      <dsp:spPr>
        <a:xfrm>
          <a:off x="0" y="2912659"/>
          <a:ext cx="10515600" cy="1125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ar-JO" sz="3600" b="1" kern="1200"/>
            <a:t>العوامل الخارجية</a:t>
          </a:r>
          <a:endParaRPr lang="en-US" sz="3600" b="1" kern="1200" dirty="0"/>
        </a:p>
      </dsp:txBody>
      <dsp:txXfrm>
        <a:off x="54944" y="2967603"/>
        <a:ext cx="10405712" cy="1015652"/>
      </dsp:txXfrm>
    </dsp:sp>
    <dsp:sp modelId="{F462AE6B-9256-4281-A0FD-88B8043B8C0B}">
      <dsp:nvSpPr>
        <dsp:cNvPr id="0" name=""/>
        <dsp:cNvSpPr/>
      </dsp:nvSpPr>
      <dsp:spPr>
        <a:xfrm>
          <a:off x="0" y="4038199"/>
          <a:ext cx="10515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ar-JO" sz="2000" kern="1200" dirty="0"/>
            <a:t>ظهور الدولة العثمانية بوصفها قوة إقليمية منافسة</a:t>
          </a:r>
          <a:endParaRPr lang="en-US" sz="2000" kern="1200" dirty="0"/>
        </a:p>
        <a:p>
          <a:pPr marL="228600" lvl="1" indent="-228600" algn="l" defTabSz="889000">
            <a:lnSpc>
              <a:spcPct val="90000"/>
            </a:lnSpc>
            <a:spcBef>
              <a:spcPct val="0"/>
            </a:spcBef>
            <a:spcAft>
              <a:spcPct val="20000"/>
            </a:spcAft>
            <a:buChar char="•"/>
          </a:pPr>
          <a:r>
            <a:rPr lang="ar-JO" sz="2000" kern="1200" dirty="0"/>
            <a:t>اكتشاف طريق راس الرجاء الصالح حرمانها من طرق التجارة المهمة</a:t>
          </a:r>
          <a:endParaRPr lang="en-US" sz="2000" kern="1200" dirty="0"/>
        </a:p>
        <a:p>
          <a:pPr marL="228600" lvl="1" indent="-228600" algn="l" defTabSz="889000">
            <a:lnSpc>
              <a:spcPct val="90000"/>
            </a:lnSpc>
            <a:spcBef>
              <a:spcPct val="0"/>
            </a:spcBef>
            <a:spcAft>
              <a:spcPct val="20000"/>
            </a:spcAft>
            <a:buChar char="•"/>
          </a:pPr>
          <a:r>
            <a:rPr lang="ar-JO" sz="2000" kern="1200" dirty="0"/>
            <a:t> التهديدات المستمرة من البرتغاليين</a:t>
          </a:r>
          <a:endParaRPr lang="en-US" sz="2000" kern="1200" dirty="0"/>
        </a:p>
        <a:p>
          <a:pPr marL="228600" lvl="1" indent="-228600" algn="l" defTabSz="889000">
            <a:lnSpc>
              <a:spcPct val="90000"/>
            </a:lnSpc>
            <a:spcBef>
              <a:spcPct val="0"/>
            </a:spcBef>
            <a:spcAft>
              <a:spcPct val="20000"/>
            </a:spcAft>
            <a:buChar char="•"/>
          </a:pPr>
          <a:r>
            <a:rPr lang="ar-JO" sz="2000" kern="1200" dirty="0"/>
            <a:t>أطماع الدولة الصفوية في ايران</a:t>
          </a:r>
          <a:endParaRPr lang="en-US" sz="2000" kern="1200" dirty="0"/>
        </a:p>
        <a:p>
          <a:pPr marL="228600" lvl="1" indent="-228600" algn="l" defTabSz="889000">
            <a:lnSpc>
              <a:spcPct val="90000"/>
            </a:lnSpc>
            <a:spcBef>
              <a:spcPct val="0"/>
            </a:spcBef>
            <a:spcAft>
              <a:spcPct val="20000"/>
            </a:spcAft>
            <a:buChar char="•"/>
          </a:pPr>
          <a:r>
            <a:rPr lang="ar-JO" sz="2000" kern="1200" dirty="0"/>
            <a:t>المواجهات المستمرة مع المغول والفرنجة التي استنزفت موارد الدولة</a:t>
          </a:r>
          <a:endParaRPr lang="en-US" sz="2000" kern="1200" dirty="0"/>
        </a:p>
      </dsp:txBody>
      <dsp:txXfrm>
        <a:off x="0" y="4038199"/>
        <a:ext cx="10515600" cy="172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C6549-F98D-48DE-936A-0415B07FC46D}"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0452D-1B96-4C46-8935-1C1CA67CB692}" type="slidenum">
              <a:rPr lang="en-US" smtClean="0"/>
              <a:t>‹#›</a:t>
            </a:fld>
            <a:endParaRPr lang="en-US"/>
          </a:p>
        </p:txBody>
      </p:sp>
    </p:spTree>
    <p:extLst>
      <p:ext uri="{BB962C8B-B14F-4D97-AF65-F5344CB8AC3E}">
        <p14:creationId xmlns:p14="http://schemas.microsoft.com/office/powerpoint/2010/main" val="49456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70452D-1B96-4C46-8935-1C1CA67CB692}" type="slidenum">
              <a:rPr lang="en-US" smtClean="0"/>
              <a:t>9</a:t>
            </a:fld>
            <a:endParaRPr lang="en-US"/>
          </a:p>
        </p:txBody>
      </p:sp>
    </p:spTree>
    <p:extLst>
      <p:ext uri="{BB962C8B-B14F-4D97-AF65-F5344CB8AC3E}">
        <p14:creationId xmlns:p14="http://schemas.microsoft.com/office/powerpoint/2010/main" val="374300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355B-EBEE-1EE4-1DCE-0DE412285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5EDDB-66D9-3572-12B9-D1F9AD9EE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093816-39D5-EA47-F6A1-5E9F1D7688E7}"/>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43F3676E-3572-CCB1-88E7-22E7807DD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668A4-C0A0-FE27-EDEA-4682D20A79FA}"/>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19331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336D-511F-9164-872D-D0C1AC4B4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1DDF2-8F9F-86FD-917B-964B44936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629F5-82B9-FF06-7894-69E2AE028D68}"/>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FFB5CA19-BADE-2729-08E9-C6D5669C9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24AE3-A9A6-C526-C4AA-B983191C18D4}"/>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379767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0C6E6-AD8B-FD00-BAF2-FC04547C46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4A3E0-0C77-2AF4-01E6-77B8407E5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D5C4B-31E3-06F3-8FF7-0263DF1BAC42}"/>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28D9AD75-1EBA-1E23-48CB-F48FB041F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1069D-8FA8-EDB1-0748-CEF1CA1C3B44}"/>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34376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04A1-5A34-8A86-385F-16F3CB4FC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05AC26-5DB8-CB0E-28A2-6DBF22A90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C2FFE-B8E4-5929-014D-E2B016F95FBA}"/>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B299A30A-0FAC-FE83-CFEE-3E2602F3B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15F4-E6F8-FE13-26BA-E7195633D9EE}"/>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20087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D5CE-A0DF-C016-E122-9376F2A0EE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EBBA1-C3F5-6E26-35E8-A0CB92D04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33B2C8-7FBA-E647-6E8B-10A74934B432}"/>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35BC3DAF-7A1F-627A-8250-293EC8F82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844FF-79BA-BD8A-4424-56157ABC8EFF}"/>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7119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F66E-4BC1-A937-E5B2-6F435CA5C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E884A-489F-4A21-F854-5B50B0BC9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501A7-7083-6780-99A6-817303A986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19EC9A-D195-41C7-3E0C-133B683F3AE5}"/>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6" name="Footer Placeholder 5">
            <a:extLst>
              <a:ext uri="{FF2B5EF4-FFF2-40B4-BE49-F238E27FC236}">
                <a16:creationId xmlns:a16="http://schemas.microsoft.com/office/drawing/2014/main" id="{B0981915-C225-3EA7-86EC-DD455A006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F27D2-30C1-0452-A1A0-9F895CFC4450}"/>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50599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F98B-5666-954E-F024-86A198984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B6C70-7E5A-4BD3-4505-DF495E1FB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ED57A-11BE-38FA-18A7-726B9CB8F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19E30-7566-E014-4BA4-62253C3098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4BA6B3-D38D-CEEC-C96B-9AC99752A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09CB2-6804-181B-982E-456400AAD087}"/>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8" name="Footer Placeholder 7">
            <a:extLst>
              <a:ext uri="{FF2B5EF4-FFF2-40B4-BE49-F238E27FC236}">
                <a16:creationId xmlns:a16="http://schemas.microsoft.com/office/drawing/2014/main" id="{1D137156-4D2F-9BB7-1260-ED865C3C3F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4DF9A-FBA1-4D30-B5D7-023616767E43}"/>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128824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44D7-3973-4793-365F-779ABEB786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5932F-B297-C35C-4EDE-DFADB0D10BF3}"/>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4" name="Footer Placeholder 3">
            <a:extLst>
              <a:ext uri="{FF2B5EF4-FFF2-40B4-BE49-F238E27FC236}">
                <a16:creationId xmlns:a16="http://schemas.microsoft.com/office/drawing/2014/main" id="{7080DCE2-DFB7-C02F-DE1D-2D51DCCC3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A9CE42-28F0-3B3C-8E19-8291E3FD9E0F}"/>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344557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2773D-0D04-C2FE-170D-330ED1355733}"/>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3" name="Footer Placeholder 2">
            <a:extLst>
              <a:ext uri="{FF2B5EF4-FFF2-40B4-BE49-F238E27FC236}">
                <a16:creationId xmlns:a16="http://schemas.microsoft.com/office/drawing/2014/main" id="{5E537EFC-FD38-BD46-0BBD-7D08716CB7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222F1A-9708-4329-01C0-FF913C1D4A18}"/>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64744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B66B-E721-35B9-0A17-FBC6649EE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BBFE60-8E1D-F83D-93D0-642839795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33116-103F-B4D4-BDA4-A2281E9A2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29CC5-31AD-A3F5-9736-9162C788ADD3}"/>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6" name="Footer Placeholder 5">
            <a:extLst>
              <a:ext uri="{FF2B5EF4-FFF2-40B4-BE49-F238E27FC236}">
                <a16:creationId xmlns:a16="http://schemas.microsoft.com/office/drawing/2014/main" id="{C8169ABB-0D58-0826-67F1-FBE9F6866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A3A8-B4C2-5854-A4BE-7DAB18C04872}"/>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4107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6687-6F74-F721-0004-BDA168D33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98B371-5563-AC8E-0797-7BA6F15F1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0A6690-79E3-A456-5CB9-A1E654DD0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BE345-5BB3-77D6-1B28-CBF9BF213867}"/>
              </a:ext>
            </a:extLst>
          </p:cNvPr>
          <p:cNvSpPr>
            <a:spLocks noGrp="1"/>
          </p:cNvSpPr>
          <p:nvPr>
            <p:ph type="dt" sz="half" idx="10"/>
          </p:nvPr>
        </p:nvSpPr>
        <p:spPr/>
        <p:txBody>
          <a:bodyPr/>
          <a:lstStyle/>
          <a:p>
            <a:fld id="{85C206E6-4A07-4131-BFB0-00E9B6056782}" type="datetimeFigureOut">
              <a:rPr lang="en-US" smtClean="0"/>
              <a:t>11/7/2025</a:t>
            </a:fld>
            <a:endParaRPr lang="en-US"/>
          </a:p>
        </p:txBody>
      </p:sp>
      <p:sp>
        <p:nvSpPr>
          <p:cNvPr id="6" name="Footer Placeholder 5">
            <a:extLst>
              <a:ext uri="{FF2B5EF4-FFF2-40B4-BE49-F238E27FC236}">
                <a16:creationId xmlns:a16="http://schemas.microsoft.com/office/drawing/2014/main" id="{0D14185A-10E7-AA95-BD51-17AEF8F50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E145E-7578-68A1-877D-86516C90DE41}"/>
              </a:ext>
            </a:extLst>
          </p:cNvPr>
          <p:cNvSpPr>
            <a:spLocks noGrp="1"/>
          </p:cNvSpPr>
          <p:nvPr>
            <p:ph type="sldNum" sz="quarter" idx="12"/>
          </p:nvPr>
        </p:nvSpPr>
        <p:spPr/>
        <p:txBody>
          <a:bodyPr/>
          <a:lstStyle/>
          <a:p>
            <a:fld id="{A111E690-FA90-4161-A667-B6540CF6664A}" type="slidenum">
              <a:rPr lang="en-US" smtClean="0"/>
              <a:t>‹#›</a:t>
            </a:fld>
            <a:endParaRPr lang="en-US"/>
          </a:p>
        </p:txBody>
      </p:sp>
    </p:spTree>
    <p:extLst>
      <p:ext uri="{BB962C8B-B14F-4D97-AF65-F5344CB8AC3E}">
        <p14:creationId xmlns:p14="http://schemas.microsoft.com/office/powerpoint/2010/main" val="235351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EBA2C-23F8-DB17-4714-05F367B04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ED8E6-7D6D-24DB-7576-7BD703133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31FC9-8506-B39F-4C62-54418696E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206E6-4A07-4131-BFB0-00E9B6056782}" type="datetimeFigureOut">
              <a:rPr lang="en-US" smtClean="0"/>
              <a:t>11/7/2025</a:t>
            </a:fld>
            <a:endParaRPr lang="en-US"/>
          </a:p>
        </p:txBody>
      </p:sp>
      <p:sp>
        <p:nvSpPr>
          <p:cNvPr id="5" name="Footer Placeholder 4">
            <a:extLst>
              <a:ext uri="{FF2B5EF4-FFF2-40B4-BE49-F238E27FC236}">
                <a16:creationId xmlns:a16="http://schemas.microsoft.com/office/drawing/2014/main" id="{D2DDB7CD-4CF6-5DF4-188F-AFBDD8ED7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4AB29-A152-F587-B4CD-13CDF152BB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1E690-FA90-4161-A667-B6540CF6664A}" type="slidenum">
              <a:rPr lang="en-US" smtClean="0"/>
              <a:t>‹#›</a:t>
            </a:fld>
            <a:endParaRPr lang="en-US"/>
          </a:p>
        </p:txBody>
      </p:sp>
    </p:spTree>
    <p:extLst>
      <p:ext uri="{BB962C8B-B14F-4D97-AF65-F5344CB8AC3E}">
        <p14:creationId xmlns:p14="http://schemas.microsoft.com/office/powerpoint/2010/main" val="409540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6D94-028E-5A41-024F-576BE721C1F9}"/>
              </a:ext>
            </a:extLst>
          </p:cNvPr>
          <p:cNvSpPr>
            <a:spLocks noGrp="1"/>
          </p:cNvSpPr>
          <p:nvPr>
            <p:ph type="ctrTitle"/>
          </p:nvPr>
        </p:nvSpPr>
        <p:spPr/>
        <p:txBody>
          <a:bodyPr/>
          <a:lstStyle/>
          <a:p>
            <a:r>
              <a:rPr lang="ar-JO" dirty="0"/>
              <a:t>الدولة المملوكية(1250-1517م)</a:t>
            </a:r>
            <a:endParaRPr lang="en-US" dirty="0"/>
          </a:p>
        </p:txBody>
      </p:sp>
      <p:sp>
        <p:nvSpPr>
          <p:cNvPr id="3" name="Subtitle 2">
            <a:extLst>
              <a:ext uri="{FF2B5EF4-FFF2-40B4-BE49-F238E27FC236}">
                <a16:creationId xmlns:a16="http://schemas.microsoft.com/office/drawing/2014/main" id="{5FA70171-E3B9-B36E-C180-9E65E2DF4E5B}"/>
              </a:ext>
            </a:extLst>
          </p:cNvPr>
          <p:cNvSpPr>
            <a:spLocks noGrp="1"/>
          </p:cNvSpPr>
          <p:nvPr>
            <p:ph type="subTitle" idx="1"/>
          </p:nvPr>
        </p:nvSpPr>
        <p:spPr/>
        <p:txBody>
          <a:bodyPr/>
          <a:lstStyle/>
          <a:p>
            <a:r>
              <a:rPr lang="ar-JO" dirty="0"/>
              <a:t>تأسست على ايدي المماليك في مصر بعد سقوط الدولة الايوبية, وشملت مصر وبلاد الشام والحجاز واتخذت القاهرة عاصمة لها.</a:t>
            </a:r>
            <a:endParaRPr lang="en-US" dirty="0"/>
          </a:p>
        </p:txBody>
      </p:sp>
      <p:pic>
        <p:nvPicPr>
          <p:cNvPr id="2050" name="Picture 2" descr="دولة المماليك 1250 - 1517م | Cairo, History, Tripoli">
            <a:extLst>
              <a:ext uri="{FF2B5EF4-FFF2-40B4-BE49-F238E27FC236}">
                <a16:creationId xmlns:a16="http://schemas.microsoft.com/office/drawing/2014/main" id="{246D06B7-2F39-4A74-C816-B9BB55FA7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3"/>
            <a:ext cx="3797300" cy="24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0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E1F3-DFB8-9026-1DEB-B72416AFB6E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196C51-1749-8DA1-3C88-9AD658D4CF03}"/>
              </a:ext>
            </a:extLst>
          </p:cNvPr>
          <p:cNvSpPr>
            <a:spLocks noGrp="1"/>
          </p:cNvSpPr>
          <p:nvPr>
            <p:ph idx="1"/>
          </p:nvPr>
        </p:nvSpPr>
        <p:spPr>
          <a:xfrm>
            <a:off x="838200" y="1825625"/>
            <a:ext cx="10707806" cy="4351338"/>
          </a:xfrm>
        </p:spPr>
        <p:txBody>
          <a:bodyPr/>
          <a:lstStyle/>
          <a:p>
            <a:pPr algn="r"/>
            <a:r>
              <a:rPr lang="ar-JO" b="1" dirty="0"/>
              <a:t>انسحب المماليك من بلاد الشام الى مصر بعد هزيمتهم في معركة مرج دابق عام 1516 م</a:t>
            </a:r>
          </a:p>
          <a:p>
            <a:pPr algn="r"/>
            <a:r>
              <a:rPr lang="ar-JO" b="1" dirty="0"/>
              <a:t>فتوجه السلطان العثماني سليم الأول الى مصر وضمها للدولة العثمانية وقضى على المماليك فيها</a:t>
            </a:r>
            <a:endParaRPr lang="en-US" b="1" dirty="0"/>
          </a:p>
        </p:txBody>
      </p:sp>
    </p:spTree>
    <p:extLst>
      <p:ext uri="{BB962C8B-B14F-4D97-AF65-F5344CB8AC3E}">
        <p14:creationId xmlns:p14="http://schemas.microsoft.com/office/powerpoint/2010/main" val="318254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5FA-44A1-467F-FC8A-EC3D16D4C2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ACD572-CAC7-DB5F-E1D1-CCBC37328C9A}"/>
              </a:ext>
            </a:extLst>
          </p:cNvPr>
          <p:cNvSpPr>
            <a:spLocks noGrp="1"/>
          </p:cNvSpPr>
          <p:nvPr>
            <p:ph idx="1"/>
          </p:nvPr>
        </p:nvSpPr>
        <p:spPr/>
        <p:txBody>
          <a:bodyPr/>
          <a:lstStyle/>
          <a:p>
            <a:pPr marL="0" indent="0">
              <a:buNone/>
            </a:pPr>
            <a:endParaRPr lang="en-US" dirty="0"/>
          </a:p>
        </p:txBody>
      </p:sp>
      <p:sp>
        <p:nvSpPr>
          <p:cNvPr id="6" name="TextBox 5">
            <a:extLst>
              <a:ext uri="{FF2B5EF4-FFF2-40B4-BE49-F238E27FC236}">
                <a16:creationId xmlns:a16="http://schemas.microsoft.com/office/drawing/2014/main" id="{6E3639C2-7EB6-0874-A440-7D2F0F956C02}"/>
              </a:ext>
            </a:extLst>
          </p:cNvPr>
          <p:cNvSpPr txBox="1"/>
          <p:nvPr/>
        </p:nvSpPr>
        <p:spPr>
          <a:xfrm>
            <a:off x="2501900" y="1244599"/>
            <a:ext cx="6248400" cy="3724096"/>
          </a:xfrm>
          <a:prstGeom prst="rect">
            <a:avLst/>
          </a:prstGeom>
          <a:noFill/>
        </p:spPr>
        <p:txBody>
          <a:bodyPr wrap="square" rtlCol="0">
            <a:spAutoFit/>
          </a:bodyPr>
          <a:lstStyle/>
          <a:p>
            <a:pPr algn="ctr"/>
            <a:r>
              <a:rPr lang="ar-JO" sz="4000" b="1" dirty="0">
                <a:solidFill>
                  <a:srgbClr val="C00000"/>
                </a:solidFill>
                <a:latin typeface="Dubai Medium" panose="020B0603030403030204" pitchFamily="34" charset="-78"/>
                <a:cs typeface="Dubai Medium" panose="020B0603030403030204" pitchFamily="34" charset="-78"/>
              </a:rPr>
              <a:t>معركة مرج دابق (1516)</a:t>
            </a:r>
          </a:p>
          <a:p>
            <a:endParaRPr lang="ar-JO" sz="2800" b="1" dirty="0"/>
          </a:p>
          <a:p>
            <a:r>
              <a:rPr lang="ar-JO" sz="2800" b="1" dirty="0"/>
              <a:t>وقعت بين الدولة المملوكية بقيادة السلطان </a:t>
            </a:r>
            <a:r>
              <a:rPr lang="ar-JO" sz="2800" b="1" dirty="0" err="1"/>
              <a:t>قانصوه</a:t>
            </a:r>
            <a:r>
              <a:rPr lang="ar-JO" sz="2800" b="1" dirty="0"/>
              <a:t> الغوري والدولة العثمانية بقيادة السلطان سليم الأول في سه مرج دابق قرب حلب شمال سوريا وانتهت بانتصار العثمانيين بسبب تفوقهم العسكري ومقتل السلطان </a:t>
            </a:r>
            <a:r>
              <a:rPr lang="ar-JO" sz="2800" b="1" dirty="0" err="1"/>
              <a:t>قانصوة</a:t>
            </a:r>
            <a:r>
              <a:rPr lang="ar-JO" sz="2800" b="1" dirty="0"/>
              <a:t> الغوري , كانت بداية النهاية للدولة المملوكية </a:t>
            </a:r>
            <a:endParaRPr lang="en-US" sz="2800" b="1" dirty="0"/>
          </a:p>
        </p:txBody>
      </p:sp>
    </p:spTree>
    <p:extLst>
      <p:ext uri="{BB962C8B-B14F-4D97-AF65-F5344CB8AC3E}">
        <p14:creationId xmlns:p14="http://schemas.microsoft.com/office/powerpoint/2010/main" val="274179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B957-C2B1-8ED3-6895-827B52C55C84}"/>
              </a:ext>
            </a:extLst>
          </p:cNvPr>
          <p:cNvSpPr>
            <a:spLocks noGrp="1"/>
          </p:cNvSpPr>
          <p:nvPr>
            <p:ph type="title"/>
          </p:nvPr>
        </p:nvSpPr>
        <p:spPr/>
        <p:txBody>
          <a:bodyPr/>
          <a:lstStyle/>
          <a:p>
            <a:pPr algn="ctr"/>
            <a:r>
              <a:rPr lang="ar-JO" dirty="0"/>
              <a:t>معركة </a:t>
            </a:r>
            <a:r>
              <a:rPr lang="ar-JO" dirty="0" err="1"/>
              <a:t>الريدانية</a:t>
            </a:r>
            <a:r>
              <a:rPr lang="ar-JO" dirty="0"/>
              <a:t> عام 1517م</a:t>
            </a:r>
            <a:endParaRPr lang="en-US" dirty="0"/>
          </a:p>
        </p:txBody>
      </p:sp>
      <p:sp>
        <p:nvSpPr>
          <p:cNvPr id="3" name="Content Placeholder 2">
            <a:extLst>
              <a:ext uri="{FF2B5EF4-FFF2-40B4-BE49-F238E27FC236}">
                <a16:creationId xmlns:a16="http://schemas.microsoft.com/office/drawing/2014/main" id="{DA6BD409-8084-60AC-3164-8211B19BC555}"/>
              </a:ext>
            </a:extLst>
          </p:cNvPr>
          <p:cNvSpPr>
            <a:spLocks noGrp="1"/>
          </p:cNvSpPr>
          <p:nvPr>
            <p:ph idx="1"/>
          </p:nvPr>
        </p:nvSpPr>
        <p:spPr/>
        <p:txBody>
          <a:bodyPr/>
          <a:lstStyle/>
          <a:p>
            <a:r>
              <a:rPr lang="ar-JO" dirty="0"/>
              <a:t>المعركة الحاسمة بين الجيش المملوكي بقيادة السلطان طومان باي والجيش العثماني بقيادة السلطان سليم الأول وقعت في </a:t>
            </a:r>
            <a:r>
              <a:rPr lang="ar-JO" dirty="0" err="1"/>
              <a:t>الريدانية</a:t>
            </a:r>
            <a:r>
              <a:rPr lang="ar-JO" dirty="0"/>
              <a:t> بالقرب من مدينة القاهرة , وانتهت بهزيمة المماليك و اسر السلطان طومان وضم مصر للدولة العثمانية.  </a:t>
            </a:r>
            <a:endParaRPr lang="en-US" dirty="0"/>
          </a:p>
        </p:txBody>
      </p:sp>
    </p:spTree>
    <p:extLst>
      <p:ext uri="{BB962C8B-B14F-4D97-AF65-F5344CB8AC3E}">
        <p14:creationId xmlns:p14="http://schemas.microsoft.com/office/powerpoint/2010/main" val="230284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11AB-000A-1950-7A64-82FA09E41B4F}"/>
              </a:ext>
            </a:extLst>
          </p:cNvPr>
          <p:cNvSpPr>
            <a:spLocks noGrp="1"/>
          </p:cNvSpPr>
          <p:nvPr>
            <p:ph type="title"/>
          </p:nvPr>
        </p:nvSpPr>
        <p:spPr/>
        <p:txBody>
          <a:bodyPr/>
          <a:lstStyle/>
          <a:p>
            <a:r>
              <a:rPr lang="ar-JO" dirty="0"/>
              <a:t>طومان باي اخر سلاطين الدولة المملوكية</a:t>
            </a:r>
            <a:endParaRPr lang="en-US" dirty="0"/>
          </a:p>
        </p:txBody>
      </p:sp>
      <p:pic>
        <p:nvPicPr>
          <p:cNvPr id="1026" name="Picture 2" descr="المماليك و الدولة المملوكية بحث شامل عنهم » غدق">
            <a:extLst>
              <a:ext uri="{FF2B5EF4-FFF2-40B4-BE49-F238E27FC236}">
                <a16:creationId xmlns:a16="http://schemas.microsoft.com/office/drawing/2014/main" id="{33ED4C42-27EE-1153-437C-C07DA0D6A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0376" y="1825625"/>
            <a:ext cx="65312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5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60A0-352C-6A4D-2627-2947B37E0C67}"/>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اعداد الطالبات</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BE586F-C1AE-FF88-4E3F-ECE738A09F4D}"/>
              </a:ext>
            </a:extLst>
          </p:cNvPr>
          <p:cNvSpPr>
            <a:spLocks noGrp="1"/>
          </p:cNvSpPr>
          <p:nvPr>
            <p:ph idx="1"/>
          </p:nvPr>
        </p:nvSpPr>
        <p:spPr/>
        <p:txBody>
          <a:bodyPr>
            <a:normAutofit/>
          </a:bodyPr>
          <a:lstStyle/>
          <a:p>
            <a:pPr marL="0" indent="0" algn="ctr">
              <a:buNone/>
            </a:pPr>
            <a:r>
              <a:rPr lang="ar-JO" sz="6000" b="1" dirty="0">
                <a:solidFill>
                  <a:srgbClr val="FF0000"/>
                </a:solidFill>
                <a:latin typeface="Arabic Typesetting" panose="03020402040406030203" pitchFamily="66" charset="-78"/>
                <a:cs typeface="Arabic Typesetting" panose="03020402040406030203" pitchFamily="66" charset="-78"/>
              </a:rPr>
              <a:t>غزل الخزوز</a:t>
            </a:r>
          </a:p>
          <a:p>
            <a:pPr marL="0" indent="0" algn="ctr">
              <a:buNone/>
            </a:pPr>
            <a:r>
              <a:rPr lang="ar-JO" sz="6000" b="1" dirty="0">
                <a:solidFill>
                  <a:srgbClr val="FF0000"/>
                </a:solidFill>
                <a:latin typeface="Arabic Typesetting" panose="03020402040406030203" pitchFamily="66" charset="-78"/>
                <a:cs typeface="Arabic Typesetting" panose="03020402040406030203" pitchFamily="66" charset="-78"/>
              </a:rPr>
              <a:t> زين المصري</a:t>
            </a:r>
          </a:p>
          <a:p>
            <a:pPr marL="0" indent="0" algn="ctr">
              <a:buNone/>
            </a:pPr>
            <a:r>
              <a:rPr lang="ar-JO" sz="6000" b="1" dirty="0">
                <a:solidFill>
                  <a:srgbClr val="FF0000"/>
                </a:solidFill>
                <a:latin typeface="Arabic Typesetting" panose="03020402040406030203" pitchFamily="66" charset="-78"/>
                <a:cs typeface="Arabic Typesetting" panose="03020402040406030203" pitchFamily="66" charset="-78"/>
              </a:rPr>
              <a:t> انجل نصار</a:t>
            </a:r>
            <a:endParaRPr lang="en-US" sz="60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8867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0D5D-515D-2643-5A7F-2A4407F13C1C}"/>
              </a:ext>
            </a:extLst>
          </p:cNvPr>
          <p:cNvSpPr>
            <a:spLocks noGrp="1"/>
          </p:cNvSpPr>
          <p:nvPr>
            <p:ph type="title"/>
          </p:nvPr>
        </p:nvSpPr>
        <p:spPr/>
        <p:txBody>
          <a:bodyPr>
            <a:normAutofit/>
          </a:bodyPr>
          <a:lstStyle/>
          <a:p>
            <a:pPr algn="ctr"/>
            <a:r>
              <a:rPr lang="ar-JO" sz="4800" b="1" dirty="0"/>
              <a:t>من هم المماليك</a:t>
            </a:r>
            <a:endParaRPr lang="en-US" sz="4800" b="1" dirty="0"/>
          </a:p>
        </p:txBody>
      </p:sp>
      <p:sp>
        <p:nvSpPr>
          <p:cNvPr id="3" name="Content Placeholder 2">
            <a:extLst>
              <a:ext uri="{FF2B5EF4-FFF2-40B4-BE49-F238E27FC236}">
                <a16:creationId xmlns:a16="http://schemas.microsoft.com/office/drawing/2014/main" id="{08E17119-4540-87C2-B558-A605F1D8C63A}"/>
              </a:ext>
            </a:extLst>
          </p:cNvPr>
          <p:cNvSpPr>
            <a:spLocks noGrp="1"/>
          </p:cNvSpPr>
          <p:nvPr>
            <p:ph idx="1"/>
          </p:nvPr>
        </p:nvSpPr>
        <p:spPr>
          <a:pattFill prst="wave">
            <a:fgClr>
              <a:schemeClr val="accent1"/>
            </a:fgClr>
            <a:bgClr>
              <a:schemeClr val="bg1"/>
            </a:bgClr>
          </a:pattFill>
        </p:spPr>
        <p:txBody>
          <a:bodyPr/>
          <a:lstStyle/>
          <a:p>
            <a:pPr algn="r">
              <a:buFont typeface="Wingdings" panose="05000000000000000000" pitchFamily="2" charset="2"/>
              <a:buChar char="v"/>
            </a:pPr>
            <a:r>
              <a:rPr lang="ar-JO" dirty="0"/>
              <a:t>فئة من الشباب جلبوا من اسيا الصغرى وجنوب شرق أوروبا (البلقان) لتدريبهم وتجنيدهم في الجيوش الإسلامية ,خاصة بلاد الشام ومصر .</a:t>
            </a:r>
          </a:p>
          <a:p>
            <a:pPr algn="r">
              <a:buFont typeface="Wingdings" panose="05000000000000000000" pitchFamily="2" charset="2"/>
              <a:buChar char="v"/>
            </a:pPr>
            <a:r>
              <a:rPr lang="ar-JO" dirty="0"/>
              <a:t>اصبحوا قوة عسكرية وسيطروا على الجيش الايوبي والحكم.</a:t>
            </a:r>
          </a:p>
          <a:p>
            <a:pPr algn="r">
              <a:buFont typeface="Wingdings" panose="05000000000000000000" pitchFamily="2" charset="2"/>
              <a:buChar char="v"/>
            </a:pPr>
            <a:r>
              <a:rPr lang="ar-JO" dirty="0"/>
              <a:t>استمر حكمهم حتى عام 1517م</a:t>
            </a:r>
          </a:p>
        </p:txBody>
      </p:sp>
    </p:spTree>
    <p:extLst>
      <p:ext uri="{BB962C8B-B14F-4D97-AF65-F5344CB8AC3E}">
        <p14:creationId xmlns:p14="http://schemas.microsoft.com/office/powerpoint/2010/main" val="165211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74E7-F973-6A72-C0B8-2C5909444974}"/>
              </a:ext>
            </a:extLst>
          </p:cNvPr>
          <p:cNvSpPr>
            <a:spLocks noGrp="1"/>
          </p:cNvSpPr>
          <p:nvPr>
            <p:ph type="title"/>
          </p:nvPr>
        </p:nvSpPr>
        <p:spPr/>
        <p:txBody>
          <a:bodyPr/>
          <a:lstStyle/>
          <a:p>
            <a:pPr algn="ctr"/>
            <a:r>
              <a:rPr lang="ar-JO" b="1" dirty="0">
                <a:latin typeface="Monotype Koufi" pitchFamily="2" charset="-78"/>
                <a:ea typeface="Monotype Koufi" pitchFamily="2" charset="-78"/>
                <a:cs typeface="Monotype Koufi" pitchFamily="2" charset="-78"/>
              </a:rPr>
              <a:t>يقسم المماليك الى</a:t>
            </a:r>
            <a:br>
              <a:rPr lang="ar-JO" dirty="0"/>
            </a:br>
            <a:endParaRPr lang="en-US" dirty="0"/>
          </a:p>
        </p:txBody>
      </p:sp>
      <p:sp>
        <p:nvSpPr>
          <p:cNvPr id="3" name="Content Placeholder 2">
            <a:extLst>
              <a:ext uri="{FF2B5EF4-FFF2-40B4-BE49-F238E27FC236}">
                <a16:creationId xmlns:a16="http://schemas.microsoft.com/office/drawing/2014/main" id="{4F00EE40-BBF0-D986-244E-4D00068544C6}"/>
              </a:ext>
            </a:extLst>
          </p:cNvPr>
          <p:cNvSpPr>
            <a:spLocks noGrp="1"/>
          </p:cNvSpPr>
          <p:nvPr>
            <p:ph idx="1"/>
          </p:nvPr>
        </p:nvSpPr>
        <p:spPr/>
        <p:txBody>
          <a:bodyPr/>
          <a:lstStyle/>
          <a:p>
            <a:pPr marL="0" indent="0" algn="r">
              <a:buNone/>
            </a:pPr>
            <a:r>
              <a:rPr lang="ar-JO" dirty="0"/>
              <a:t>المماليك البحرية الذين اقاموا في جزيرة الروضة وفي نهر النيل</a:t>
            </a:r>
          </a:p>
          <a:p>
            <a:pPr marL="0" indent="0" algn="r">
              <a:buNone/>
            </a:pPr>
            <a:r>
              <a:rPr lang="ar-JO" dirty="0"/>
              <a:t>المماليك البرجية الذين اقاموا في أبراج القلعة في القاهرة</a:t>
            </a:r>
            <a:endParaRPr lang="en-US" dirty="0"/>
          </a:p>
        </p:txBody>
      </p:sp>
    </p:spTree>
    <p:extLst>
      <p:ext uri="{BB962C8B-B14F-4D97-AF65-F5344CB8AC3E}">
        <p14:creationId xmlns:p14="http://schemas.microsoft.com/office/powerpoint/2010/main" val="195600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613F-3D9D-92F8-2130-76C13C4F68E9}"/>
              </a:ext>
            </a:extLst>
          </p:cNvPr>
          <p:cNvSpPr>
            <a:spLocks noGrp="1"/>
          </p:cNvSpPr>
          <p:nvPr>
            <p:ph type="title"/>
          </p:nvPr>
        </p:nvSpPr>
        <p:spPr/>
        <p:txBody>
          <a:bodyPr/>
          <a:lstStyle/>
          <a:p>
            <a:pPr algn="ctr"/>
            <a:r>
              <a:rPr lang="ar-JO" b="1" dirty="0">
                <a:effectLst>
                  <a:outerShdw blurRad="38100" dist="38100" dir="2700000" algn="tl">
                    <a:srgbClr val="000000">
                      <a:alpha val="43137"/>
                    </a:srgbClr>
                  </a:outerShdw>
                </a:effectLst>
              </a:rPr>
              <a:t>معركة</a:t>
            </a:r>
            <a:r>
              <a:rPr lang="ar-JO" dirty="0">
                <a:effectLst>
                  <a:outerShdw blurRad="38100" dist="38100" dir="2700000" algn="tl">
                    <a:srgbClr val="000000">
                      <a:alpha val="43137"/>
                    </a:srgbClr>
                  </a:outerShdw>
                </a:effectLst>
              </a:rPr>
              <a:t> عين جالوت 1260 </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3B19C87-4E70-38AE-197F-EE6F59FFCBA6}"/>
              </a:ext>
            </a:extLst>
          </p:cNvPr>
          <p:cNvSpPr>
            <a:spLocks noGrp="1"/>
          </p:cNvSpPr>
          <p:nvPr>
            <p:ph idx="1"/>
          </p:nvPr>
        </p:nvSpPr>
        <p:spPr/>
        <p:txBody>
          <a:bodyPr/>
          <a:lstStyle/>
          <a:p>
            <a:pPr marL="0" indent="0" algn="r">
              <a:buNone/>
            </a:pPr>
            <a:r>
              <a:rPr lang="ar-JO" dirty="0"/>
              <a:t>تعد من ابرز المعارك في التاريخ العربي والإسلامي اذ استطاع جيش المماليك بقيادة سيف الدين قطز الحاق اول هزيمة بجيش المغول بقيادة </a:t>
            </a:r>
            <a:r>
              <a:rPr lang="ar-JO" dirty="0" err="1"/>
              <a:t>كتبغا</a:t>
            </a:r>
            <a:r>
              <a:rPr lang="ar-JO" dirty="0"/>
              <a:t>.</a:t>
            </a:r>
          </a:p>
          <a:p>
            <a:pPr marL="0" indent="0" algn="r">
              <a:buNone/>
            </a:pPr>
            <a:endParaRPr lang="ar-JO" dirty="0"/>
          </a:p>
          <a:p>
            <a:pPr marL="0" indent="0" algn="r">
              <a:buNone/>
            </a:pPr>
            <a:r>
              <a:rPr lang="ar-JO" dirty="0"/>
              <a:t>وقعت المعركة في منطقة عين جالوت في القرب من مدينة بيسان شمال فلسطين</a:t>
            </a:r>
          </a:p>
          <a:p>
            <a:pPr marL="0" indent="0" algn="r">
              <a:buNone/>
            </a:pPr>
            <a:r>
              <a:rPr lang="ar-JO" dirty="0"/>
              <a:t>نتيجة المعركة انتصار المسلمين وخروج المغول من بلاد الشام ووقف زحفهم باتجاه مصر.</a:t>
            </a:r>
            <a:endParaRPr lang="en-US" dirty="0"/>
          </a:p>
        </p:txBody>
      </p:sp>
    </p:spTree>
    <p:extLst>
      <p:ext uri="{BB962C8B-B14F-4D97-AF65-F5344CB8AC3E}">
        <p14:creationId xmlns:p14="http://schemas.microsoft.com/office/powerpoint/2010/main" val="288265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55E-2E45-39FC-CDBB-BC55E52596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3408D7-2195-6157-B1B0-6DD290040E0E}"/>
              </a:ext>
            </a:extLst>
          </p:cNvPr>
          <p:cNvSpPr>
            <a:spLocks noGrp="1"/>
          </p:cNvSpPr>
          <p:nvPr>
            <p:ph idx="1"/>
          </p:nvPr>
        </p:nvSpPr>
        <p:spPr/>
        <p:txBody>
          <a:bodyPr/>
          <a:lstStyle/>
          <a:p>
            <a:r>
              <a:rPr lang="ar-JO" dirty="0"/>
              <a:t>بعد انتصار المماليك على المغول في عين جالوت بدأت حملة استعادة مدن بلاد الشام وضمها للدولة المملوكية لأهميتها الاستراتيجية ولأنها تمثل خطا دفاعيا لمصر وللسيطرة على طرق التجارة البرية بين اسيا وأوروبا. </a:t>
            </a:r>
            <a:endParaRPr lang="en-US" dirty="0"/>
          </a:p>
        </p:txBody>
      </p:sp>
      <p:pic>
        <p:nvPicPr>
          <p:cNvPr id="4098" name="Picture 2" descr="أحداث وقعت في رمضان: معركة عين جالوت...موشومة في الذاكرة – برلمان.كوم">
            <a:extLst>
              <a:ext uri="{FF2B5EF4-FFF2-40B4-BE49-F238E27FC236}">
                <a16:creationId xmlns:a16="http://schemas.microsoft.com/office/drawing/2014/main" id="{23604600-D034-743F-3455-5B47E20B8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3750732"/>
            <a:ext cx="3098800"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2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5456-4040-4D27-0F46-94D554AE2FD7}"/>
              </a:ext>
            </a:extLst>
          </p:cNvPr>
          <p:cNvSpPr>
            <a:spLocks noGrp="1"/>
          </p:cNvSpPr>
          <p:nvPr>
            <p:ph type="title"/>
          </p:nvPr>
        </p:nvSpPr>
        <p:spPr/>
        <p:txBody>
          <a:bodyPr/>
          <a:lstStyle/>
          <a:p>
            <a:pPr algn="ctr"/>
            <a:r>
              <a:rPr lang="ar-JO" b="1" dirty="0"/>
              <a:t>السلطان المملوكي الظاهر بيبرس</a:t>
            </a:r>
            <a:endParaRPr lang="en-US" b="1" dirty="0"/>
          </a:p>
        </p:txBody>
      </p:sp>
      <p:sp>
        <p:nvSpPr>
          <p:cNvPr id="3" name="Content Placeholder 2">
            <a:extLst>
              <a:ext uri="{FF2B5EF4-FFF2-40B4-BE49-F238E27FC236}">
                <a16:creationId xmlns:a16="http://schemas.microsoft.com/office/drawing/2014/main" id="{96ABB85B-5DFA-050D-1046-E49391E4CB5F}"/>
              </a:ext>
            </a:extLst>
          </p:cNvPr>
          <p:cNvSpPr>
            <a:spLocks noGrp="1"/>
          </p:cNvSpPr>
          <p:nvPr>
            <p:ph idx="1"/>
          </p:nvPr>
        </p:nvSpPr>
        <p:spPr/>
        <p:txBody>
          <a:bodyPr/>
          <a:lstStyle/>
          <a:p>
            <a:pPr marL="0" indent="0" algn="r">
              <a:buNone/>
            </a:pPr>
            <a:r>
              <a:rPr lang="ar-JO" dirty="0"/>
              <a:t>استعاد مدن استراتيجية مثل الكرك وعجلون وقيسارية وصفد  وحيفا بعد حملات ناجحة ضد الفرنجة.</a:t>
            </a:r>
          </a:p>
          <a:p>
            <a:pPr marL="0" indent="0" algn="r">
              <a:buNone/>
            </a:pPr>
            <a:r>
              <a:rPr lang="ar-JO" dirty="0"/>
              <a:t>حافظ على الحدود الشرقية للدولة لمواجهة أي خطر مغولي .</a:t>
            </a:r>
          </a:p>
          <a:p>
            <a:pPr marL="0" indent="0" algn="r">
              <a:buNone/>
            </a:pPr>
            <a:r>
              <a:rPr lang="ar-JO" dirty="0"/>
              <a:t>أعاد احباء الخلافة العباسية في القاهرة بعد سقوط بغداد.</a:t>
            </a:r>
            <a:endParaRPr lang="en-US" dirty="0"/>
          </a:p>
        </p:txBody>
      </p:sp>
    </p:spTree>
    <p:extLst>
      <p:ext uri="{BB962C8B-B14F-4D97-AF65-F5344CB8AC3E}">
        <p14:creationId xmlns:p14="http://schemas.microsoft.com/office/powerpoint/2010/main" val="301936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13F1-1DD8-8C16-0228-A20B8349F8CA}"/>
              </a:ext>
            </a:extLst>
          </p:cNvPr>
          <p:cNvSpPr>
            <a:spLocks noGrp="1"/>
          </p:cNvSpPr>
          <p:nvPr>
            <p:ph type="title"/>
          </p:nvPr>
        </p:nvSpPr>
        <p:spPr/>
        <p:txBody>
          <a:bodyPr/>
          <a:lstStyle/>
          <a:p>
            <a:r>
              <a:rPr lang="ar-JO" dirty="0"/>
              <a:t>الظاهر بيبرس ابرز السلاطين المماليك واطولهم حكما</a:t>
            </a:r>
            <a:endParaRPr lang="en-US" dirty="0"/>
          </a:p>
        </p:txBody>
      </p:sp>
      <p:pic>
        <p:nvPicPr>
          <p:cNvPr id="3074" name="Picture 2" descr="الظاهر بيبرس.. أبرز سلاطين المماليك وأطولهم حكما | الموسوعة | الجزيرة نت">
            <a:extLst>
              <a:ext uri="{FF2B5EF4-FFF2-40B4-BE49-F238E27FC236}">
                <a16:creationId xmlns:a16="http://schemas.microsoft.com/office/drawing/2014/main" id="{E8459B5D-6E0B-30A4-C361-5419D08E8D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9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7747-22F6-72CF-6156-95851056B974}"/>
              </a:ext>
            </a:extLst>
          </p:cNvPr>
          <p:cNvSpPr>
            <a:spLocks noGrp="1"/>
          </p:cNvSpPr>
          <p:nvPr>
            <p:ph type="title"/>
          </p:nvPr>
        </p:nvSpPr>
        <p:spPr/>
        <p:txBody>
          <a:bodyPr/>
          <a:lstStyle/>
          <a:p>
            <a:pPr algn="ctr"/>
            <a:r>
              <a:rPr lang="ar-JO" b="1" dirty="0"/>
              <a:t>ضعف الدولة المملوكية وانهيارها</a:t>
            </a:r>
            <a:endParaRPr lang="en-US" b="1" dirty="0"/>
          </a:p>
        </p:txBody>
      </p:sp>
      <p:sp>
        <p:nvSpPr>
          <p:cNvPr id="3" name="Content Placeholder 2">
            <a:extLst>
              <a:ext uri="{FF2B5EF4-FFF2-40B4-BE49-F238E27FC236}">
                <a16:creationId xmlns:a16="http://schemas.microsoft.com/office/drawing/2014/main" id="{32E2C0FC-795C-71FB-CED7-510A8D661493}"/>
              </a:ext>
            </a:extLst>
          </p:cNvPr>
          <p:cNvSpPr>
            <a:spLocks noGrp="1"/>
          </p:cNvSpPr>
          <p:nvPr>
            <p:ph idx="1"/>
          </p:nvPr>
        </p:nvSpPr>
        <p:spPr/>
        <p:txBody>
          <a:bodyPr/>
          <a:lstStyle/>
          <a:p>
            <a:pPr algn="r"/>
            <a:r>
              <a:rPr lang="ar-JO" dirty="0"/>
              <a:t>عانت الدولة المملوكية في القرن الخامس عشر الميلادي من الضعف بسب عامل داخلية وخارجية.</a:t>
            </a:r>
            <a:endParaRPr lang="en-US" dirty="0"/>
          </a:p>
        </p:txBody>
      </p:sp>
    </p:spTree>
    <p:extLst>
      <p:ext uri="{BB962C8B-B14F-4D97-AF65-F5344CB8AC3E}">
        <p14:creationId xmlns:p14="http://schemas.microsoft.com/office/powerpoint/2010/main" val="152853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327A-F706-2484-2C95-CD33C5E07F1A}"/>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8421A9CB-1961-7F5D-4F71-6FED33C9BCC3}"/>
              </a:ext>
            </a:extLst>
          </p:cNvPr>
          <p:cNvGraphicFramePr>
            <a:graphicFrameLocks noGrp="1"/>
          </p:cNvGraphicFramePr>
          <p:nvPr>
            <p:ph idx="1"/>
            <p:extLst>
              <p:ext uri="{D42A27DB-BD31-4B8C-83A1-F6EECF244321}">
                <p14:modId xmlns:p14="http://schemas.microsoft.com/office/powerpoint/2010/main" val="1153854857"/>
              </p:ext>
            </p:extLst>
          </p:nvPr>
        </p:nvGraphicFramePr>
        <p:xfrm>
          <a:off x="927100" y="152400"/>
          <a:ext cx="10515600" cy="582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730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431</Words>
  <Application>Microsoft Office PowerPoint</Application>
  <PresentationFormat>Widescreen</PresentationFormat>
  <Paragraphs>47</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Arabic Typesetting</vt:lpstr>
      <vt:lpstr>Arial</vt:lpstr>
      <vt:lpstr>Calibri</vt:lpstr>
      <vt:lpstr>Calibri Light</vt:lpstr>
      <vt:lpstr>Dubai Medium</vt:lpstr>
      <vt:lpstr>Monotype Koufi</vt:lpstr>
      <vt:lpstr>Wingdings</vt:lpstr>
      <vt:lpstr>Office Theme</vt:lpstr>
      <vt:lpstr>الدولة المملوكية(1250-1517م)</vt:lpstr>
      <vt:lpstr>من هم المماليك</vt:lpstr>
      <vt:lpstr>يقسم المماليك الى </vt:lpstr>
      <vt:lpstr>معركة عين جالوت 1260 </vt:lpstr>
      <vt:lpstr>PowerPoint Presentation</vt:lpstr>
      <vt:lpstr>السلطان المملوكي الظاهر بيبرس</vt:lpstr>
      <vt:lpstr>الظاهر بيبرس ابرز السلاطين المماليك واطولهم حكما</vt:lpstr>
      <vt:lpstr>ضعف الدولة المملوكية وانهيارها</vt:lpstr>
      <vt:lpstr>PowerPoint Presentation</vt:lpstr>
      <vt:lpstr>PowerPoint Presentation</vt:lpstr>
      <vt:lpstr>PowerPoint Presentation</vt:lpstr>
      <vt:lpstr>معركة الريدانية عام 1517م</vt:lpstr>
      <vt:lpstr>طومان باي اخر سلاطين الدولة المملوكية</vt:lpstr>
      <vt:lpstr>اعداد الطالبات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wasim khzouz</dc:creator>
  <cp:lastModifiedBy>wasim khzouz</cp:lastModifiedBy>
  <cp:revision>1</cp:revision>
  <dcterms:created xsi:type="dcterms:W3CDTF">2025-11-07T13:15:50Z</dcterms:created>
  <dcterms:modified xsi:type="dcterms:W3CDTF">2025-11-07T15:58:12Z</dcterms:modified>
</cp:coreProperties>
</file>