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7" r:id="rId4"/>
    <p:sldId id="263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1478279"/>
          </a:xfrm>
        </p:spPr>
        <p:txBody>
          <a:bodyPr/>
          <a:lstStyle/>
          <a:p>
            <a:pPr algn="ctr"/>
            <a:r>
              <a:rPr lang="ar-JO" dirty="0" smtClean="0"/>
              <a:t>شبه الجملة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618411"/>
            <a:ext cx="8825658" cy="122790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ar-JO" sz="4000" dirty="0" smtClean="0"/>
              <a:t>داني عجيلات</a:t>
            </a:r>
          </a:p>
          <a:p>
            <a:pPr algn="ctr"/>
            <a:r>
              <a:rPr lang="ar-JO" sz="4000" dirty="0" smtClean="0"/>
              <a:t>المعلمة . هبه وليم عجيلات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946982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22070"/>
            <a:ext cx="8825659" cy="1162593"/>
          </a:xfrm>
        </p:spPr>
        <p:txBody>
          <a:bodyPr/>
          <a:lstStyle/>
          <a:p>
            <a:pPr algn="ctr"/>
            <a:r>
              <a:rPr lang="ar-JO" dirty="0" smtClean="0"/>
              <a:t>ما هو مفهوم شبه الجملة؟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679270" y="849086"/>
            <a:ext cx="9301344" cy="4663439"/>
          </a:xfrm>
        </p:spPr>
        <p:txBody>
          <a:bodyPr>
            <a:normAutofit/>
          </a:bodyPr>
          <a:lstStyle/>
          <a:p>
            <a:pPr algn="ctr"/>
            <a:r>
              <a:rPr lang="ar-JO" sz="3600" dirty="0" smtClean="0"/>
              <a:t>شبه الجملة هي تركيب يتكون من كلمتين او اكثر.</a:t>
            </a:r>
          </a:p>
          <a:p>
            <a:pPr algn="ctr"/>
            <a:r>
              <a:rPr lang="ar-JO" sz="3600" dirty="0" smtClean="0"/>
              <a:t>لا يكتمل معناه إلا إذا إرتبط بكلمة أخرى في الجملة.</a:t>
            </a:r>
          </a:p>
          <a:p>
            <a:pPr algn="ctr"/>
            <a:r>
              <a:rPr lang="ar-JO" sz="3600" dirty="0" smtClean="0"/>
              <a:t>لا تحتوي على فعل ولا فاعل.</a:t>
            </a:r>
          </a:p>
          <a:p>
            <a:pPr algn="ctr"/>
            <a:r>
              <a:rPr lang="ar-JO" sz="3600" dirty="0" smtClean="0"/>
              <a:t>تأتي عادةً خبرًا في الجملة الإسمية أو متعلقة بالفعل في الجملة الفعلية.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20380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8253"/>
          </a:xfrm>
        </p:spPr>
        <p:txBody>
          <a:bodyPr/>
          <a:lstStyle/>
          <a:p>
            <a:pPr algn="ctr"/>
            <a:r>
              <a:rPr lang="ar-JO" b="1" dirty="0" smtClean="0"/>
              <a:t>أنواع شبه الجملة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32410"/>
            <a:ext cx="8946541" cy="4915989"/>
          </a:xfrm>
        </p:spPr>
        <p:txBody>
          <a:bodyPr>
            <a:normAutofit/>
          </a:bodyPr>
          <a:lstStyle/>
          <a:p>
            <a:pPr algn="ctr"/>
            <a:r>
              <a:rPr lang="ar-JO" sz="3600" dirty="0" smtClean="0"/>
              <a:t>تنقسم إلى نوعين أساسين</a:t>
            </a:r>
          </a:p>
          <a:p>
            <a:pPr algn="ctr"/>
            <a:endParaRPr lang="ar-JO" sz="3600" dirty="0" smtClean="0"/>
          </a:p>
          <a:p>
            <a:pPr algn="ctr"/>
            <a:endParaRPr lang="ar-JO" sz="3600" dirty="0"/>
          </a:p>
          <a:p>
            <a:pPr algn="ctr"/>
            <a:endParaRPr lang="ar-JO" sz="3600" dirty="0" smtClean="0"/>
          </a:p>
          <a:p>
            <a:pPr algn="r"/>
            <a:r>
              <a:rPr lang="ar-JO" sz="3600" dirty="0" smtClean="0"/>
              <a:t>الجار والمجرور                         الظرف(مكان وزمان) </a:t>
            </a:r>
          </a:p>
        </p:txBody>
      </p:sp>
      <p:cxnSp>
        <p:nvCxnSpPr>
          <p:cNvPr id="5" name="Elbow Connector 4"/>
          <p:cNvCxnSpPr/>
          <p:nvPr/>
        </p:nvCxnSpPr>
        <p:spPr>
          <a:xfrm>
            <a:off x="5812971" y="2338250"/>
            <a:ext cx="2730138" cy="111034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/>
          <p:nvPr/>
        </p:nvCxnSpPr>
        <p:spPr>
          <a:xfrm rot="10800000" flipV="1">
            <a:off x="2717075" y="2338249"/>
            <a:ext cx="2416629" cy="11103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56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75636"/>
          </a:xfrm>
        </p:spPr>
        <p:txBody>
          <a:bodyPr/>
          <a:lstStyle/>
          <a:p>
            <a:pPr algn="ctr"/>
            <a:r>
              <a:rPr lang="ar-JO" b="1" dirty="0" smtClean="0"/>
              <a:t>الجار والمجرور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8" y="1371601"/>
            <a:ext cx="9836331" cy="4859382"/>
          </a:xfrm>
        </p:spPr>
        <p:txBody>
          <a:bodyPr>
            <a:normAutofit/>
          </a:bodyPr>
          <a:lstStyle/>
          <a:p>
            <a:pPr algn="r"/>
            <a:r>
              <a:rPr lang="ar-JO" sz="3600" dirty="0" smtClean="0"/>
              <a:t>يتكون من حرف جر + إسم مجرور.</a:t>
            </a:r>
          </a:p>
          <a:p>
            <a:pPr algn="r"/>
            <a:r>
              <a:rPr lang="ar-JO" sz="3600" dirty="0" smtClean="0"/>
              <a:t>لا يفهم معناه إلا إذا تلق بكلمة أخرى.</a:t>
            </a:r>
          </a:p>
          <a:p>
            <a:pPr algn="r"/>
            <a:r>
              <a:rPr lang="ar-JO" sz="3600" i="1" dirty="0" smtClean="0"/>
              <a:t>مثلًا..</a:t>
            </a:r>
            <a:r>
              <a:rPr lang="ar-JO" sz="3600" dirty="0" smtClean="0"/>
              <a:t>في البيت</a:t>
            </a:r>
          </a:p>
          <a:p>
            <a:pPr algn="r"/>
            <a:r>
              <a:rPr lang="ar-JO" sz="3600" i="1" dirty="0"/>
              <a:t> </a:t>
            </a:r>
            <a:r>
              <a:rPr lang="ar-JO" sz="3600" i="1" dirty="0" smtClean="0"/>
              <a:t>      </a:t>
            </a:r>
            <a:r>
              <a:rPr lang="ar-JO" sz="3600" dirty="0" smtClean="0"/>
              <a:t>على الطاولة</a:t>
            </a:r>
          </a:p>
          <a:p>
            <a:pPr algn="r"/>
            <a:r>
              <a:rPr lang="ar-JO" sz="3600" i="1" dirty="0"/>
              <a:t> </a:t>
            </a:r>
            <a:r>
              <a:rPr lang="ar-JO" sz="3600" i="1" dirty="0" smtClean="0"/>
              <a:t>      من المدرسة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24319671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23385"/>
          </a:xfrm>
        </p:spPr>
        <p:txBody>
          <a:bodyPr/>
          <a:lstStyle/>
          <a:p>
            <a:pPr algn="ctr"/>
            <a:r>
              <a:rPr lang="ar-JO" sz="4400" b="1" dirty="0" smtClean="0"/>
              <a:t>الظرف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646" y="1580606"/>
            <a:ext cx="9679577" cy="4667793"/>
          </a:xfrm>
        </p:spPr>
        <p:txBody>
          <a:bodyPr>
            <a:normAutofit/>
          </a:bodyPr>
          <a:lstStyle/>
          <a:p>
            <a:pPr algn="r"/>
            <a:r>
              <a:rPr lang="ar-JO" sz="3600" dirty="0" smtClean="0"/>
              <a:t>هو كلمة تدل على مكان أو زمان حدوث الفعل، يكون دائمًا منصوبًا.</a:t>
            </a:r>
          </a:p>
          <a:p>
            <a:pPr algn="r"/>
            <a:r>
              <a:rPr lang="ar-JO" sz="3600" i="1" dirty="0" smtClean="0"/>
              <a:t>أنواعه</a:t>
            </a:r>
            <a:r>
              <a:rPr lang="ar-JO" sz="3600" dirty="0" smtClean="0"/>
              <a:t>: </a:t>
            </a:r>
            <a:r>
              <a:rPr lang="ar-JO" sz="3600" b="1" dirty="0" smtClean="0"/>
              <a:t>ظرف زمان</a:t>
            </a:r>
            <a:r>
              <a:rPr lang="ar-JO" sz="3600" dirty="0" smtClean="0"/>
              <a:t> (اليوم/ غدًا/ صباحًا).</a:t>
            </a:r>
          </a:p>
          <a:p>
            <a:pPr algn="r"/>
            <a:r>
              <a:rPr lang="ar-JO" sz="3600" b="1" dirty="0" smtClean="0"/>
              <a:t>ظرف مكان </a:t>
            </a:r>
            <a:r>
              <a:rPr lang="ar-JO" sz="3600" dirty="0" smtClean="0"/>
              <a:t>(فوق/ تحت/ أمام/ خلف/هنا).</a:t>
            </a:r>
          </a:p>
          <a:p>
            <a:pPr marL="0" indent="0" algn="r">
              <a:buNone/>
            </a:pPr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/>
          </a:p>
          <a:p>
            <a:pPr algn="r"/>
            <a:endParaRPr lang="ar-JO" sz="3600" dirty="0" smtClean="0"/>
          </a:p>
          <a:p>
            <a:pPr algn="r"/>
            <a:endParaRPr lang="ar-JO" sz="3600" dirty="0" smtClean="0"/>
          </a:p>
        </p:txBody>
      </p:sp>
    </p:spTree>
    <p:extLst>
      <p:ext uri="{BB962C8B-B14F-4D97-AF65-F5344CB8AC3E}">
        <p14:creationId xmlns:p14="http://schemas.microsoft.com/office/powerpoint/2010/main" val="39463721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23385"/>
          </a:xfrm>
        </p:spPr>
        <p:txBody>
          <a:bodyPr/>
          <a:lstStyle/>
          <a:p>
            <a:pPr algn="ctr"/>
            <a:r>
              <a:rPr lang="ar-JO" b="1" dirty="0" smtClean="0"/>
              <a:t>موقع شبه الجملة في الجملة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11234"/>
            <a:ext cx="8946541" cy="3788229"/>
          </a:xfrm>
        </p:spPr>
        <p:txBody>
          <a:bodyPr>
            <a:normAutofit/>
          </a:bodyPr>
          <a:lstStyle/>
          <a:p>
            <a:pPr algn="r"/>
            <a:r>
              <a:rPr lang="ar-JO" sz="3600" dirty="0" smtClean="0"/>
              <a:t>يمكن أن يأتي شبه الجملة في مواقع مختلفة، مثل:</a:t>
            </a:r>
          </a:p>
          <a:p>
            <a:pPr algn="r"/>
            <a:r>
              <a:rPr lang="ar-JO" sz="3600" b="1" dirty="0" smtClean="0"/>
              <a:t>خبرًا         </a:t>
            </a:r>
            <a:r>
              <a:rPr lang="ar-JO" sz="3600" dirty="0" smtClean="0"/>
              <a:t>الطالبُ في المدرسة .</a:t>
            </a:r>
          </a:p>
          <a:p>
            <a:pPr algn="r"/>
            <a:r>
              <a:rPr lang="ar-JO" sz="3600" b="1" dirty="0" smtClean="0"/>
              <a:t>متعلقًا بالفعل        </a:t>
            </a:r>
            <a:r>
              <a:rPr lang="ar-JO" sz="3600" dirty="0" smtClean="0"/>
              <a:t>جلستُ تحت الشجرة.</a:t>
            </a:r>
            <a:endParaRPr lang="en-US" sz="3600" b="1" dirty="0"/>
          </a:p>
        </p:txBody>
      </p:sp>
      <p:sp>
        <p:nvSpPr>
          <p:cNvPr id="4" name="Left Arrow 3"/>
          <p:cNvSpPr/>
          <p:nvPr/>
        </p:nvSpPr>
        <p:spPr>
          <a:xfrm>
            <a:off x="8412478" y="2508069"/>
            <a:ext cx="664899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Arrow 4"/>
          <p:cNvSpPr/>
          <p:nvPr/>
        </p:nvSpPr>
        <p:spPr>
          <a:xfrm>
            <a:off x="7262947" y="3200400"/>
            <a:ext cx="756339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90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107</TotalTime>
  <Words>161</Words>
  <Application>Microsoft Office PowerPoint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Ion</vt:lpstr>
      <vt:lpstr>شبه الجملة</vt:lpstr>
      <vt:lpstr>ما هو مفهوم شبه الجملة؟</vt:lpstr>
      <vt:lpstr>أنواع شبه الجملة</vt:lpstr>
      <vt:lpstr>الجار والمجرور</vt:lpstr>
      <vt:lpstr>الظرف</vt:lpstr>
      <vt:lpstr>موقع شبه الجملة في الجملة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شبه الجملة</dc:title>
  <dc:creator>toshiba</dc:creator>
  <cp:lastModifiedBy>toshiba</cp:lastModifiedBy>
  <cp:revision>11</cp:revision>
  <dcterms:created xsi:type="dcterms:W3CDTF">2025-11-08T10:38:52Z</dcterms:created>
  <dcterms:modified xsi:type="dcterms:W3CDTF">2025-11-08T12:26:26Z</dcterms:modified>
</cp:coreProperties>
</file>