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88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0ADC4E-37DC-4C3E-8007-7D6365205B9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JO"/>
        </a:p>
      </dgm:t>
    </dgm:pt>
    <dgm:pt modelId="{FC0C033C-628C-41BF-892A-32EB203BA2E1}">
      <dgm:prSet phldrT="[Text]" custT="1"/>
      <dgm:spPr/>
      <dgm:t>
        <a:bodyPr/>
        <a:lstStyle/>
        <a:p>
          <a:pPr rtl="1"/>
          <a:r>
            <a:rPr lang="ar-JO" sz="2400" dirty="0" smtClean="0"/>
            <a:t>تعد مصدرا رئيسا للاسماك والاغذية البحرية </a:t>
          </a:r>
          <a:endParaRPr lang="ar-JO" sz="2400" dirty="0"/>
        </a:p>
      </dgm:t>
    </dgm:pt>
    <dgm:pt modelId="{F51D7315-1071-4FFF-95A4-D49BB11B15E9}" type="parTrans" cxnId="{CEC80E12-E68C-4E17-9591-BC393E54F126}">
      <dgm:prSet/>
      <dgm:spPr/>
      <dgm:t>
        <a:bodyPr/>
        <a:lstStyle/>
        <a:p>
          <a:pPr rtl="1"/>
          <a:endParaRPr lang="ar-JO"/>
        </a:p>
      </dgm:t>
    </dgm:pt>
    <dgm:pt modelId="{FD6FB59F-A750-479C-A50B-DC770F493702}" type="sibTrans" cxnId="{CEC80E12-E68C-4E17-9591-BC393E54F126}">
      <dgm:prSet/>
      <dgm:spPr/>
      <dgm:t>
        <a:bodyPr/>
        <a:lstStyle/>
        <a:p>
          <a:pPr rtl="1"/>
          <a:endParaRPr lang="ar-JO"/>
        </a:p>
      </dgm:t>
    </dgm:pt>
    <dgm:pt modelId="{DD4266D8-9FFF-4340-9D1D-87F9F497DABF}">
      <dgm:prSet phldrT="[Text]" custT="1"/>
      <dgm:spPr/>
      <dgm:t>
        <a:bodyPr/>
        <a:lstStyle/>
        <a:p>
          <a:pPr rtl="1"/>
          <a:r>
            <a:rPr lang="ar-JO" sz="2400" dirty="0" smtClean="0"/>
            <a:t> تسهم في تنظيم المناخ وتعزز التنوع البيولوجي </a:t>
          </a:r>
          <a:endParaRPr lang="ar-JO" sz="2400" dirty="0"/>
        </a:p>
      </dgm:t>
    </dgm:pt>
    <dgm:pt modelId="{41836BEC-C88C-4B91-A64F-2D9D2F88D718}" type="parTrans" cxnId="{F13B7A04-C207-44C5-92FC-93489BC50F62}">
      <dgm:prSet/>
      <dgm:spPr/>
      <dgm:t>
        <a:bodyPr/>
        <a:lstStyle/>
        <a:p>
          <a:pPr rtl="1"/>
          <a:endParaRPr lang="ar-JO"/>
        </a:p>
      </dgm:t>
    </dgm:pt>
    <dgm:pt modelId="{2DB67F37-2AF1-4A1D-B359-573AE3858E09}" type="sibTrans" cxnId="{F13B7A04-C207-44C5-92FC-93489BC50F62}">
      <dgm:prSet/>
      <dgm:spPr/>
      <dgm:t>
        <a:bodyPr/>
        <a:lstStyle/>
        <a:p>
          <a:pPr rtl="1"/>
          <a:endParaRPr lang="ar-JO"/>
        </a:p>
      </dgm:t>
    </dgm:pt>
    <dgm:pt modelId="{A5ADE0C5-7A28-4205-8FCD-FAAE2138B6F2}">
      <dgm:prSet phldrT="[Text]" custT="1"/>
      <dgm:spPr/>
      <dgm:t>
        <a:bodyPr/>
        <a:lstStyle/>
        <a:p>
          <a:pPr rtl="1"/>
          <a:r>
            <a:rPr lang="ar-JO" sz="2400" dirty="0" smtClean="0"/>
            <a:t>تستخدم لتسهيل النقل البحري بتكلفة منخفضة نسبيا</a:t>
          </a:r>
          <a:endParaRPr lang="ar-JO" sz="2400" dirty="0"/>
        </a:p>
      </dgm:t>
    </dgm:pt>
    <dgm:pt modelId="{2A1387F1-9854-4F73-A9EE-163F08238917}" type="parTrans" cxnId="{8203DF4A-CE68-4F53-95B3-94FE8BF022FB}">
      <dgm:prSet/>
      <dgm:spPr/>
      <dgm:t>
        <a:bodyPr/>
        <a:lstStyle/>
        <a:p>
          <a:pPr rtl="1"/>
          <a:endParaRPr lang="ar-JO"/>
        </a:p>
      </dgm:t>
    </dgm:pt>
    <dgm:pt modelId="{1DB7E25E-5DD6-40FE-931E-59B82B5ACAB9}" type="sibTrans" cxnId="{8203DF4A-CE68-4F53-95B3-94FE8BF022FB}">
      <dgm:prSet/>
      <dgm:spPr/>
      <dgm:t>
        <a:bodyPr/>
        <a:lstStyle/>
        <a:p>
          <a:pPr rtl="1"/>
          <a:endParaRPr lang="ar-JO"/>
        </a:p>
      </dgm:t>
    </dgm:pt>
    <dgm:pt modelId="{276FD735-0741-44B5-924B-30D7C5C088F1}">
      <dgm:prSet phldrT="[Text]" custT="1"/>
      <dgm:spPr/>
      <dgm:t>
        <a:bodyPr/>
        <a:lstStyle/>
        <a:p>
          <a:pPr rtl="1"/>
          <a:r>
            <a:rPr lang="ar-JO" sz="2400" dirty="0" smtClean="0"/>
            <a:t>تستخدم طاقه المد والجزر والامواج في توليد الطاقة الكهربائية </a:t>
          </a:r>
          <a:endParaRPr lang="ar-JO" sz="2400" dirty="0"/>
        </a:p>
      </dgm:t>
    </dgm:pt>
    <dgm:pt modelId="{F25D5A17-E615-4F93-A41E-779E908811B5}" type="parTrans" cxnId="{988174BC-AF33-4006-A1DD-5F9575FE57D9}">
      <dgm:prSet/>
      <dgm:spPr/>
      <dgm:t>
        <a:bodyPr/>
        <a:lstStyle/>
        <a:p>
          <a:pPr rtl="1"/>
          <a:endParaRPr lang="ar-JO"/>
        </a:p>
      </dgm:t>
    </dgm:pt>
    <dgm:pt modelId="{9441D247-78D3-41FB-BCBF-508543787B5E}" type="sibTrans" cxnId="{988174BC-AF33-4006-A1DD-5F9575FE57D9}">
      <dgm:prSet/>
      <dgm:spPr/>
      <dgm:t>
        <a:bodyPr/>
        <a:lstStyle/>
        <a:p>
          <a:pPr rtl="1"/>
          <a:endParaRPr lang="ar-JO"/>
        </a:p>
      </dgm:t>
    </dgm:pt>
    <dgm:pt modelId="{0741DF29-7486-4213-8AD5-1DFA7F0CFC5E}">
      <dgm:prSet phldrT="[Text]" custT="1"/>
      <dgm:spPr/>
      <dgm:t>
        <a:bodyPr/>
        <a:lstStyle/>
        <a:p>
          <a:pPr rtl="1"/>
          <a:r>
            <a:rPr lang="ar-JO" sz="2400" dirty="0" smtClean="0"/>
            <a:t>تعد سواحلها مناطق جذب سياحي للترفيه والاستجمام </a:t>
          </a:r>
        </a:p>
      </dgm:t>
    </dgm:pt>
    <dgm:pt modelId="{F399C204-0330-478F-A488-354BE132BC1E}" type="parTrans" cxnId="{DF012D76-935E-4E26-A9D7-FBC1259B398C}">
      <dgm:prSet/>
      <dgm:spPr/>
      <dgm:t>
        <a:bodyPr/>
        <a:lstStyle/>
        <a:p>
          <a:pPr rtl="1"/>
          <a:endParaRPr lang="ar-JO"/>
        </a:p>
      </dgm:t>
    </dgm:pt>
    <dgm:pt modelId="{9B05C744-D144-4BD7-9C8A-11E108E03865}" type="sibTrans" cxnId="{DF012D76-935E-4E26-A9D7-FBC1259B398C}">
      <dgm:prSet/>
      <dgm:spPr/>
      <dgm:t>
        <a:bodyPr/>
        <a:lstStyle/>
        <a:p>
          <a:pPr rtl="1"/>
          <a:endParaRPr lang="ar-JO"/>
        </a:p>
      </dgm:t>
    </dgm:pt>
    <dgm:pt modelId="{265F539D-B926-4BC8-966D-94E80800F69B}" type="pres">
      <dgm:prSet presAssocID="{850ADC4E-37DC-4C3E-8007-7D6365205B98}" presName="diagram" presStyleCnt="0">
        <dgm:presLayoutVars>
          <dgm:dir/>
          <dgm:resizeHandles val="exact"/>
        </dgm:presLayoutVars>
      </dgm:prSet>
      <dgm:spPr/>
    </dgm:pt>
    <dgm:pt modelId="{570F5A58-3347-470B-BF5A-1C664528427C}" type="pres">
      <dgm:prSet presAssocID="{FC0C033C-628C-41BF-892A-32EB203BA2E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EC247FC1-0D12-4565-B6FE-7CB697154E9F}" type="pres">
      <dgm:prSet presAssocID="{FD6FB59F-A750-479C-A50B-DC770F493702}" presName="sibTrans" presStyleCnt="0"/>
      <dgm:spPr/>
    </dgm:pt>
    <dgm:pt modelId="{1D27B2A3-4168-4AAD-AB0C-2C77A2C810BF}" type="pres">
      <dgm:prSet presAssocID="{DD4266D8-9FFF-4340-9D1D-87F9F497DAB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2E1885DD-3C87-4B15-BAB8-A081A4FA1C7E}" type="pres">
      <dgm:prSet presAssocID="{2DB67F37-2AF1-4A1D-B359-573AE3858E09}" presName="sibTrans" presStyleCnt="0"/>
      <dgm:spPr/>
    </dgm:pt>
    <dgm:pt modelId="{A9888FC4-6897-487C-98E5-96BF7092DCE4}" type="pres">
      <dgm:prSet presAssocID="{A5ADE0C5-7A28-4205-8FCD-FAAE2138B6F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E36ADFBE-AC0A-4F20-9F7E-88A738A76ADA}" type="pres">
      <dgm:prSet presAssocID="{1DB7E25E-5DD6-40FE-931E-59B82B5ACAB9}" presName="sibTrans" presStyleCnt="0"/>
      <dgm:spPr/>
    </dgm:pt>
    <dgm:pt modelId="{A24582C0-AB93-43CA-982B-A98D910729C1}" type="pres">
      <dgm:prSet presAssocID="{276FD735-0741-44B5-924B-30D7C5C088F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  <dgm:pt modelId="{F832D109-7579-4E81-86FF-BC446865BD65}" type="pres">
      <dgm:prSet presAssocID="{9441D247-78D3-41FB-BCBF-508543787B5E}" presName="sibTrans" presStyleCnt="0"/>
      <dgm:spPr/>
    </dgm:pt>
    <dgm:pt modelId="{5190AA0D-56C1-4A15-B0ED-42F4F51FE83A}" type="pres">
      <dgm:prSet presAssocID="{0741DF29-7486-4213-8AD5-1DFA7F0CFC5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JO"/>
        </a:p>
      </dgm:t>
    </dgm:pt>
  </dgm:ptLst>
  <dgm:cxnLst>
    <dgm:cxn modelId="{CEC80E12-E68C-4E17-9591-BC393E54F126}" srcId="{850ADC4E-37DC-4C3E-8007-7D6365205B98}" destId="{FC0C033C-628C-41BF-892A-32EB203BA2E1}" srcOrd="0" destOrd="0" parTransId="{F51D7315-1071-4FFF-95A4-D49BB11B15E9}" sibTransId="{FD6FB59F-A750-479C-A50B-DC770F493702}"/>
    <dgm:cxn modelId="{FF6C53E4-9739-48EB-A1EF-55AA238541F6}" type="presOf" srcId="{DD4266D8-9FFF-4340-9D1D-87F9F497DABF}" destId="{1D27B2A3-4168-4AAD-AB0C-2C77A2C810BF}" srcOrd="0" destOrd="0" presId="urn:microsoft.com/office/officeart/2005/8/layout/default"/>
    <dgm:cxn modelId="{225CD097-BD62-48E1-B1E3-9559330A0148}" type="presOf" srcId="{A5ADE0C5-7A28-4205-8FCD-FAAE2138B6F2}" destId="{A9888FC4-6897-487C-98E5-96BF7092DCE4}" srcOrd="0" destOrd="0" presId="urn:microsoft.com/office/officeart/2005/8/layout/default"/>
    <dgm:cxn modelId="{F13B7A04-C207-44C5-92FC-93489BC50F62}" srcId="{850ADC4E-37DC-4C3E-8007-7D6365205B98}" destId="{DD4266D8-9FFF-4340-9D1D-87F9F497DABF}" srcOrd="1" destOrd="0" parTransId="{41836BEC-C88C-4B91-A64F-2D9D2F88D718}" sibTransId="{2DB67F37-2AF1-4A1D-B359-573AE3858E09}"/>
    <dgm:cxn modelId="{5101ABB2-056F-4E13-8DCF-CBA1F65F705A}" type="presOf" srcId="{276FD735-0741-44B5-924B-30D7C5C088F1}" destId="{A24582C0-AB93-43CA-982B-A98D910729C1}" srcOrd="0" destOrd="0" presId="urn:microsoft.com/office/officeart/2005/8/layout/default"/>
    <dgm:cxn modelId="{DF012D76-935E-4E26-A9D7-FBC1259B398C}" srcId="{850ADC4E-37DC-4C3E-8007-7D6365205B98}" destId="{0741DF29-7486-4213-8AD5-1DFA7F0CFC5E}" srcOrd="4" destOrd="0" parTransId="{F399C204-0330-478F-A488-354BE132BC1E}" sibTransId="{9B05C744-D144-4BD7-9C8A-11E108E03865}"/>
    <dgm:cxn modelId="{E17AD67A-24A2-4247-9944-0142BE6F8B25}" type="presOf" srcId="{0741DF29-7486-4213-8AD5-1DFA7F0CFC5E}" destId="{5190AA0D-56C1-4A15-B0ED-42F4F51FE83A}" srcOrd="0" destOrd="0" presId="urn:microsoft.com/office/officeart/2005/8/layout/default"/>
    <dgm:cxn modelId="{8203DF4A-CE68-4F53-95B3-94FE8BF022FB}" srcId="{850ADC4E-37DC-4C3E-8007-7D6365205B98}" destId="{A5ADE0C5-7A28-4205-8FCD-FAAE2138B6F2}" srcOrd="2" destOrd="0" parTransId="{2A1387F1-9854-4F73-A9EE-163F08238917}" sibTransId="{1DB7E25E-5DD6-40FE-931E-59B82B5ACAB9}"/>
    <dgm:cxn modelId="{EB3805E5-2DB5-4A1B-923F-2F3C8ECD6FED}" type="presOf" srcId="{FC0C033C-628C-41BF-892A-32EB203BA2E1}" destId="{570F5A58-3347-470B-BF5A-1C664528427C}" srcOrd="0" destOrd="0" presId="urn:microsoft.com/office/officeart/2005/8/layout/default"/>
    <dgm:cxn modelId="{988174BC-AF33-4006-A1DD-5F9575FE57D9}" srcId="{850ADC4E-37DC-4C3E-8007-7D6365205B98}" destId="{276FD735-0741-44B5-924B-30D7C5C088F1}" srcOrd="3" destOrd="0" parTransId="{F25D5A17-E615-4F93-A41E-779E908811B5}" sibTransId="{9441D247-78D3-41FB-BCBF-508543787B5E}"/>
    <dgm:cxn modelId="{A8649CAC-F75C-4417-9D1B-2DFC2ECC149E}" type="presOf" srcId="{850ADC4E-37DC-4C3E-8007-7D6365205B98}" destId="{265F539D-B926-4BC8-966D-94E80800F69B}" srcOrd="0" destOrd="0" presId="urn:microsoft.com/office/officeart/2005/8/layout/default"/>
    <dgm:cxn modelId="{014D03E0-3E5B-4384-93C6-0E39E26BA9C6}" type="presParOf" srcId="{265F539D-B926-4BC8-966D-94E80800F69B}" destId="{570F5A58-3347-470B-BF5A-1C664528427C}" srcOrd="0" destOrd="0" presId="urn:microsoft.com/office/officeart/2005/8/layout/default"/>
    <dgm:cxn modelId="{BBEB1F47-898A-450B-8DFF-AFE40B5591AF}" type="presParOf" srcId="{265F539D-B926-4BC8-966D-94E80800F69B}" destId="{EC247FC1-0D12-4565-B6FE-7CB697154E9F}" srcOrd="1" destOrd="0" presId="urn:microsoft.com/office/officeart/2005/8/layout/default"/>
    <dgm:cxn modelId="{EAA9E1F4-FBF2-4A76-B69E-287577D25AC0}" type="presParOf" srcId="{265F539D-B926-4BC8-966D-94E80800F69B}" destId="{1D27B2A3-4168-4AAD-AB0C-2C77A2C810BF}" srcOrd="2" destOrd="0" presId="urn:microsoft.com/office/officeart/2005/8/layout/default"/>
    <dgm:cxn modelId="{C084F3F9-D4E0-489D-B44C-2271DA58B0B1}" type="presParOf" srcId="{265F539D-B926-4BC8-966D-94E80800F69B}" destId="{2E1885DD-3C87-4B15-BAB8-A081A4FA1C7E}" srcOrd="3" destOrd="0" presId="urn:microsoft.com/office/officeart/2005/8/layout/default"/>
    <dgm:cxn modelId="{8A165F8C-1FAA-4307-A242-6CCD7F24E393}" type="presParOf" srcId="{265F539D-B926-4BC8-966D-94E80800F69B}" destId="{A9888FC4-6897-487C-98E5-96BF7092DCE4}" srcOrd="4" destOrd="0" presId="urn:microsoft.com/office/officeart/2005/8/layout/default"/>
    <dgm:cxn modelId="{ACE3633F-426D-4DB4-A4F2-27B041A6AA29}" type="presParOf" srcId="{265F539D-B926-4BC8-966D-94E80800F69B}" destId="{E36ADFBE-AC0A-4F20-9F7E-88A738A76ADA}" srcOrd="5" destOrd="0" presId="urn:microsoft.com/office/officeart/2005/8/layout/default"/>
    <dgm:cxn modelId="{BD05A0E2-FF90-4DCE-A697-125197634259}" type="presParOf" srcId="{265F539D-B926-4BC8-966D-94E80800F69B}" destId="{A24582C0-AB93-43CA-982B-A98D910729C1}" srcOrd="6" destOrd="0" presId="urn:microsoft.com/office/officeart/2005/8/layout/default"/>
    <dgm:cxn modelId="{C3B90DA4-D1AC-4051-85A7-E5599B686BDF}" type="presParOf" srcId="{265F539D-B926-4BC8-966D-94E80800F69B}" destId="{F832D109-7579-4E81-86FF-BC446865BD65}" srcOrd="7" destOrd="0" presId="urn:microsoft.com/office/officeart/2005/8/layout/default"/>
    <dgm:cxn modelId="{CF06C6AA-E9E7-42A9-9392-50ED2D0FC458}" type="presParOf" srcId="{265F539D-B926-4BC8-966D-94E80800F69B}" destId="{5190AA0D-56C1-4A15-B0ED-42F4F51FE83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0F5A58-3347-470B-BF5A-1C664528427C}">
      <dsp:nvSpPr>
        <dsp:cNvPr id="0" name=""/>
        <dsp:cNvSpPr/>
      </dsp:nvSpPr>
      <dsp:spPr>
        <a:xfrm>
          <a:off x="0" y="472552"/>
          <a:ext cx="2430269" cy="1458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kern="1200" dirty="0" smtClean="0"/>
            <a:t>تعد مصدرا رئيسا للاسماك والاغذية البحرية </a:t>
          </a:r>
          <a:endParaRPr lang="ar-JO" sz="2400" kern="1200" dirty="0"/>
        </a:p>
      </dsp:txBody>
      <dsp:txXfrm>
        <a:off x="0" y="472552"/>
        <a:ext cx="2430269" cy="1458161"/>
      </dsp:txXfrm>
    </dsp:sp>
    <dsp:sp modelId="{1D27B2A3-4168-4AAD-AB0C-2C77A2C810BF}">
      <dsp:nvSpPr>
        <dsp:cNvPr id="0" name=""/>
        <dsp:cNvSpPr/>
      </dsp:nvSpPr>
      <dsp:spPr>
        <a:xfrm>
          <a:off x="2673296" y="472552"/>
          <a:ext cx="2430269" cy="1458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kern="1200" dirty="0" smtClean="0"/>
            <a:t> تسهم في تنظيم المناخ وتعزز التنوع البيولوجي </a:t>
          </a:r>
          <a:endParaRPr lang="ar-JO" sz="2400" kern="1200" dirty="0"/>
        </a:p>
      </dsp:txBody>
      <dsp:txXfrm>
        <a:off x="2673296" y="472552"/>
        <a:ext cx="2430269" cy="1458161"/>
      </dsp:txXfrm>
    </dsp:sp>
    <dsp:sp modelId="{A9888FC4-6897-487C-98E5-96BF7092DCE4}">
      <dsp:nvSpPr>
        <dsp:cNvPr id="0" name=""/>
        <dsp:cNvSpPr/>
      </dsp:nvSpPr>
      <dsp:spPr>
        <a:xfrm>
          <a:off x="5346594" y="472552"/>
          <a:ext cx="2430269" cy="1458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kern="1200" dirty="0" smtClean="0"/>
            <a:t>تستخدم لتسهيل النقل البحري بتكلفة منخفضة نسبيا</a:t>
          </a:r>
          <a:endParaRPr lang="ar-JO" sz="2400" kern="1200" dirty="0"/>
        </a:p>
      </dsp:txBody>
      <dsp:txXfrm>
        <a:off x="5346594" y="472552"/>
        <a:ext cx="2430269" cy="1458161"/>
      </dsp:txXfrm>
    </dsp:sp>
    <dsp:sp modelId="{A24582C0-AB93-43CA-982B-A98D910729C1}">
      <dsp:nvSpPr>
        <dsp:cNvPr id="0" name=""/>
        <dsp:cNvSpPr/>
      </dsp:nvSpPr>
      <dsp:spPr>
        <a:xfrm>
          <a:off x="1336648" y="2173741"/>
          <a:ext cx="2430269" cy="1458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kern="1200" dirty="0" smtClean="0"/>
            <a:t>تستخدم طاقه المد والجزر والامواج في توليد الطاقة الكهربائية </a:t>
          </a:r>
          <a:endParaRPr lang="ar-JO" sz="2400" kern="1200" dirty="0"/>
        </a:p>
      </dsp:txBody>
      <dsp:txXfrm>
        <a:off x="1336648" y="2173741"/>
        <a:ext cx="2430269" cy="1458161"/>
      </dsp:txXfrm>
    </dsp:sp>
    <dsp:sp modelId="{5190AA0D-56C1-4A15-B0ED-42F4F51FE83A}">
      <dsp:nvSpPr>
        <dsp:cNvPr id="0" name=""/>
        <dsp:cNvSpPr/>
      </dsp:nvSpPr>
      <dsp:spPr>
        <a:xfrm>
          <a:off x="4009945" y="2173741"/>
          <a:ext cx="2430269" cy="1458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kern="1200" dirty="0" smtClean="0"/>
            <a:t>تعد سواحلها مناطق جذب سياحي للترفيه والاستجمام </a:t>
          </a:r>
        </a:p>
      </dsp:txBody>
      <dsp:txXfrm>
        <a:off x="4009945" y="2173741"/>
        <a:ext cx="2430269" cy="1458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FCDD58E-786C-4F04-92A4-F069A48FB883}" type="datetimeFigureOut">
              <a:rPr lang="ar-JO" smtClean="0"/>
              <a:t>08/05/1447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E33097B-8973-49DF-96F0-26975C9CC98C}" type="slidenum">
              <a:rPr lang="ar-JO" smtClean="0"/>
              <a:t>‹#›</a:t>
            </a:fld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مكونات الغلاف المائي 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2343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sz="2400" b="1" dirty="0" smtClean="0"/>
              <a:t>المياه الجوفية هي المياه العذبة او قليلة الملوحة في باطن الارض </a:t>
            </a:r>
          </a:p>
          <a:p>
            <a:r>
              <a:rPr lang="ar-JO" sz="2400" b="1" dirty="0" smtClean="0"/>
              <a:t>تشكل نحو </a:t>
            </a:r>
            <a:r>
              <a:rPr lang="en-US" sz="2400" b="1" dirty="0" smtClean="0"/>
              <a:t> 20%</a:t>
            </a:r>
            <a:r>
              <a:rPr lang="ar-JO" sz="2400" b="1" dirty="0" smtClean="0"/>
              <a:t>من المياه العذبة المتاحة في العالم </a:t>
            </a:r>
          </a:p>
          <a:p>
            <a:pPr marL="0" indent="0">
              <a:buNone/>
            </a:pPr>
            <a:endParaRPr lang="ar-JO" sz="2400" dirty="0" smtClean="0"/>
          </a:p>
          <a:p>
            <a:pPr marL="0" indent="0">
              <a:buNone/>
            </a:pPr>
            <a:r>
              <a:rPr lang="ar-JO" sz="2400" b="1" dirty="0" smtClean="0"/>
              <a:t>تستخدم المياه الجوفية  : </a:t>
            </a:r>
          </a:p>
          <a:p>
            <a:pPr marL="0" indent="0">
              <a:buNone/>
            </a:pPr>
            <a:r>
              <a:rPr lang="en-US" sz="2400" b="1" dirty="0" smtClean="0"/>
              <a:t>1</a:t>
            </a:r>
            <a:r>
              <a:rPr lang="ar-JO" sz="2400" b="1" dirty="0" smtClean="0"/>
              <a:t> الزراعه </a:t>
            </a:r>
            <a:r>
              <a:rPr lang="ar-JO" sz="2400" b="1" dirty="0"/>
              <a:t> </a:t>
            </a:r>
            <a:r>
              <a:rPr lang="en-US" sz="2400" b="1" dirty="0" smtClean="0"/>
              <a:t>2 </a:t>
            </a:r>
            <a:r>
              <a:rPr lang="ar-JO" sz="2400" b="1" dirty="0" smtClean="0"/>
              <a:t>الصناعة </a:t>
            </a:r>
            <a:r>
              <a:rPr lang="ar-JO" sz="2400" b="1" dirty="0"/>
              <a:t> </a:t>
            </a:r>
            <a:r>
              <a:rPr lang="ar-JO" sz="2400" b="1" dirty="0" smtClean="0"/>
              <a:t>  </a:t>
            </a:r>
            <a:r>
              <a:rPr lang="en-US" sz="2400" b="1" dirty="0" smtClean="0"/>
              <a:t>3</a:t>
            </a:r>
            <a:r>
              <a:rPr lang="ar-JO" sz="2400" b="1" dirty="0" smtClean="0"/>
              <a:t> لاغراض الشرب </a:t>
            </a:r>
          </a:p>
          <a:p>
            <a:pPr marL="0" indent="0">
              <a:buNone/>
            </a:pPr>
            <a:endParaRPr lang="ar-JO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dirty="0" smtClean="0"/>
              <a:t>المياه الجوفية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58960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تصنيف المياه الجوفية </a:t>
            </a:r>
            <a:endParaRPr lang="ar-JO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26563"/>
              </p:ext>
            </p:extLst>
          </p:nvPr>
        </p:nvGraphicFramePr>
        <p:xfrm>
          <a:off x="827584" y="1700808"/>
          <a:ext cx="7291807" cy="3691408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1608886"/>
                <a:gridCol w="1435268"/>
                <a:gridCol w="1791712"/>
                <a:gridCol w="2455941"/>
              </a:tblGrid>
              <a:tr h="504056"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النوع 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العمق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التجدد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الاستخدامات </a:t>
                      </a:r>
                      <a:endParaRPr lang="ar-JO" dirty="0"/>
                    </a:p>
                  </a:txBody>
                  <a:tcPr/>
                </a:tc>
              </a:tr>
              <a:tr h="1069320"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المياه الجوفية السطحية</a:t>
                      </a:r>
                      <a:r>
                        <a:rPr lang="ar-JO" sz="2000" baseline="0" dirty="0" smtClean="0"/>
                        <a:t> </a:t>
                      </a:r>
                      <a:endParaRPr lang="ar-J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قريبة من سطح الارض (عدة امتار)</a:t>
                      </a:r>
                      <a:endParaRPr lang="ar-J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تتجدد باستمرار </a:t>
                      </a:r>
                      <a:endParaRPr lang="ar-J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الري والشرب والمشاريع البسيطة </a:t>
                      </a:r>
                      <a:endParaRPr lang="ar-JO" sz="2000" dirty="0"/>
                    </a:p>
                  </a:txBody>
                  <a:tcPr/>
                </a:tc>
              </a:tr>
              <a:tr h="1091024"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المياه الجوفية</a:t>
                      </a:r>
                      <a:r>
                        <a:rPr lang="ar-JO" sz="2000" baseline="0" dirty="0" smtClean="0"/>
                        <a:t> العميقة</a:t>
                      </a:r>
                      <a:endParaRPr lang="ar-J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متوسطة الى عميقة </a:t>
                      </a:r>
                      <a:endParaRPr lang="ar-J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تتجدد</a:t>
                      </a:r>
                      <a:r>
                        <a:rPr lang="ar-JO" sz="2000" baseline="0" dirty="0" smtClean="0"/>
                        <a:t> بشكل بطيء جدا </a:t>
                      </a:r>
                      <a:endParaRPr lang="ar-J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الشرب والصناعة والمشاريع الكبرى </a:t>
                      </a:r>
                      <a:endParaRPr lang="ar-JO" sz="2000" dirty="0"/>
                    </a:p>
                  </a:txBody>
                  <a:tcPr/>
                </a:tc>
              </a:tr>
              <a:tr h="1027008"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المياه</a:t>
                      </a:r>
                      <a:r>
                        <a:rPr lang="ar-JO" sz="2000" baseline="0" dirty="0" smtClean="0"/>
                        <a:t> الجوفية العميقة جدا </a:t>
                      </a:r>
                      <a:endParaRPr lang="ar-J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عميقة جدا (اكثر</a:t>
                      </a:r>
                      <a:r>
                        <a:rPr lang="ar-JO" sz="2000" baseline="0" dirty="0" smtClean="0"/>
                        <a:t> من </a:t>
                      </a:r>
                      <a:r>
                        <a:rPr lang="en-US" sz="2000" baseline="0" dirty="0" smtClean="0"/>
                        <a:t>300</a:t>
                      </a:r>
                      <a:r>
                        <a:rPr lang="ar-JO" sz="2000" baseline="0" dirty="0" smtClean="0"/>
                        <a:t> متر) </a:t>
                      </a:r>
                      <a:endParaRPr lang="ar-J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لا تتجدد </a:t>
                      </a:r>
                      <a:endParaRPr lang="ar-J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sz="2000" dirty="0" smtClean="0"/>
                        <a:t>الاحتياطات المائية </a:t>
                      </a:r>
                      <a:endParaRPr lang="ar-JO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18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JO" sz="2400" b="1" dirty="0" smtClean="0"/>
              <a:t>الجليديات من اشكال المياه المتجمدة </a:t>
            </a:r>
          </a:p>
          <a:p>
            <a:r>
              <a:rPr lang="ar-JO" sz="2400" b="1" dirty="0" smtClean="0"/>
              <a:t>توجد في المناطق القطبية وعلى قمم جبال العالية </a:t>
            </a:r>
          </a:p>
          <a:p>
            <a:r>
              <a:rPr lang="ar-JO" sz="2400" b="1" dirty="0" smtClean="0"/>
              <a:t>تشكل </a:t>
            </a:r>
            <a:r>
              <a:rPr lang="en-US" sz="2400" b="1" dirty="0" smtClean="0"/>
              <a:t>2%</a:t>
            </a:r>
            <a:r>
              <a:rPr lang="ar-JO" sz="2400" b="1" dirty="0" smtClean="0"/>
              <a:t> من مجمل المياه على الكرة الارضية </a:t>
            </a:r>
          </a:p>
          <a:p>
            <a:r>
              <a:rPr lang="ar-JO" sz="2400" b="1" dirty="0" smtClean="0"/>
              <a:t>هو من نوع المياه العذبة الصالحة للشرب </a:t>
            </a:r>
          </a:p>
          <a:p>
            <a:pPr marL="0" indent="0">
              <a:buNone/>
            </a:pPr>
            <a:endParaRPr lang="ar-JO" sz="2400" dirty="0" smtClean="0"/>
          </a:p>
          <a:p>
            <a:r>
              <a:rPr lang="ar-JO" sz="2400" b="1" dirty="0" smtClean="0"/>
              <a:t>من المناطق التي تنتشر فيها جليديات : </a:t>
            </a:r>
          </a:p>
          <a:p>
            <a:r>
              <a:rPr lang="ar-JO" sz="2400" b="1" dirty="0" smtClean="0"/>
              <a:t>القطب الشمالي و جرينلاندا و القمم العالية مثل جبال الهيمالايا والانديز و الألب </a:t>
            </a:r>
            <a:endParaRPr lang="ar-JO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الجليديات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4381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9481942"/>
              </p:ext>
            </p:extLst>
          </p:nvPr>
        </p:nvGraphicFramePr>
        <p:xfrm>
          <a:off x="899592" y="1916832"/>
          <a:ext cx="7776864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dirty="0" smtClean="0"/>
              <a:t>اهمية البحار والمحيطات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09092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33</TotalTime>
  <Words>180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Waveform</vt:lpstr>
      <vt:lpstr>مكونات الغلاف المائي </vt:lpstr>
      <vt:lpstr>المياه الجوفية </vt:lpstr>
      <vt:lpstr>تصنيف المياه الجوفية </vt:lpstr>
      <vt:lpstr>الجليديات </vt:lpstr>
      <vt:lpstr>اهمية البحار والمحيطات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مكونات الغلاف المائي</dc:title>
  <dc:creator>DELL</dc:creator>
  <cp:lastModifiedBy>DELL</cp:lastModifiedBy>
  <cp:revision>4</cp:revision>
  <dcterms:created xsi:type="dcterms:W3CDTF">2025-10-29T15:32:57Z</dcterms:created>
  <dcterms:modified xsi:type="dcterms:W3CDTF">2025-10-29T16:06:04Z</dcterms:modified>
</cp:coreProperties>
</file>