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166BE87-1721-43DE-9A58-693BFDEAC04F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CF38BC7-EA11-415E-BC44-5015C2186D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66BE87-1721-43DE-9A58-693BFDEAC04F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F38BC7-EA11-415E-BC44-5015C2186D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66BE87-1721-43DE-9A58-693BFDEAC04F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F38BC7-EA11-415E-BC44-5015C2186D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66BE87-1721-43DE-9A58-693BFDEAC04F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F38BC7-EA11-415E-BC44-5015C2186D5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66BE87-1721-43DE-9A58-693BFDEAC04F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F38BC7-EA11-415E-BC44-5015C2186D5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66BE87-1721-43DE-9A58-693BFDEAC04F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F38BC7-EA11-415E-BC44-5015C2186D5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66BE87-1721-43DE-9A58-693BFDEAC04F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F38BC7-EA11-415E-BC44-5015C2186D5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66BE87-1721-43DE-9A58-693BFDEAC04F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F38BC7-EA11-415E-BC44-5015C2186D5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166BE87-1721-43DE-9A58-693BFDEAC04F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F38BC7-EA11-415E-BC44-5015C2186D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166BE87-1721-43DE-9A58-693BFDEAC04F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F38BC7-EA11-415E-BC44-5015C2186D5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166BE87-1721-43DE-9A58-693BFDEAC04F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CF38BC7-EA11-415E-BC44-5015C2186D5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166BE87-1721-43DE-9A58-693BFDEAC04F}" type="datetimeFigureOut">
              <a:rPr lang="en-US" smtClean="0"/>
              <a:t>10/24/2025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CF38BC7-EA11-415E-BC44-5015C2186D5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33600"/>
            <a:ext cx="8229600" cy="1524000"/>
          </a:xfrm>
        </p:spPr>
        <p:txBody>
          <a:bodyPr>
            <a:normAutofit fontScale="90000"/>
          </a:bodyPr>
          <a:lstStyle/>
          <a:p>
            <a:pPr algn="ctr"/>
            <a:r>
              <a:rPr lang="ar-JO" sz="9900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Arabic Typesetting" pitchFamily="66" charset="-78"/>
                <a:cs typeface="Arabic Typesetting" pitchFamily="66" charset="-78"/>
              </a:rPr>
              <a:t>المطعوم</a:t>
            </a:r>
            <a:endParaRPr lang="en-US" sz="9900" dirty="0">
              <a:solidFill>
                <a:schemeClr val="bg1">
                  <a:lumMod val="95000"/>
                  <a:lumOff val="5000"/>
                </a:schemeClr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90600"/>
            <a:ext cx="7772400" cy="1828800"/>
          </a:xfrm>
        </p:spPr>
        <p:txBody>
          <a:bodyPr/>
          <a:lstStyle/>
          <a:p>
            <a:r>
              <a:rPr lang="ar-JO" dirty="0" smtClean="0">
                <a:solidFill>
                  <a:schemeClr val="tx2">
                    <a:lumMod val="50000"/>
                  </a:schemeClr>
                </a:solidFill>
              </a:rPr>
              <a:t>النتائج التي سيتم توصل اليها</a:t>
            </a:r>
            <a:r>
              <a:rPr lang="ar-JO" dirty="0" smtClean="0"/>
              <a:t>: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r" rtl="1"/>
            <a:r>
              <a:rPr lang="ar-JO" sz="3000" dirty="0" smtClean="0">
                <a:solidFill>
                  <a:schemeClr val="tx2">
                    <a:lumMod val="75000"/>
                  </a:schemeClr>
                </a:solidFill>
                <a:latin typeface="Arabic Typesetting" pitchFamily="66" charset="-78"/>
                <a:cs typeface="Arabic Typesetting" pitchFamily="66" charset="-78"/>
              </a:rPr>
              <a:t>صانع المطعوم و مكتشفه </a:t>
            </a:r>
          </a:p>
          <a:p>
            <a:pPr algn="r" rtl="1"/>
            <a:r>
              <a:rPr lang="ar-JO" sz="3000" dirty="0" smtClean="0">
                <a:solidFill>
                  <a:schemeClr val="tx2">
                    <a:lumMod val="75000"/>
                  </a:schemeClr>
                </a:solidFill>
                <a:latin typeface="Arabic Typesetting" pitchFamily="66" charset="-78"/>
                <a:cs typeface="Arabic Typesetting" pitchFamily="66" charset="-78"/>
              </a:rPr>
              <a:t>كيفية توصله الى هذا الاكتشاف </a:t>
            </a:r>
          </a:p>
          <a:p>
            <a:pPr algn="r" rtl="1"/>
            <a:r>
              <a:rPr lang="ar-JO" sz="3000" dirty="0" smtClean="0">
                <a:solidFill>
                  <a:schemeClr val="tx2">
                    <a:lumMod val="75000"/>
                  </a:schemeClr>
                </a:solidFill>
                <a:latin typeface="Arabic Typesetting" pitchFamily="66" charset="-78"/>
                <a:cs typeface="Arabic Typesetting" pitchFamily="66" charset="-78"/>
              </a:rPr>
              <a:t>تاثيره على البشرية</a:t>
            </a:r>
            <a:endParaRPr lang="en-US" sz="3000" dirty="0">
              <a:solidFill>
                <a:schemeClr val="tx2">
                  <a:lumMod val="75000"/>
                </a:schemeClr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90800" y="1"/>
            <a:ext cx="6400800" cy="1676400"/>
          </a:xfrm>
        </p:spPr>
        <p:txBody>
          <a:bodyPr/>
          <a:lstStyle/>
          <a:p>
            <a:r>
              <a:rPr lang="ar-JO" dirty="0" smtClean="0">
                <a:solidFill>
                  <a:schemeClr val="bg1"/>
                </a:solidFill>
              </a:rPr>
              <a:t>  من هو مكتشف المطعوم؟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600200"/>
            <a:ext cx="7772400" cy="3657600"/>
          </a:xfrm>
        </p:spPr>
        <p:txBody>
          <a:bodyPr>
            <a:normAutofit fontScale="92500" lnSpcReduction="10000"/>
          </a:bodyPr>
          <a:lstStyle/>
          <a:p>
            <a:r>
              <a:rPr lang="ar-JO" dirty="0" smtClean="0">
                <a:solidFill>
                  <a:schemeClr val="bg2">
                    <a:lumMod val="25000"/>
                  </a:schemeClr>
                </a:solidFill>
              </a:rPr>
              <a:t>العالم ادوارد جينر من انجلترا</a:t>
            </a:r>
          </a:p>
          <a:p>
            <a:r>
              <a:rPr lang="ar-JO" dirty="0" smtClean="0">
                <a:solidFill>
                  <a:schemeClr val="bg2">
                    <a:lumMod val="75000"/>
                  </a:schemeClr>
                </a:solidFill>
              </a:rPr>
              <a:t>طفولته و بدايته:</a:t>
            </a:r>
          </a:p>
          <a:p>
            <a:r>
              <a:rPr lang="ar-JO" dirty="0" smtClean="0">
                <a:solidFill>
                  <a:schemeClr val="bg2">
                    <a:lumMod val="75000"/>
                  </a:schemeClr>
                </a:solidFill>
              </a:rPr>
              <a:t>كان </a:t>
            </a:r>
            <a:r>
              <a:rPr lang="ar-JO" dirty="0" smtClean="0">
                <a:solidFill>
                  <a:schemeClr val="bg2">
                    <a:lumMod val="75000"/>
                  </a:schemeClr>
                </a:solidFill>
              </a:rPr>
              <a:t>جينر منذ صغره محبًّا للطبيعة والحيوانات.</a:t>
            </a:r>
          </a:p>
          <a:p>
            <a:r>
              <a:rPr lang="ar-JO" dirty="0" smtClean="0">
                <a:solidFill>
                  <a:schemeClr val="bg2">
                    <a:lumMod val="75000"/>
                  </a:schemeClr>
                </a:solidFill>
              </a:rPr>
              <a:t>عندما كان في الثالثة عشرة من عمره، بدأ يتدرّب عند أحد الأطباء المحليين، وتعلّم أساسيات الطب.</a:t>
            </a:r>
          </a:p>
          <a:p>
            <a:r>
              <a:rPr lang="ar-JO" dirty="0" smtClean="0">
                <a:solidFill>
                  <a:schemeClr val="bg2">
                    <a:lumMod val="75000"/>
                  </a:schemeClr>
                </a:solidFill>
              </a:rPr>
              <a:t>لاحقًا، درس في مستشفى سانت جورج في لندن تحت إشراف الجراح الشهير جون هنتر، الذي علّمه مبدأً مهمًا قال له فيه:</a:t>
            </a:r>
          </a:p>
          <a:p>
            <a:r>
              <a:rPr lang="ar-JO" dirty="0" smtClean="0">
                <a:solidFill>
                  <a:schemeClr val="bg2">
                    <a:lumMod val="75000"/>
                  </a:schemeClr>
                </a:solidFill>
              </a:rPr>
              <a:t>“لا تفترض، بل جرّب ولاحِظ بنفسك.” </a:t>
            </a:r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🔹 </a:t>
            </a:r>
            <a:r>
              <a:rPr lang="ar-JO" dirty="0" smtClean="0">
                <a:solidFill>
                  <a:schemeClr val="bg2">
                    <a:lumMod val="75000"/>
                  </a:schemeClr>
                </a:solidFill>
              </a:rPr>
              <a:t>هذه الجملة أثّرت في طريقة تفكير جينر وجعلته يعتمد على الملاحظة والتجربة العلمية.</a:t>
            </a:r>
          </a:p>
          <a:p>
            <a:endParaRPr lang="ar-JO" dirty="0" smtClean="0">
              <a:solidFill>
                <a:schemeClr val="bg2">
                  <a:lumMod val="75000"/>
                </a:schemeClr>
              </a:solidFill>
            </a:endParaRPr>
          </a:p>
          <a:p>
            <a:endParaRPr lang="ar-JO" dirty="0" smtClean="0">
              <a:solidFill>
                <a:schemeClr val="bg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/>
            <a:r>
              <a:rPr lang="ar-JO" dirty="0" smtClean="0">
                <a:solidFill>
                  <a:schemeClr val="bg2">
                    <a:lumMod val="75000"/>
                  </a:schemeClr>
                </a:solidFill>
              </a:rPr>
              <a:t>توصل اليه بشكل مخصر عن طريق:</a:t>
            </a:r>
          </a:p>
          <a:p>
            <a:endParaRPr lang="ar-JO" dirty="0" smtClean="0">
              <a:solidFill>
                <a:schemeClr val="bg2">
                  <a:lumMod val="75000"/>
                </a:schemeClr>
              </a:solidFill>
            </a:endParaRPr>
          </a:p>
          <a:p>
            <a:pPr algn="r"/>
            <a:r>
              <a:rPr lang="ar-JO" dirty="0" smtClean="0">
                <a:solidFill>
                  <a:schemeClr val="bg2">
                    <a:lumMod val="75000"/>
                  </a:schemeClr>
                </a:solidFill>
              </a:rPr>
              <a:t>كان مرض الجدري منتشر بشكل مرعب و خطير حول العالم</a:t>
            </a:r>
          </a:p>
          <a:p>
            <a:endParaRPr lang="ar-JO" dirty="0" smtClean="0">
              <a:solidFill>
                <a:schemeClr val="bg2">
                  <a:lumMod val="75000"/>
                </a:schemeClr>
              </a:solidFill>
            </a:endParaRPr>
          </a:p>
          <a:p>
            <a:pPr algn="r"/>
            <a:r>
              <a:rPr lang="ar-JO" dirty="0" smtClean="0">
                <a:solidFill>
                  <a:schemeClr val="bg2">
                    <a:lumMod val="75000"/>
                  </a:schemeClr>
                </a:solidFill>
              </a:rPr>
              <a:t>لاحظ ان عاملات الحليب اللواتي أصبن بمرض جدري البقر (مرض خفيف)، لم يُصبن بالجدري البشري الخطير</a:t>
            </a:r>
          </a:p>
          <a:p>
            <a:pPr algn="r"/>
            <a:r>
              <a:rPr lang="ar-JO" dirty="0" smtClean="0">
                <a:solidFill>
                  <a:schemeClr val="bg2">
                    <a:lumMod val="75000"/>
                  </a:schemeClr>
                </a:solidFill>
              </a:rPr>
              <a:t>فكر: "هل يمكن أن يُعطي مرض بسيط مثل جدري البقر حماية من الجدري </a:t>
            </a:r>
          </a:p>
          <a:p>
            <a:pPr algn="r"/>
            <a:r>
              <a:rPr lang="ar-JO" dirty="0" smtClean="0">
                <a:solidFill>
                  <a:schemeClr val="bg2">
                    <a:lumMod val="75000"/>
                  </a:schemeClr>
                </a:solidFill>
              </a:rPr>
              <a:t>الخطير؟"</a:t>
            </a:r>
          </a:p>
          <a:p>
            <a:pPr algn="r"/>
            <a:r>
              <a:rPr lang="ar-JO" dirty="0" smtClean="0">
                <a:solidFill>
                  <a:schemeClr val="bg2">
                    <a:lumMod val="75000"/>
                  </a:schemeClr>
                </a:solidFill>
              </a:rPr>
              <a:t>أخذ عينات من بثور فتاة مصابة بجدري البقر، وحقنها في طفل صغير عمره </a:t>
            </a:r>
          </a:p>
          <a:p>
            <a:pPr algn="r"/>
            <a:r>
              <a:rPr lang="ar-JO" dirty="0" smtClean="0">
                <a:solidFill>
                  <a:schemeClr val="bg2">
                    <a:lumMod val="75000"/>
                  </a:schemeClr>
                </a:solidFill>
              </a:rPr>
              <a:t>حوالي 8 سنوات.</a:t>
            </a:r>
          </a:p>
          <a:p>
            <a:pPr algn="r"/>
            <a:r>
              <a:rPr lang="ar-JO" dirty="0" smtClean="0">
                <a:solidFill>
                  <a:schemeClr val="bg2">
                    <a:lumMod val="75000"/>
                  </a:schemeClr>
                </a:solidFill>
              </a:rPr>
              <a:t>بعد فترة، عرض الطفل لفيروس الجدري البشري... ولم يُصب بالمرض!</a:t>
            </a:r>
            <a:endParaRPr lang="en-US" dirty="0" smtClean="0">
              <a:solidFill>
                <a:schemeClr val="bg2">
                  <a:lumMod val="75000"/>
                </a:schemeClr>
              </a:solidFill>
            </a:endParaRPr>
          </a:p>
          <a:p>
            <a:pPr algn="r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dirty="0" smtClean="0">
                <a:solidFill>
                  <a:schemeClr val="bg1"/>
                </a:solidFill>
              </a:rPr>
              <a:t>كيفية توصل ادوارد جنر الى المطعوم: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1295401"/>
            <a:ext cx="7848600" cy="4343399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ar-JO" dirty="0" smtClean="0">
                <a:solidFill>
                  <a:schemeClr val="bg2">
                    <a:lumMod val="75000"/>
                  </a:schemeClr>
                </a:solidFill>
              </a:rPr>
              <a:t>حماية </a:t>
            </a:r>
            <a:r>
              <a:rPr lang="ar-JO" dirty="0" smtClean="0">
                <a:solidFill>
                  <a:schemeClr val="bg2">
                    <a:lumMod val="75000"/>
                  </a:schemeClr>
                </a:solidFill>
              </a:rPr>
              <a:t>الفرد من الأمراض المطعوم يساعد الجسم على تكوين مناعة قوية ضد أمراض خطيرة مثل:</a:t>
            </a:r>
          </a:p>
          <a:p>
            <a:pPr algn="r"/>
            <a:r>
              <a:rPr lang="ar-JO" dirty="0" smtClean="0">
                <a:solidFill>
                  <a:schemeClr val="bg2">
                    <a:lumMod val="75000"/>
                  </a:schemeClr>
                </a:solidFill>
              </a:rPr>
              <a:t>شلل الأطفال</a:t>
            </a:r>
          </a:p>
          <a:p>
            <a:pPr algn="r"/>
            <a:r>
              <a:rPr lang="ar-JO" dirty="0" smtClean="0">
                <a:solidFill>
                  <a:schemeClr val="bg2">
                    <a:lumMod val="75000"/>
                  </a:schemeClr>
                </a:solidFill>
              </a:rPr>
              <a:t>الحصبة</a:t>
            </a:r>
          </a:p>
          <a:p>
            <a:pPr algn="r"/>
            <a:r>
              <a:rPr lang="ar-JO" dirty="0" smtClean="0">
                <a:solidFill>
                  <a:schemeClr val="bg2">
                    <a:lumMod val="75000"/>
                  </a:schemeClr>
                </a:solidFill>
              </a:rPr>
              <a:t>الجدري</a:t>
            </a:r>
          </a:p>
          <a:p>
            <a:pPr algn="r">
              <a:buNone/>
            </a:pPr>
            <a:r>
              <a:rPr lang="ar-JO" dirty="0" smtClean="0">
                <a:solidFill>
                  <a:schemeClr val="bg2">
                    <a:lumMod val="75000"/>
                  </a:schemeClr>
                </a:solidFill>
              </a:rPr>
              <a:t>كوفيد-19</a:t>
            </a:r>
          </a:p>
          <a:p>
            <a:endParaRPr lang="ar-JO" dirty="0" smtClean="0"/>
          </a:p>
          <a:p>
            <a:pPr algn="r"/>
            <a:r>
              <a:rPr lang="ar-JO" dirty="0" smtClean="0">
                <a:solidFill>
                  <a:schemeClr val="bg2">
                    <a:lumMod val="75000"/>
                  </a:schemeClr>
                </a:solidFill>
              </a:rPr>
              <a:t>حماية </a:t>
            </a:r>
            <a:r>
              <a:rPr lang="ar-JO" dirty="0" smtClean="0">
                <a:solidFill>
                  <a:schemeClr val="bg2">
                    <a:lumMod val="75000"/>
                  </a:schemeClr>
                </a:solidFill>
              </a:rPr>
              <a:t>المجتمع عندما يأخذ معظم الناس المطاعيم، تنتشر ما يسمى بـ المناعة المجتمعية (</a:t>
            </a:r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Herd Immunity).</a:t>
            </a:r>
          </a:p>
          <a:p>
            <a:pPr algn="r"/>
            <a:r>
              <a:rPr lang="ar-JO" dirty="0" smtClean="0">
                <a:solidFill>
                  <a:schemeClr val="bg2">
                    <a:lumMod val="75000"/>
                  </a:schemeClr>
                </a:solidFill>
              </a:rPr>
              <a:t>هذا يمنع المرض من الانتشار حتى بين الأشخاص الذين لا يمكنهم أخذ المطعوم (مثل كبار السن أو أصحاب المناعة الضعيفة). ➜ يعني الكل يستفيد من حماية بعض</a:t>
            </a:r>
          </a:p>
          <a:p>
            <a:pPr algn="r">
              <a:buNone/>
            </a:pPr>
            <a:endParaRPr lang="ar-JO" dirty="0" smtClean="0">
              <a:solidFill>
                <a:schemeClr val="bg2">
                  <a:lumMod val="75000"/>
                </a:schemeClr>
              </a:solidFill>
            </a:endParaRPr>
          </a:p>
          <a:p>
            <a:pPr algn="r">
              <a:buNone/>
            </a:pPr>
            <a:endParaRPr lang="ar-JO" dirty="0" smtClean="0">
              <a:solidFill>
                <a:schemeClr val="bg2">
                  <a:lumMod val="75000"/>
                </a:schemeClr>
              </a:solidFill>
            </a:endParaRPr>
          </a:p>
          <a:p>
            <a:pPr algn="r">
              <a:buNone/>
            </a:pPr>
            <a:endParaRPr lang="ar-JO" dirty="0" smtClean="0">
              <a:solidFill>
                <a:schemeClr val="bg2">
                  <a:lumMod val="75000"/>
                </a:schemeClr>
              </a:solidFill>
            </a:endParaRPr>
          </a:p>
          <a:p>
            <a:pPr algn="r">
              <a:buNone/>
            </a:pPr>
            <a:endParaRPr lang="ar-JO" dirty="0" smtClean="0">
              <a:solidFill>
                <a:schemeClr val="bg2">
                  <a:lumMod val="75000"/>
                </a:schemeClr>
              </a:solidFill>
            </a:endParaRPr>
          </a:p>
          <a:p>
            <a:pPr algn="r">
              <a:buNone/>
            </a:pPr>
            <a:endParaRPr lang="ar-JO" dirty="0" smtClean="0">
              <a:solidFill>
                <a:schemeClr val="bg2">
                  <a:lumMod val="75000"/>
                </a:schemeClr>
              </a:solidFill>
            </a:endParaRPr>
          </a:p>
          <a:p>
            <a:pPr algn="r">
              <a:buNone/>
            </a:pPr>
            <a:endParaRPr lang="ar-JO" dirty="0" smtClean="0">
              <a:solidFill>
                <a:schemeClr val="bg2">
                  <a:lumMod val="75000"/>
                </a:schemeClr>
              </a:solidFill>
            </a:endParaRPr>
          </a:p>
          <a:p>
            <a:pPr algn="r">
              <a:buNone/>
            </a:pPr>
            <a:endParaRPr lang="ar-JO" dirty="0" smtClean="0">
              <a:solidFill>
                <a:schemeClr val="bg2">
                  <a:lumMod val="75000"/>
                </a:schemeClr>
              </a:solidFill>
            </a:endParaRPr>
          </a:p>
          <a:p>
            <a:pPr algn="r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dirty="0" smtClean="0">
                <a:solidFill>
                  <a:schemeClr val="bg1"/>
                </a:solidFill>
              </a:rPr>
              <a:t>تاثير اكتشافه علينا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>
                <a:solidFill>
                  <a:schemeClr val="bg2">
                    <a:lumMod val="50000"/>
                  </a:schemeClr>
                </a:solidFill>
              </a:rPr>
              <a:t>نستنتج من هذا المشروع ان المطعوم كان من احد اسباب الرئيسية </a:t>
            </a:r>
          </a:p>
          <a:p>
            <a:pPr>
              <a:buNone/>
            </a:pPr>
            <a:r>
              <a:rPr lang="ar-JO" dirty="0" smtClean="0">
                <a:solidFill>
                  <a:schemeClr val="bg2">
                    <a:lumMod val="50000"/>
                  </a:schemeClr>
                </a:solidFill>
              </a:rPr>
              <a:t>لبقاء الشرية فلولاه فلكانت البشرية لن تجد حلا للامراض خصوصا الجدري وان لادوارد كان دورا عظيما في بقاء هئه البشرية عن طريق هذا الاكتشاف و لنتذكر دائما ان الوقاية خير من العلاج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dirty="0" smtClean="0">
                <a:solidFill>
                  <a:schemeClr val="bg1"/>
                </a:solidFill>
              </a:rPr>
              <a:t>الخاتمة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>
                <a:solidFill>
                  <a:schemeClr val="bg2">
                    <a:lumMod val="50000"/>
                  </a:schemeClr>
                </a:solidFill>
              </a:rPr>
              <a:t>كانت كل هذه المعلومات مأخوذة من تشات جي بي تي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dirty="0" smtClean="0">
                <a:solidFill>
                  <a:schemeClr val="bg1"/>
                </a:solidFill>
              </a:rPr>
              <a:t>المراجع: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120</TotalTime>
  <Words>326</Words>
  <Application>Microsoft Office PowerPoint</Application>
  <PresentationFormat>On-screen Show (4:3)</PresentationFormat>
  <Paragraphs>43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Concourse</vt:lpstr>
      <vt:lpstr>المطعوم</vt:lpstr>
      <vt:lpstr>النتائج التي سيتم توصل اليها:</vt:lpstr>
      <vt:lpstr>  من هو مكتشف المطعوم؟</vt:lpstr>
      <vt:lpstr>كيفية توصل ادوارد جنر الى المطعوم:</vt:lpstr>
      <vt:lpstr>تاثير اكتشافه علينا</vt:lpstr>
      <vt:lpstr>الخاتمة</vt:lpstr>
      <vt:lpstr>المراجع: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المطعوم</dc:title>
  <dc:creator>firas</dc:creator>
  <cp:lastModifiedBy>firas</cp:lastModifiedBy>
  <cp:revision>8</cp:revision>
  <dcterms:created xsi:type="dcterms:W3CDTF">2025-10-24T08:20:43Z</dcterms:created>
  <dcterms:modified xsi:type="dcterms:W3CDTF">2025-10-24T10:21:07Z</dcterms:modified>
</cp:coreProperties>
</file>