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39A49-93F0-4FBA-B851-82CF8412FDD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152446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39A49-93F0-4FBA-B851-82CF8412FDD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173592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39A49-93F0-4FBA-B851-82CF8412FDD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291870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39A49-93F0-4FBA-B851-82CF8412FDD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34371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39A49-93F0-4FBA-B851-82CF8412FDD8}"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315493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39A49-93F0-4FBA-B851-82CF8412FDD8}"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361255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39A49-93F0-4FBA-B851-82CF8412FDD8}" type="datetimeFigureOut">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263564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39A49-93F0-4FBA-B851-82CF8412FDD8}" type="datetimeFigureOut">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329622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39A49-93F0-4FBA-B851-82CF8412FDD8}" type="datetimeFigureOut">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145907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39A49-93F0-4FBA-B851-82CF8412FDD8}"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325917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39A49-93F0-4FBA-B851-82CF8412FDD8}"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1555A-E4A1-4C43-8A20-2609338B5D9D}" type="slidenum">
              <a:rPr lang="en-US" smtClean="0"/>
              <a:t>‹#›</a:t>
            </a:fld>
            <a:endParaRPr lang="en-US"/>
          </a:p>
        </p:txBody>
      </p:sp>
    </p:spTree>
    <p:extLst>
      <p:ext uri="{BB962C8B-B14F-4D97-AF65-F5344CB8AC3E}">
        <p14:creationId xmlns:p14="http://schemas.microsoft.com/office/powerpoint/2010/main" val="18276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39A49-93F0-4FBA-B851-82CF8412FDD8}" type="datetimeFigureOut">
              <a:rPr lang="en-US" smtClean="0"/>
              <a:t>10/21/2025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555A-E4A1-4C43-8A20-2609338B5D9D}" type="slidenum">
              <a:rPr lang="en-US" smtClean="0"/>
              <a:t>‹#›</a:t>
            </a:fld>
            <a:endParaRPr lang="en-US"/>
          </a:p>
        </p:txBody>
      </p:sp>
    </p:spTree>
    <p:extLst>
      <p:ext uri="{BB962C8B-B14F-4D97-AF65-F5344CB8AC3E}">
        <p14:creationId xmlns:p14="http://schemas.microsoft.com/office/powerpoint/2010/main" val="19644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الحياة على سطح الارض</a:t>
            </a:r>
            <a:endParaRPr lang="en-US" dirty="0"/>
          </a:p>
        </p:txBody>
      </p:sp>
      <p:pic>
        <p:nvPicPr>
          <p:cNvPr id="4" name="Picture 3"/>
          <p:cNvPicPr>
            <a:picLocks noChangeAspect="1"/>
          </p:cNvPicPr>
          <p:nvPr/>
        </p:nvPicPr>
        <p:blipFill>
          <a:blip r:embed="rId2"/>
          <a:stretch>
            <a:fillRect/>
          </a:stretch>
        </p:blipFill>
        <p:spPr>
          <a:xfrm>
            <a:off x="128789" y="0"/>
            <a:ext cx="3257678" cy="52932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0394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695" y="-2343954"/>
            <a:ext cx="9144000" cy="4494726"/>
          </a:xfrm>
        </p:spPr>
        <p:txBody>
          <a:bodyPr/>
          <a:lstStyle/>
          <a:p>
            <a:pPr algn="ctr"/>
            <a:r>
              <a:rPr lang="ar-JO" dirty="0" smtClean="0"/>
              <a:t>المقدمة :</a:t>
            </a:r>
            <a:endParaRPr lang="en-US" dirty="0"/>
          </a:p>
        </p:txBody>
      </p:sp>
      <p:sp>
        <p:nvSpPr>
          <p:cNvPr id="3" name="Subtitle 2"/>
          <p:cNvSpPr>
            <a:spLocks noGrp="1"/>
          </p:cNvSpPr>
          <p:nvPr>
            <p:ph type="subTitle" idx="1"/>
          </p:nvPr>
        </p:nvSpPr>
        <p:spPr>
          <a:xfrm>
            <a:off x="669700" y="2318198"/>
            <a:ext cx="10491990" cy="3335628"/>
          </a:xfrm>
        </p:spPr>
        <p:txBody>
          <a:bodyPr/>
          <a:lstStyle/>
          <a:p>
            <a:pPr algn="r" fontAlgn="ctr"/>
            <a:r>
              <a:rPr lang="ar-JO" dirty="0" smtClean="0"/>
              <a:t>تعد </a:t>
            </a:r>
            <a:r>
              <a:rPr lang="ar-JO" dirty="0"/>
              <a:t>الحياة على سطح الأرض ظاهرة فريدة ومدهشة، تتنوع أشكالها من أبسط الكائنات الحية الدقيقة إلى أعقدها. يعرض هذا البحث رحلة الحياة من نشأتها المبكرة التي يعود تاريخها إلى مليارات السنين، إلى تطورها وتنوعها المستمر عبر الزمن، مستعرضًا المقومات الأساسية التي جعلت كوكب الأرض صالحًا </a:t>
            </a:r>
            <a:r>
              <a:rPr lang="ar-JO" dirty="0" smtClean="0"/>
              <a:t>للحياة:</a:t>
            </a:r>
          </a:p>
          <a:p>
            <a:pPr algn="r" fontAlgn="ctr"/>
            <a:r>
              <a:rPr lang="ar-JO" b="1" dirty="0" smtClean="0"/>
              <a:t>موقع </a:t>
            </a:r>
            <a:r>
              <a:rPr lang="ar-JO" b="1" dirty="0"/>
              <a:t>الأرض المناسب في المجموعة الشمسية</a:t>
            </a:r>
            <a:r>
              <a:rPr lang="ar-JO" dirty="0"/>
              <a:t>،: </a:t>
            </a:r>
            <a:r>
              <a:rPr lang="ar-JO" sz="1800" dirty="0"/>
              <a:t>الذي يوفّر حرارة مناسبة للحياة</a:t>
            </a:r>
            <a:r>
              <a:rPr lang="ar-JO" dirty="0"/>
              <a:t>. </a:t>
            </a:r>
          </a:p>
          <a:p>
            <a:pPr algn="r" fontAlgn="ctr"/>
            <a:r>
              <a:rPr lang="ar-JO" b="1" dirty="0"/>
              <a:t>وجود الغلاف الجوي والمجال المغناطيسي</a:t>
            </a:r>
            <a:r>
              <a:rPr lang="ar-JO" dirty="0"/>
              <a:t>،:</a:t>
            </a:r>
            <a:r>
              <a:rPr lang="ar-JO" sz="1800" dirty="0"/>
              <a:t> الذي يحمي الكائنات الحية من الإشعاعات الشمسية الضارة</a:t>
            </a:r>
            <a:r>
              <a:rPr lang="ar-JO" dirty="0"/>
              <a:t>. </a:t>
            </a:r>
          </a:p>
          <a:p>
            <a:pPr algn="r" fontAlgn="ctr"/>
            <a:r>
              <a:rPr lang="ar-JO" b="1" dirty="0"/>
              <a:t>توفر الماء السائل</a:t>
            </a:r>
            <a:r>
              <a:rPr lang="ar-JO" dirty="0"/>
              <a:t>،: </a:t>
            </a:r>
            <a:r>
              <a:rPr lang="ar-JO" sz="1800" dirty="0"/>
              <a:t>الذي يُعد أحد أهم مقومات الحياة وأساس استمراريتها.</a:t>
            </a:r>
            <a:r>
              <a:rPr lang="ar-JO" dirty="0"/>
              <a:t> </a:t>
            </a:r>
          </a:p>
          <a:p>
            <a:pPr algn="r" fontAlgn="ctr"/>
            <a:r>
              <a:rPr lang="ar-JO" b="1" dirty="0"/>
              <a:t>وجود العناصر الكيميائية الأساسية</a:t>
            </a:r>
            <a:r>
              <a:rPr lang="ar-JO" dirty="0"/>
              <a:t>: </a:t>
            </a:r>
            <a:r>
              <a:rPr lang="ar-JO" sz="1800" dirty="0"/>
              <a:t>مثل الكربون والأكسجين والهيدروجين والنيتروجين، التي تشكّل اللبنات الأساسية للحياة. </a:t>
            </a:r>
          </a:p>
        </p:txBody>
      </p:sp>
      <p:pic>
        <p:nvPicPr>
          <p:cNvPr id="4" name="Picture 3"/>
          <p:cNvPicPr>
            <a:picLocks noChangeAspect="1"/>
          </p:cNvPicPr>
          <p:nvPr/>
        </p:nvPicPr>
        <p:blipFill>
          <a:blip r:embed="rId2"/>
          <a:stretch>
            <a:fillRect/>
          </a:stretch>
        </p:blipFill>
        <p:spPr>
          <a:xfrm>
            <a:off x="158931" y="122350"/>
            <a:ext cx="2369528" cy="21121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0911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6214" y="283334"/>
            <a:ext cx="11384924" cy="6387921"/>
          </a:xfrm>
        </p:spPr>
        <p:txBody>
          <a:bodyPr/>
          <a:lstStyle/>
          <a:p>
            <a:pPr algn="r" fontAlgn="ctr"/>
            <a:r>
              <a:rPr lang="ar-JO" sz="3600" dirty="0"/>
              <a:t>ظهر نتائج المنظمات أن الحياة على الأرض تواجه تهديدات خطيرة من تغير المناخ، لكنها شهدت أيضًا تقدمًا في بعض الجوانب مثل الحد من الجوع. يمثل تغير المناخ أكبر خطر، حيث يهدد بزيادة الجفاف ونقص المياه والحاجة الملحة للتكيف، ويتطلب استثمارات ضخمة لحماية النظم البيئية ووضع استراتيجيات للتعامل مع الظواهر المناخية المتطرفة. في المقابل، حققت أهداف التنمية المستدامة تقدمًا في القضاء على الجوع في بعض المناطق، لكن لا يزال هناك 821 مليون شخص يعانون من سوء التغذية</a:t>
            </a:r>
            <a:r>
              <a:rPr lang="ar-JO" sz="3600" dirty="0" smtClean="0"/>
              <a:t>.</a:t>
            </a:r>
          </a:p>
          <a:p>
            <a:pPr algn="r" fontAlgn="ctr"/>
            <a:endParaRPr lang="ar-JO" sz="3600" dirty="0" smtClean="0"/>
          </a:p>
          <a:p>
            <a:pPr algn="r" fontAlgn="ctr"/>
            <a:r>
              <a:rPr lang="ar-JO" sz="3600" dirty="0"/>
              <a:t> </a:t>
            </a:r>
          </a:p>
          <a:p>
            <a:r>
              <a:rPr lang="ar-JO" dirty="0"/>
              <a:t/>
            </a:r>
            <a:br>
              <a:rPr lang="ar-JO" dirty="0"/>
            </a:br>
            <a:endParaRPr lang="en-US" dirty="0"/>
          </a:p>
        </p:txBody>
      </p:sp>
      <p:pic>
        <p:nvPicPr>
          <p:cNvPr id="4" name="Picture 3"/>
          <p:cNvPicPr>
            <a:picLocks noChangeAspect="1"/>
          </p:cNvPicPr>
          <p:nvPr/>
        </p:nvPicPr>
        <p:blipFill>
          <a:blip r:embed="rId2"/>
          <a:stretch>
            <a:fillRect/>
          </a:stretch>
        </p:blipFill>
        <p:spPr>
          <a:xfrm>
            <a:off x="1216652" y="3604608"/>
            <a:ext cx="2757554" cy="27575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79604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10668000" cy="746975"/>
          </a:xfrm>
        </p:spPr>
        <p:txBody>
          <a:bodyPr>
            <a:normAutofit/>
          </a:bodyPr>
          <a:lstStyle/>
          <a:p>
            <a:pPr algn="r"/>
            <a:r>
              <a:rPr lang="ar-JO" sz="3600" dirty="0"/>
              <a:t>نتائج </a:t>
            </a:r>
            <a:r>
              <a:rPr lang="ar-JO" sz="3600" dirty="0" smtClean="0"/>
              <a:t>بارزة:</a:t>
            </a:r>
            <a:endParaRPr lang="en-US" sz="3600" dirty="0"/>
          </a:p>
        </p:txBody>
      </p:sp>
      <p:sp>
        <p:nvSpPr>
          <p:cNvPr id="3" name="Subtitle 2"/>
          <p:cNvSpPr>
            <a:spLocks noGrp="1"/>
          </p:cNvSpPr>
          <p:nvPr>
            <p:ph type="subTitle" idx="1"/>
          </p:nvPr>
        </p:nvSpPr>
        <p:spPr>
          <a:xfrm>
            <a:off x="1523999" y="746975"/>
            <a:ext cx="10440473" cy="4984124"/>
          </a:xfrm>
        </p:spPr>
        <p:txBody>
          <a:bodyPr>
            <a:normAutofit fontScale="92500" lnSpcReduction="10000"/>
          </a:bodyPr>
          <a:lstStyle/>
          <a:p>
            <a:pPr algn="r"/>
            <a:r>
              <a:rPr lang="ar-JO" b="1" dirty="0" smtClean="0">
                <a:effectLst/>
              </a:rPr>
              <a:t>تغير المناخ:</a:t>
            </a:r>
            <a:r>
              <a:rPr lang="ar-JO" b="0" dirty="0" smtClean="0">
                <a:effectLst/>
              </a:rPr>
              <a:t> </a:t>
            </a:r>
          </a:p>
          <a:p>
            <a:pPr algn="r" fontAlgn="ctr"/>
            <a:r>
              <a:rPr lang="ar-JO" dirty="0"/>
              <a:t>يُشكل تحديًا رئيسيًا يؤثر على الحياة على الأرض بسبب ارتفاع درجات الحرارة، ارتفاع منسوب البحار، والعواصف الشديدة</a:t>
            </a:r>
            <a:r>
              <a:rPr lang="ar-JO" dirty="0" smtClean="0"/>
              <a:t>.</a:t>
            </a:r>
          </a:p>
          <a:p>
            <a:pPr algn="r" fontAlgn="ctr"/>
            <a:r>
              <a:rPr lang="ar-JO" dirty="0"/>
              <a:t> </a:t>
            </a:r>
            <a:r>
              <a:rPr lang="ar-JO" b="1" dirty="0"/>
              <a:t>تكيف:</a:t>
            </a:r>
            <a:r>
              <a:rPr lang="ar-JO" dirty="0"/>
              <a:t> تتطلب تدابير تكيفية للحماية من ارتفاع درجات الحرارة وارتفاع منسوب البحار وعواصف قوية. </a:t>
            </a:r>
            <a:endParaRPr lang="ar-JO" dirty="0" smtClean="0"/>
          </a:p>
          <a:p>
            <a:pPr algn="r" fontAlgn="ctr"/>
            <a:r>
              <a:rPr lang="ar-JO" b="1" dirty="0"/>
              <a:t>تكلفة التكيف:</a:t>
            </a:r>
            <a:r>
              <a:rPr lang="ar-JO" dirty="0"/>
              <a:t> تقدر تكلفة التكيف السنوية في البلدان النامية بحوالي 70 مليار دولار، وقد تصل إلى 300 مليار دولار بحلول </a:t>
            </a:r>
            <a:r>
              <a:rPr lang="ar-JO" dirty="0" smtClean="0"/>
              <a:t>عام2030.</a:t>
            </a:r>
          </a:p>
          <a:p>
            <a:pPr algn="r" fontAlgn="ctr"/>
            <a:r>
              <a:rPr lang="ar-JO" dirty="0"/>
              <a:t> </a:t>
            </a:r>
            <a:r>
              <a:rPr lang="ar-JO" b="1" dirty="0"/>
              <a:t>لاستثمار:</a:t>
            </a:r>
            <a:r>
              <a:rPr lang="ar-JO" dirty="0"/>
              <a:t> استثمار 1.8 تريليون دولار في أنظمة الإنذار المبكر والبنية التحتية المقاومة للظواهر المناخية يمكن أن يساعد على تجنب تكاليف بقيمة 7.1 تريليون دولار. </a:t>
            </a:r>
          </a:p>
          <a:p>
            <a:pPr algn="r" fontAlgn="ctr"/>
            <a:r>
              <a:rPr lang="ar-JO" b="1" dirty="0"/>
              <a:t>استعادة الأراضي:</a:t>
            </a:r>
            <a:r>
              <a:rPr lang="ar-JO" dirty="0"/>
              <a:t> هناك جهود لاستعادة الأراضي ومنع التصحر والحفاظ على التنوع البيولوجي</a:t>
            </a:r>
            <a:r>
              <a:rPr lang="ar-JO" dirty="0" smtClean="0"/>
              <a:t>.</a:t>
            </a:r>
          </a:p>
          <a:p>
            <a:pPr algn="r" fontAlgn="ctr"/>
            <a:r>
              <a:rPr lang="ar-JO" b="1" dirty="0"/>
              <a:t>توسّع الشمس:</a:t>
            </a:r>
            <a:r>
              <a:rPr lang="ar-JO" dirty="0"/>
              <a:t> بحلول 7.5 مليار سنة من الآن، ستتوسع الشمس إلى قزم أحمر قد يلتهم </a:t>
            </a:r>
            <a:r>
              <a:rPr lang="ar-JO" dirty="0" smtClean="0"/>
              <a:t>الأرض</a:t>
            </a:r>
          </a:p>
          <a:p>
            <a:pPr algn="r"/>
            <a:r>
              <a:rPr lang="ar-JO" dirty="0"/>
              <a:t/>
            </a:r>
            <a:br>
              <a:rPr lang="ar-JO" dirty="0"/>
            </a:br>
            <a:endParaRPr lang="ar-JO" dirty="0"/>
          </a:p>
          <a:p>
            <a:r>
              <a:rPr lang="ar-JO" dirty="0"/>
              <a:t/>
            </a:r>
            <a:br>
              <a:rPr lang="ar-JO" dirty="0"/>
            </a:br>
            <a:endParaRPr lang="ar-JO" dirty="0"/>
          </a:p>
        </p:txBody>
      </p:sp>
    </p:spTree>
    <p:extLst>
      <p:ext uri="{BB962C8B-B14F-4D97-AF65-F5344CB8AC3E}">
        <p14:creationId xmlns:p14="http://schemas.microsoft.com/office/powerpoint/2010/main" val="263587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0304"/>
            <a:ext cx="12192000" cy="6677696"/>
          </a:xfrm>
        </p:spPr>
        <p:txBody>
          <a:bodyPr/>
          <a:lstStyle/>
          <a:p>
            <a:pPr algn="r"/>
            <a:r>
              <a:rPr lang="ar-JO" dirty="0" smtClean="0"/>
              <a:t>تظل الحياة على الأرض نتيجة لتوازن دقيق ومستمر بين العوامل الفيزيائية والكيميائية الفريدة التي وفرتها طبيعة الكوكب والشمس </a:t>
            </a:r>
            <a:r>
              <a:rPr lang="ar-JO" dirty="0" err="1" smtClean="0"/>
              <a:t>والقمر,وهي</a:t>
            </a:r>
            <a:r>
              <a:rPr lang="ar-JO" dirty="0" smtClean="0"/>
              <a:t> </a:t>
            </a:r>
            <a:r>
              <a:rPr lang="ar-JO" dirty="0"/>
              <a:t>مستودع للثراء والموارد الأساسية للحياة. ومع ذلك، فإن هذه الحياة معرضة للتغيرات التي يشكلها الإنسان وتحديات الطبيعة نفسها، مما يستدعي وعيًا ومسؤولية للحفاظ على بيئة صالحة </a:t>
            </a:r>
            <a:r>
              <a:rPr lang="ar-JO" dirty="0" smtClean="0"/>
              <a:t>للحياة.</a:t>
            </a:r>
          </a:p>
          <a:p>
            <a:pPr algn="r"/>
            <a:endParaRPr lang="ar-JO" dirty="0" smtClean="0"/>
          </a:p>
          <a:p>
            <a:pPr algn="r"/>
            <a:r>
              <a:rPr lang="ar-JO" dirty="0"/>
              <a:t>الحفاظ على </a:t>
            </a:r>
            <a:r>
              <a:rPr lang="ar-JO" dirty="0" smtClean="0"/>
              <a:t>الحياة:</a:t>
            </a:r>
          </a:p>
          <a:p>
            <a:pPr algn="r"/>
            <a:r>
              <a:rPr lang="ar-JO" b="1" dirty="0"/>
              <a:t>المسؤولية الفردية </a:t>
            </a:r>
            <a:r>
              <a:rPr lang="ar-JO" b="1" dirty="0" smtClean="0"/>
              <a:t>والجماعية</a:t>
            </a:r>
            <a:r>
              <a:rPr lang="ar-JO" dirty="0" smtClean="0"/>
              <a:t>: </a:t>
            </a:r>
            <a:r>
              <a:rPr lang="ar-JO" sz="1800" dirty="0" smtClean="0"/>
              <a:t>تقع على عاتق البشر </a:t>
            </a:r>
            <a:r>
              <a:rPr lang="ar-JO" sz="1800" dirty="0" err="1" smtClean="0"/>
              <a:t>مسؤلية</a:t>
            </a:r>
            <a:r>
              <a:rPr lang="ar-JO" sz="1800" dirty="0" smtClean="0"/>
              <a:t> الحفاظ على توازن الأرض ومواردها من خلال تبني ممارسات مستدامة مثل تقليل النفايات ، توفير الطاقة ،والحد من التلوث</a:t>
            </a:r>
            <a:r>
              <a:rPr lang="ar-JO" dirty="0"/>
              <a:t> </a:t>
            </a:r>
            <a:endParaRPr lang="ar-JO" dirty="0" smtClean="0"/>
          </a:p>
          <a:p>
            <a:pPr algn="r"/>
            <a:r>
              <a:rPr lang="ar-JO" b="1" dirty="0"/>
              <a:t>تجنب الكوارث المستقبلية</a:t>
            </a:r>
            <a:r>
              <a:rPr lang="ar-JO" dirty="0"/>
              <a:t>: </a:t>
            </a:r>
            <a:r>
              <a:rPr lang="ar-JO" sz="2000" dirty="0"/>
              <a:t>إن الاستمرار في استغلال الموارد الطبيعية دون حساب يهدد استدامة الحياة على الأرض، وقد يؤدي إلى تداعيات بيئية خطيرة على المدى </a:t>
            </a:r>
            <a:r>
              <a:rPr lang="ar-JO" sz="2000" dirty="0" smtClean="0"/>
              <a:t>الطويل</a:t>
            </a:r>
          </a:p>
          <a:p>
            <a:pPr algn="r"/>
            <a:endParaRPr lang="ar-JO" sz="2000" dirty="0"/>
          </a:p>
          <a:p>
            <a:pPr algn="r" fontAlgn="ctr"/>
            <a:r>
              <a:rPr lang="ar-JO" dirty="0" smtClean="0"/>
              <a:t>.</a:t>
            </a:r>
            <a:r>
              <a:rPr lang="ar-JO" dirty="0"/>
              <a:t> </a:t>
            </a:r>
            <a:r>
              <a:rPr lang="ar-JO" b="1" dirty="0"/>
              <a:t>لإرث للأجيال </a:t>
            </a:r>
            <a:r>
              <a:rPr lang="ar-JO" b="1" dirty="0" err="1" smtClean="0"/>
              <a:t>القادمة</a:t>
            </a:r>
            <a:r>
              <a:rPr lang="ar-JO" dirty="0" err="1" smtClean="0"/>
              <a:t>:وقع</a:t>
            </a:r>
            <a:r>
              <a:rPr lang="ar-JO" dirty="0" smtClean="0"/>
              <a:t> </a:t>
            </a:r>
            <a:r>
              <a:rPr lang="ar-JO" dirty="0"/>
              <a:t>على عاتقنا واجب الحفاظ على هذا الكوكب ليكون صالحًا للعيش وللأجيال القادمة، وذلك يتطلب تضافر الجهود والعمل بجدية على حماية البيئة</a:t>
            </a:r>
          </a:p>
          <a:p>
            <a:r>
              <a:rPr lang="ar-JO" dirty="0"/>
              <a:t/>
            </a:r>
            <a:br>
              <a:rPr lang="ar-JO" dirty="0"/>
            </a:br>
            <a:endParaRPr lang="ar-JO" dirty="0"/>
          </a:p>
        </p:txBody>
      </p:sp>
    </p:spTree>
    <p:extLst>
      <p:ext uri="{BB962C8B-B14F-4D97-AF65-F5344CB8AC3E}">
        <p14:creationId xmlns:p14="http://schemas.microsoft.com/office/powerpoint/2010/main" val="3085613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8267"/>
            <a:ext cx="9144000" cy="2387600"/>
          </a:xfrm>
        </p:spPr>
        <p:txBody>
          <a:bodyPr/>
          <a:lstStyle/>
          <a:p>
            <a:r>
              <a:rPr lang="ar-JO" dirty="0" smtClean="0"/>
              <a:t>عمل الطالب سلطان الحامد</a:t>
            </a:r>
            <a:endParaRPr lang="en-US" dirty="0"/>
          </a:p>
        </p:txBody>
      </p:sp>
      <p:sp>
        <p:nvSpPr>
          <p:cNvPr id="3" name="Subtitle 2"/>
          <p:cNvSpPr>
            <a:spLocks noGrp="1"/>
          </p:cNvSpPr>
          <p:nvPr>
            <p:ph type="subTitle" idx="1"/>
          </p:nvPr>
        </p:nvSpPr>
        <p:spPr>
          <a:xfrm>
            <a:off x="1382332" y="2775867"/>
            <a:ext cx="9144000" cy="1655762"/>
          </a:xfrm>
        </p:spPr>
        <p:txBody>
          <a:bodyPr>
            <a:normAutofit/>
          </a:bodyPr>
          <a:lstStyle/>
          <a:p>
            <a:r>
              <a:rPr lang="ar-JO" sz="4800" dirty="0" smtClean="0"/>
              <a:t>بأشراف المعلمة :منال </a:t>
            </a:r>
            <a:r>
              <a:rPr lang="ar-JO" sz="4800" dirty="0" err="1" smtClean="0"/>
              <a:t>العتيلات</a:t>
            </a:r>
            <a:endParaRPr lang="ar-JO" sz="4800" dirty="0" smtClean="0"/>
          </a:p>
        </p:txBody>
      </p:sp>
    </p:spTree>
    <p:extLst>
      <p:ext uri="{BB962C8B-B14F-4D97-AF65-F5344CB8AC3E}">
        <p14:creationId xmlns:p14="http://schemas.microsoft.com/office/powerpoint/2010/main" val="53265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69</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الحياة على سطح الارض</vt:lpstr>
      <vt:lpstr>المقدمة :</vt:lpstr>
      <vt:lpstr>PowerPoint Presentation</vt:lpstr>
      <vt:lpstr>نتائج بارزة:</vt:lpstr>
      <vt:lpstr>PowerPoint Presentation</vt:lpstr>
      <vt:lpstr>عمل الطالب سلطان الحامد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الحياة على سطح الارض</dc:title>
  <dc:creator>Magic Systems</dc:creator>
  <cp:lastModifiedBy>Magic Systems</cp:lastModifiedBy>
  <cp:revision>7</cp:revision>
  <dcterms:created xsi:type="dcterms:W3CDTF">2025-10-21T16:16:22Z</dcterms:created>
  <dcterms:modified xsi:type="dcterms:W3CDTF">2025-10-21T17:09:16Z</dcterms:modified>
</cp:coreProperties>
</file>