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8" r:id="rId2"/>
    <p:sldId id="298" r:id="rId3"/>
    <p:sldId id="256" r:id="rId4"/>
    <p:sldId id="257" r:id="rId5"/>
    <p:sldId id="259" r:id="rId6"/>
    <p:sldId id="260" r:id="rId7"/>
    <p:sldId id="262" r:id="rId8"/>
    <p:sldId id="263" r:id="rId9"/>
    <p:sldId id="266" r:id="rId10"/>
    <p:sldId id="308" r:id="rId11"/>
    <p:sldId id="301" r:id="rId12"/>
    <p:sldId id="307" r:id="rId13"/>
    <p:sldId id="300" r:id="rId14"/>
    <p:sldId id="302" r:id="rId15"/>
    <p:sldId id="303" r:id="rId16"/>
    <p:sldId id="304" r:id="rId17"/>
    <p:sldId id="305" r:id="rId18"/>
    <p:sldId id="306" r:id="rId19"/>
    <p:sldId id="294" r:id="rId20"/>
  </p:sldIdLst>
  <p:sldSz cx="6858000" cy="9144000" type="letter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80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EFDF3-4348-4ECF-B555-F8F9528D1E5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F460E-46AB-47CA-9702-C0E1EB65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B0E9-F64B-4718-BA36-F961965FEEC4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F610-027B-4329-AA39-C486BBA44295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E89D-15BE-4AC7-8E66-7F6D14BD49E8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7B6B-8A4B-4C0F-9A78-A1947FA91CAD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C93-F035-42C7-993B-0C1B58EDE272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0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EB0-8734-47AC-85D9-2D33B7F8E589}" type="datetime1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3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B197-264B-44B6-A76C-6E983F07F9FC}" type="datetime1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B6F6-21BF-4C25-849E-3C34933C53DA}" type="datetime1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D594-1152-49B8-97E3-6C95E29504BB}" type="datetime1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C13-96D4-45E6-B7F0-D60EA1C5A2CC}" type="datetime1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4ADC-08FD-433E-BF60-23A57F62FC1D}" type="datetime1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4173-123C-4EA5-B819-F559E04762E1}" type="datetime1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BCA9-0D37-44DF-B008-8875F20EA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1EDF2A-52B0-4FF5-A1CD-134F70603BFC}"/>
              </a:ext>
            </a:extLst>
          </p:cNvPr>
          <p:cNvSpPr/>
          <p:nvPr/>
        </p:nvSpPr>
        <p:spPr>
          <a:xfrm>
            <a:off x="82538" y="116058"/>
            <a:ext cx="6690137" cy="88153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676942-B8A4-422D-AC13-3362D7F9CDD2}"/>
              </a:ext>
            </a:extLst>
          </p:cNvPr>
          <p:cNvSpPr/>
          <p:nvPr/>
        </p:nvSpPr>
        <p:spPr>
          <a:xfrm>
            <a:off x="251604" y="1853435"/>
            <a:ext cx="5314340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دوسية اللغة العربية</a:t>
            </a:r>
          </a:p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التمهيدي</a:t>
            </a:r>
          </a:p>
          <a:p>
            <a:pPr algn="ctr"/>
            <a:endParaRPr lang="ar-JO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J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اسمي:..................</a:t>
            </a:r>
          </a:p>
          <a:p>
            <a:pPr algn="r"/>
            <a:endParaRPr lang="ar-J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J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عمري:...............سنوات            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0D9507-E8A5-E501-2E22-601FD5FDD6AF}"/>
              </a:ext>
            </a:extLst>
          </p:cNvPr>
          <p:cNvPicPr/>
          <p:nvPr/>
        </p:nvPicPr>
        <p:blipFill rotWithShape="1">
          <a:blip r:embed="rId2"/>
          <a:srcRect l="64309" b="57732"/>
          <a:stretch/>
        </p:blipFill>
        <p:spPr>
          <a:xfrm>
            <a:off x="694056" y="281272"/>
            <a:ext cx="5260622" cy="1696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863" y="5872422"/>
            <a:ext cx="6287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 smtClean="0"/>
              <a:t>أ</a:t>
            </a:r>
            <a:r>
              <a:rPr lang="ar-JO" sz="2400" dirty="0" smtClean="0"/>
              <a:t>ولياء الأمور الكرام...</a:t>
            </a:r>
          </a:p>
          <a:p>
            <a:pPr algn="r"/>
            <a:r>
              <a:rPr lang="ar-JO" sz="2400" dirty="0" smtClean="0"/>
              <a:t>تم إعداد دوسية أوراق عمل لمادتي اللغة العربية والإنجليزية، تتضمن مراجعة للمهارات التي تم تغطيتها خلال الفصل الدراسي،وذلك لمساعدة أطفالنا على ترسيخ المهارات المكتسبة خلال عطلة ما بين الفصلين.</a:t>
            </a:r>
          </a:p>
          <a:p>
            <a:pPr algn="r"/>
            <a:r>
              <a:rPr lang="ar-JO" sz="2400" dirty="0" smtClean="0"/>
              <a:t>نشكر تعاونكم ودعمكم المستمر..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131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-1423697"/>
            <a:ext cx="7298608" cy="3448937"/>
          </a:xfrm>
        </p:spPr>
        <p:txBody>
          <a:bodyPr/>
          <a:lstStyle/>
          <a:p>
            <a:r>
              <a:rPr lang="ar-JO" sz="2400" b="1" u="sng" dirty="0" smtClean="0"/>
              <a:t>أقرأ الكلمات التالية وأكتبها بالطريقة الصحيحة:</a:t>
            </a:r>
            <a:br>
              <a:rPr lang="ar-JO" sz="2400" b="1" u="sng" dirty="0" smtClean="0"/>
            </a:br>
            <a:r>
              <a:rPr lang="ar-JO" sz="4800" b="1" u="sng" dirty="0"/>
              <a:t/>
            </a:r>
            <a:br>
              <a:rPr lang="ar-JO" sz="4800" b="1" u="sng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3824" y="1234887"/>
            <a:ext cx="1637072" cy="968615"/>
          </a:xfrm>
        </p:spPr>
        <p:txBody>
          <a:bodyPr>
            <a:noAutofit/>
          </a:bodyPr>
          <a:lstStyle/>
          <a:p>
            <a:r>
              <a:rPr lang="ar-JO" sz="6600" dirty="0" smtClean="0"/>
              <a:t>دارُ</a:t>
            </a:r>
            <a:endParaRPr lang="en-US" sz="5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692F92F-A9F3-49BA-A900-330013D7B8A0}"/>
              </a:ext>
            </a:extLst>
          </p:cNvPr>
          <p:cNvCxnSpPr>
            <a:cxnSpLocks/>
          </p:cNvCxnSpPr>
          <p:nvPr/>
        </p:nvCxnSpPr>
        <p:spPr>
          <a:xfrm flipH="1" flipV="1">
            <a:off x="5338916" y="2698954"/>
            <a:ext cx="1519084" cy="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10488" y="790779"/>
            <a:ext cx="1297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رَبَطَ</a:t>
            </a:r>
            <a:endParaRPr lang="en-US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70" y="2698954"/>
            <a:ext cx="1524132" cy="121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415" y="925809"/>
            <a:ext cx="10182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فازَ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6154" y="3253944"/>
            <a:ext cx="15792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دَرَسَ</a:t>
            </a:r>
            <a:endParaRPr lang="en-US" sz="8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6934" y="3318606"/>
            <a:ext cx="15872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سِوارُ</a:t>
            </a:r>
            <a:endParaRPr lang="en-US" sz="8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868" y="5407309"/>
            <a:ext cx="1524132" cy="121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70" y="5419502"/>
            <a:ext cx="1524132" cy="121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2016" y="3253944"/>
            <a:ext cx="1742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جَرَسُ</a:t>
            </a:r>
            <a:endParaRPr lang="en-US" sz="80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3402" y="6240484"/>
            <a:ext cx="1186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زارَ</a:t>
            </a:r>
            <a:endParaRPr lang="en-US" sz="8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868" y="8156862"/>
            <a:ext cx="1524132" cy="121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08411" y="6357120"/>
            <a:ext cx="1471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زَرَعَ</a:t>
            </a:r>
            <a:endParaRPr lang="en-US" sz="8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70" y="8169055"/>
            <a:ext cx="1524132" cy="121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2016" y="6427846"/>
            <a:ext cx="16674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6600" dirty="0" smtClean="0"/>
              <a:t>حريرُ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6312739" y="1819695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4400" dirty="0" smtClean="0"/>
              <a:t>.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898345" y="4400032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07970" y="1885500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12739" y="4469264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83951" y="4480746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686121" y="1849618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312739" y="7340352"/>
            <a:ext cx="302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045786" y="7397694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478850" y="7348480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8" y="2692857"/>
            <a:ext cx="1524132" cy="121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8" y="5412582"/>
            <a:ext cx="1524132" cy="1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62" y="8175151"/>
            <a:ext cx="1524132" cy="12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96478" y="2727789"/>
            <a:ext cx="1524132" cy="45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34" y="4565903"/>
            <a:ext cx="1524132" cy="121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40" y="5395116"/>
            <a:ext cx="1524132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1EDF2A-52B0-4FF5-A1CD-134F70603BFC}"/>
              </a:ext>
            </a:extLst>
          </p:cNvPr>
          <p:cNvSpPr/>
          <p:nvPr/>
        </p:nvSpPr>
        <p:spPr>
          <a:xfrm>
            <a:off x="82538" y="116058"/>
            <a:ext cx="6690137" cy="88153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B676942-B8A4-422D-AC13-3362D7F9CDD2}"/>
              </a:ext>
            </a:extLst>
          </p:cNvPr>
          <p:cNvSpPr/>
          <p:nvPr/>
        </p:nvSpPr>
        <p:spPr>
          <a:xfrm>
            <a:off x="349957" y="3567289"/>
            <a:ext cx="5813776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دوسية الرياضيات</a:t>
            </a:r>
          </a:p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التمهيدي</a:t>
            </a:r>
          </a:p>
          <a:p>
            <a:pPr algn="ctr"/>
            <a:endParaRPr lang="ar-JO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J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اسمي:..................</a:t>
            </a:r>
          </a:p>
          <a:p>
            <a:pPr algn="r"/>
            <a:endParaRPr lang="ar-J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J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عمري:...............سنوات            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0D9507-E8A5-E501-2E22-601FD5FDD6AF}"/>
              </a:ext>
            </a:extLst>
          </p:cNvPr>
          <p:cNvPicPr/>
          <p:nvPr/>
        </p:nvPicPr>
        <p:blipFill rotWithShape="1">
          <a:blip r:embed="rId2"/>
          <a:srcRect l="64309" b="57732"/>
          <a:stretch/>
        </p:blipFill>
        <p:spPr>
          <a:xfrm>
            <a:off x="885014" y="1399094"/>
            <a:ext cx="4743662" cy="15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586D98F-66C2-4E7B-B2BA-B7560F737771}"/>
              </a:ext>
            </a:extLst>
          </p:cNvPr>
          <p:cNvSpPr/>
          <p:nvPr/>
        </p:nvSpPr>
        <p:spPr>
          <a:xfrm>
            <a:off x="193430" y="333151"/>
            <a:ext cx="6571912" cy="85998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5BFB80E8-C476-9C5C-CEBE-2EFD1F91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9" y="1895829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0F6DB4AA-A6ED-7769-8DC7-BD80AE17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20" y="3235010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09EA9E1D-8DB1-F76A-F1BF-936BF7D9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65" y="1987579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BC811120-4BBF-3A18-69AC-4C6AFA79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91" y="1895829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524B8733-6D39-1C01-BD62-AE83456B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60" y="3170615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14E6DD05-BDF3-8676-28A6-0F33995B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0" y="4574191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1ACF435D-252B-A57B-9148-1279FD61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91" y="4679219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8A65EDDF-A958-CBC3-B47E-8EB4F3E9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82" y="4581147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AA46C600-F141-510E-6C51-49BE2E1E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65" y="6184260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2" descr="Ornament Clip Art | Christmas stencils, Printable christmas ornaments, Christmas  ornament template">
            <a:extLst>
              <a:ext uri="{FF2B5EF4-FFF2-40B4-BE49-F238E27FC236}">
                <a16:creationId xmlns="" xmlns:a16="http://schemas.microsoft.com/office/drawing/2014/main" id="{B82127A9-1A20-8F9D-CA40-3134584A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98" y="6218766"/>
            <a:ext cx="1501288" cy="19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10">
            <a:extLst>
              <a:ext uri="{FF2B5EF4-FFF2-40B4-BE49-F238E27FC236}">
                <a16:creationId xmlns="" xmlns:a16="http://schemas.microsoft.com/office/drawing/2014/main" id="{4C38D772-B528-B2E0-1DA0-B66ACCCF1DCA}"/>
              </a:ext>
            </a:extLst>
          </p:cNvPr>
          <p:cNvSpPr/>
          <p:nvPr/>
        </p:nvSpPr>
        <p:spPr>
          <a:xfrm>
            <a:off x="2884515" y="2388211"/>
            <a:ext cx="1034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واحد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2" name="Rectangle 4111">
            <a:extLst>
              <a:ext uri="{FF2B5EF4-FFF2-40B4-BE49-F238E27FC236}">
                <a16:creationId xmlns="" xmlns:a16="http://schemas.microsoft.com/office/drawing/2014/main" id="{174AC2D3-B641-AC85-0355-8C137842D61E}"/>
              </a:ext>
            </a:extLst>
          </p:cNvPr>
          <p:cNvSpPr/>
          <p:nvPr/>
        </p:nvSpPr>
        <p:spPr>
          <a:xfrm>
            <a:off x="691248" y="2467056"/>
            <a:ext cx="10102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ثَلاثة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3" name="Rectangle 4112">
            <a:extLst>
              <a:ext uri="{FF2B5EF4-FFF2-40B4-BE49-F238E27FC236}">
                <a16:creationId xmlns="" xmlns:a16="http://schemas.microsoft.com/office/drawing/2014/main" id="{19FC884F-D498-3480-939F-DBEA93DC3F82}"/>
              </a:ext>
            </a:extLst>
          </p:cNvPr>
          <p:cNvSpPr/>
          <p:nvPr/>
        </p:nvSpPr>
        <p:spPr>
          <a:xfrm>
            <a:off x="5236233" y="2558806"/>
            <a:ext cx="1003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اثنان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4" name="Rectangle 4113">
            <a:extLst>
              <a:ext uri="{FF2B5EF4-FFF2-40B4-BE49-F238E27FC236}">
                <a16:creationId xmlns="" xmlns:a16="http://schemas.microsoft.com/office/drawing/2014/main" id="{8E54F643-46BE-7948-CE4B-CCA280AB6D84}"/>
              </a:ext>
            </a:extLst>
          </p:cNvPr>
          <p:cNvSpPr/>
          <p:nvPr/>
        </p:nvSpPr>
        <p:spPr>
          <a:xfrm>
            <a:off x="1662409" y="3816241"/>
            <a:ext cx="11496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أربعة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5" name="Rectangle 4114">
            <a:extLst>
              <a:ext uri="{FF2B5EF4-FFF2-40B4-BE49-F238E27FC236}">
                <a16:creationId xmlns="" xmlns:a16="http://schemas.microsoft.com/office/drawing/2014/main" id="{A12FDD26-7437-23F6-9D72-127D1C19FAA1}"/>
              </a:ext>
            </a:extLst>
          </p:cNvPr>
          <p:cNvSpPr/>
          <p:nvPr/>
        </p:nvSpPr>
        <p:spPr>
          <a:xfrm>
            <a:off x="4007232" y="3650094"/>
            <a:ext cx="1217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خمسة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6" name="Rectangle 4115">
            <a:extLst>
              <a:ext uri="{FF2B5EF4-FFF2-40B4-BE49-F238E27FC236}">
                <a16:creationId xmlns="" xmlns:a16="http://schemas.microsoft.com/office/drawing/2014/main" id="{63E1C9B4-A574-9A3F-51BB-8636EACCE16E}"/>
              </a:ext>
            </a:extLst>
          </p:cNvPr>
          <p:cNvSpPr/>
          <p:nvPr/>
        </p:nvSpPr>
        <p:spPr>
          <a:xfrm>
            <a:off x="669831" y="5039688"/>
            <a:ext cx="950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سِـتة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7" name="Rectangle 4116">
            <a:extLst>
              <a:ext uri="{FF2B5EF4-FFF2-40B4-BE49-F238E27FC236}">
                <a16:creationId xmlns="" xmlns:a16="http://schemas.microsoft.com/office/drawing/2014/main" id="{EBA6ABA1-F120-B06E-1A2C-74FB0E779142}"/>
              </a:ext>
            </a:extLst>
          </p:cNvPr>
          <p:cNvSpPr/>
          <p:nvPr/>
        </p:nvSpPr>
        <p:spPr>
          <a:xfrm>
            <a:off x="2772176" y="5159870"/>
            <a:ext cx="11737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تِـسعة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8" name="Rectangle 4117">
            <a:extLst>
              <a:ext uri="{FF2B5EF4-FFF2-40B4-BE49-F238E27FC236}">
                <a16:creationId xmlns="" xmlns:a16="http://schemas.microsoft.com/office/drawing/2014/main" id="{D40B1C05-E936-0509-231E-8A0483C77678}"/>
              </a:ext>
            </a:extLst>
          </p:cNvPr>
          <p:cNvSpPr/>
          <p:nvPr/>
        </p:nvSpPr>
        <p:spPr>
          <a:xfrm>
            <a:off x="5223973" y="5145418"/>
            <a:ext cx="1279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ثَـمانية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19" name="Rectangle 4118">
            <a:extLst>
              <a:ext uri="{FF2B5EF4-FFF2-40B4-BE49-F238E27FC236}">
                <a16:creationId xmlns="" xmlns:a16="http://schemas.microsoft.com/office/drawing/2014/main" id="{30A20FE3-0FEB-6AEB-8007-06D03DDF6890}"/>
              </a:ext>
            </a:extLst>
          </p:cNvPr>
          <p:cNvSpPr/>
          <p:nvPr/>
        </p:nvSpPr>
        <p:spPr>
          <a:xfrm>
            <a:off x="1654779" y="6741037"/>
            <a:ext cx="1056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سَبعة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20" name="Rectangle 4119">
            <a:extLst>
              <a:ext uri="{FF2B5EF4-FFF2-40B4-BE49-F238E27FC236}">
                <a16:creationId xmlns="" xmlns:a16="http://schemas.microsoft.com/office/drawing/2014/main" id="{08F17C35-C3E5-96D3-4E3A-E7B7394E1B03}"/>
              </a:ext>
            </a:extLst>
          </p:cNvPr>
          <p:cNvSpPr/>
          <p:nvPr/>
        </p:nvSpPr>
        <p:spPr>
          <a:xfrm>
            <a:off x="4061090" y="6684653"/>
            <a:ext cx="1215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عَشرة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21" name="Rectangle 4120">
            <a:extLst>
              <a:ext uri="{FF2B5EF4-FFF2-40B4-BE49-F238E27FC236}">
                <a16:creationId xmlns="" xmlns:a16="http://schemas.microsoft.com/office/drawing/2014/main" id="{77644879-31EA-38E0-B953-BAE0BDCD072D}"/>
              </a:ext>
            </a:extLst>
          </p:cNvPr>
          <p:cNvSpPr/>
          <p:nvPr/>
        </p:nvSpPr>
        <p:spPr>
          <a:xfrm>
            <a:off x="2835594" y="897368"/>
            <a:ext cx="36663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أميزُ كلمة العدد وأكتبُ </a:t>
            </a:r>
            <a:r>
              <a:rPr lang="ar-JO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العدد داخل الكرات: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2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A669C84-87A3-5034-2C9D-33F3BFB48267}"/>
              </a:ext>
            </a:extLst>
          </p:cNvPr>
          <p:cNvSpPr/>
          <p:nvPr/>
        </p:nvSpPr>
        <p:spPr>
          <a:xfrm>
            <a:off x="149470" y="198706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44D9DA0F-A039-086F-B5C8-B7E47307A114}"/>
              </a:ext>
            </a:extLst>
          </p:cNvPr>
          <p:cNvSpPr/>
          <p:nvPr/>
        </p:nvSpPr>
        <p:spPr>
          <a:xfrm>
            <a:off x="4309778" y="248595"/>
            <a:ext cx="18405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أختبرُ دقة ملاحظتي: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Christmas ball illustration Black and White Stock Photos &amp; Images - Alamy">
            <a:extLst>
              <a:ext uri="{FF2B5EF4-FFF2-40B4-BE49-F238E27FC236}">
                <a16:creationId xmlns="" xmlns:a16="http://schemas.microsoft.com/office/drawing/2014/main" id="{3A1F52EE-00DB-0210-B13B-ACDF79191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 bwMode="auto">
          <a:xfrm>
            <a:off x="3688113" y="3058015"/>
            <a:ext cx="813343" cy="7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hristmas ball illustration Black and White Stock Photos &amp; Images - Alamy">
            <a:extLst>
              <a:ext uri="{FF2B5EF4-FFF2-40B4-BE49-F238E27FC236}">
                <a16:creationId xmlns="" xmlns:a16="http://schemas.microsoft.com/office/drawing/2014/main" id="{FC182B83-8065-9D6D-0535-6EEAE63EB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 bwMode="auto">
          <a:xfrm>
            <a:off x="4555143" y="3416839"/>
            <a:ext cx="830116" cy="7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liday Outline Clipart-christmas bell with ribbon">
            <a:extLst>
              <a:ext uri="{FF2B5EF4-FFF2-40B4-BE49-F238E27FC236}">
                <a16:creationId xmlns="" xmlns:a16="http://schemas.microsoft.com/office/drawing/2014/main" id="{E03BCD8E-E8D9-83B4-6494-AA1C1D41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01" y="2243745"/>
            <a:ext cx="578273" cy="79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Holiday Outline Clipart-christmas bell with ribbon">
            <a:extLst>
              <a:ext uri="{FF2B5EF4-FFF2-40B4-BE49-F238E27FC236}">
                <a16:creationId xmlns="" xmlns:a16="http://schemas.microsoft.com/office/drawing/2014/main" id="{E036F061-FFC5-AE39-3918-A6FAA7A1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75" y="2811081"/>
            <a:ext cx="696121" cy="9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Holiday Outline Clipart-christmas bell with ribbon">
            <a:extLst>
              <a:ext uri="{FF2B5EF4-FFF2-40B4-BE49-F238E27FC236}">
                <a16:creationId xmlns="" xmlns:a16="http://schemas.microsoft.com/office/drawing/2014/main" id="{08E1362F-5604-32C7-E33C-A625083F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34" y="2059778"/>
            <a:ext cx="659507" cy="90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Santa Hat Clipart Black And White, Download Free Santa Hat Clipart  Black And White png images, Free ClipArts on Clipart Library">
            <a:extLst>
              <a:ext uri="{FF2B5EF4-FFF2-40B4-BE49-F238E27FC236}">
                <a16:creationId xmlns="" xmlns:a16="http://schemas.microsoft.com/office/drawing/2014/main" id="{46FBDE13-7FEE-59FB-81A3-2A768F62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66" y="2109098"/>
            <a:ext cx="856537" cy="10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12" descr="Free Santa Hat Clipart Black And White, Download Free Santa Hat Clipart  Black And White png images, Free ClipArts on Clipart Library">
            <a:extLst>
              <a:ext uri="{FF2B5EF4-FFF2-40B4-BE49-F238E27FC236}">
                <a16:creationId xmlns="" xmlns:a16="http://schemas.microsoft.com/office/drawing/2014/main" id="{1778BDD5-70E6-DD20-1F47-187DB884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84" y="1778739"/>
            <a:ext cx="813343" cy="101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Free Santa Hat Clipart Black And White, Download Free Santa Hat Clipart  Black And White png images, Free ClipArts on Clipart Library">
            <a:extLst>
              <a:ext uri="{FF2B5EF4-FFF2-40B4-BE49-F238E27FC236}">
                <a16:creationId xmlns="" xmlns:a16="http://schemas.microsoft.com/office/drawing/2014/main" id="{CC27C388-F275-0D36-A2B0-34BBCD63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7" y="1946896"/>
            <a:ext cx="853675" cy="10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2" descr="Free Santa Hat Clipart Black And White, Download Free Santa Hat Clipart  Black And White png images, Free ClipArts on Clipart Library">
            <a:extLst>
              <a:ext uri="{FF2B5EF4-FFF2-40B4-BE49-F238E27FC236}">
                <a16:creationId xmlns="" xmlns:a16="http://schemas.microsoft.com/office/drawing/2014/main" id="{794B11D3-9BA9-476E-D853-E1980660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5" y="2990215"/>
            <a:ext cx="895046" cy="11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oon Black And White Candy Cane Christmas Isolated - Vector Royalty Free  SVG, Cliparts, Vectors, and Stock Illustration. Image 153407127.">
            <a:extLst>
              <a:ext uri="{FF2B5EF4-FFF2-40B4-BE49-F238E27FC236}">
                <a16:creationId xmlns="" xmlns:a16="http://schemas.microsoft.com/office/drawing/2014/main" id="{371D46AB-D0F7-0085-3FD6-702D4190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5437" y="4415755"/>
            <a:ext cx="856845" cy="8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Cartoon Black And White Candy Cane Christmas Isolated - Vector Royalty Free  SVG, Cliparts, Vectors, and Stock Illustration. Image 153407127.">
            <a:extLst>
              <a:ext uri="{FF2B5EF4-FFF2-40B4-BE49-F238E27FC236}">
                <a16:creationId xmlns="" xmlns:a16="http://schemas.microsoft.com/office/drawing/2014/main" id="{E95F79A4-B22E-2C9E-B1BE-F957E8F52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0" y="3304964"/>
            <a:ext cx="863925" cy="8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4" descr="Cartoon Black And White Candy Cane Christmas Isolated - Vector Royalty Free  SVG, Cliparts, Vectors, and Stock Illustration. Image 153407127.">
            <a:extLst>
              <a:ext uri="{FF2B5EF4-FFF2-40B4-BE49-F238E27FC236}">
                <a16:creationId xmlns="" xmlns:a16="http://schemas.microsoft.com/office/drawing/2014/main" id="{A3E67850-A527-9394-6B6E-B72B53D1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8948" y="3866591"/>
            <a:ext cx="909872" cy="8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4" descr="Cartoon Black And White Candy Cane Christmas Isolated - Vector Royalty Free  SVG, Cliparts, Vectors, and Stock Illustration. Image 153407127.">
            <a:extLst>
              <a:ext uri="{FF2B5EF4-FFF2-40B4-BE49-F238E27FC236}">
                <a16:creationId xmlns="" xmlns:a16="http://schemas.microsoft.com/office/drawing/2014/main" id="{7141558D-E81C-B4A9-0D20-6253DBD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07" y="4570842"/>
            <a:ext cx="958533" cy="9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4" descr="Cartoon Black And White Candy Cane Christmas Isolated - Vector Royalty Free  SVG, Cliparts, Vectors, and Stock Illustration. Image 153407127.">
            <a:extLst>
              <a:ext uri="{FF2B5EF4-FFF2-40B4-BE49-F238E27FC236}">
                <a16:creationId xmlns="" xmlns:a16="http://schemas.microsoft.com/office/drawing/2014/main" id="{DE3ECC29-3BD2-034C-DD63-0F163025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03" y="3197887"/>
            <a:ext cx="872571" cy="87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B95DC0B7-77BF-37E8-C8E6-F68E81BC0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30" y="4902263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9A4EA3C6-9199-3CDD-5840-2560BBD8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35" y="4156451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972A0087-105F-F60B-718E-D8782EF2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76" y="4098191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8B315D10-4E4B-8CEB-CA7F-486B596C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74" y="4825757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674AAA4E-3AEB-5E28-AC3F-F2B87FFD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63" y="2128114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F2FD3B84-6CA8-8379-38EF-D4B5F17F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66" y="4013008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4CB6D954-6519-6AC0-7C83-1FAE334D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93" y="4860069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52981092-A891-F46C-36E1-F459751F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29" y="4854158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EC9D2BEC-1D5F-055F-DDC2-F7B200EEE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0" y="4168889"/>
            <a:ext cx="703618" cy="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2080">
            <a:extLst>
              <a:ext uri="{FF2B5EF4-FFF2-40B4-BE49-F238E27FC236}">
                <a16:creationId xmlns="" xmlns:a16="http://schemas.microsoft.com/office/drawing/2014/main" id="{7678E462-EF50-41A1-5E96-060D98C7BB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000" b="36525"/>
          <a:stretch/>
        </p:blipFill>
        <p:spPr>
          <a:xfrm>
            <a:off x="283648" y="730249"/>
            <a:ext cx="6242336" cy="1203925"/>
          </a:xfrm>
          <a:prstGeom prst="rect">
            <a:avLst/>
          </a:prstGeom>
        </p:spPr>
      </p:pic>
      <p:sp>
        <p:nvSpPr>
          <p:cNvPr id="2082" name="Rectangle: Rounded Corners 2081">
            <a:extLst>
              <a:ext uri="{FF2B5EF4-FFF2-40B4-BE49-F238E27FC236}">
                <a16:creationId xmlns="" xmlns:a16="http://schemas.microsoft.com/office/drawing/2014/main" id="{685E05EE-2724-2D83-D3F4-8ECDFF2EABEC}"/>
              </a:ext>
            </a:extLst>
          </p:cNvPr>
          <p:cNvSpPr/>
          <p:nvPr/>
        </p:nvSpPr>
        <p:spPr>
          <a:xfrm>
            <a:off x="219348" y="730249"/>
            <a:ext cx="6357014" cy="51572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83" name="Picture 6" descr="Christmas ball illustration Black and White Stock Photos &amp; Images - Alamy">
            <a:extLst>
              <a:ext uri="{FF2B5EF4-FFF2-40B4-BE49-F238E27FC236}">
                <a16:creationId xmlns="" xmlns:a16="http://schemas.microsoft.com/office/drawing/2014/main" id="{33D3960B-DD1B-9E95-06DB-758210712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 bwMode="auto">
          <a:xfrm>
            <a:off x="2115323" y="6758595"/>
            <a:ext cx="565051" cy="5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10" descr="Holiday Outline Clipart-christmas bell with ribbon">
            <a:extLst>
              <a:ext uri="{FF2B5EF4-FFF2-40B4-BE49-F238E27FC236}">
                <a16:creationId xmlns="" xmlns:a16="http://schemas.microsoft.com/office/drawing/2014/main" id="{4524006D-F8F5-63D9-F271-CA67A8DD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6" y="6700429"/>
            <a:ext cx="462513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54FAD726-4AC0-BBC1-46F8-AB2C45D9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02" y="6826235"/>
            <a:ext cx="499156" cy="4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14" descr="Cartoon Black And White Candy Cane Christmas Isolated - Vector Royalty Free  SVG, Cliparts, Vectors, and Stock Illustration. Image 153407127.">
            <a:extLst>
              <a:ext uri="{FF2B5EF4-FFF2-40B4-BE49-F238E27FC236}">
                <a16:creationId xmlns="" xmlns:a16="http://schemas.microsoft.com/office/drawing/2014/main" id="{61112413-6FED-B5B5-BFEE-9FD86659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82" y="6723294"/>
            <a:ext cx="670934" cy="6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12" descr="Free Santa Hat Clipart Black And White, Download Free Santa Hat Clipart  Black And White png images, Free ClipArts on Clipart Library">
            <a:extLst>
              <a:ext uri="{FF2B5EF4-FFF2-40B4-BE49-F238E27FC236}">
                <a16:creationId xmlns="" xmlns:a16="http://schemas.microsoft.com/office/drawing/2014/main" id="{3766B8B1-D3AA-ABB6-8CBD-72BF1BAC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44" y="6692812"/>
            <a:ext cx="737571" cy="9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10" descr="Holiday Outline Clipart-christmas bell with ribbon">
            <a:extLst>
              <a:ext uri="{FF2B5EF4-FFF2-40B4-BE49-F238E27FC236}">
                <a16:creationId xmlns="" xmlns:a16="http://schemas.microsoft.com/office/drawing/2014/main" id="{F79B4A16-4764-9F41-67CD-5E3B7D81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63" y="6784746"/>
            <a:ext cx="442176" cy="6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2088">
            <a:extLst>
              <a:ext uri="{FF2B5EF4-FFF2-40B4-BE49-F238E27FC236}">
                <a16:creationId xmlns="" xmlns:a16="http://schemas.microsoft.com/office/drawing/2014/main" id="{98765944-7A4C-6AA1-14FB-F349E464C6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17" t="37301" r="79355" b="36525"/>
          <a:stretch/>
        </p:blipFill>
        <p:spPr>
          <a:xfrm>
            <a:off x="1353451" y="6784746"/>
            <a:ext cx="532171" cy="486834"/>
          </a:xfrm>
          <a:prstGeom prst="rect">
            <a:avLst/>
          </a:prstGeom>
        </p:spPr>
      </p:pic>
      <p:sp>
        <p:nvSpPr>
          <p:cNvPr id="2090" name="Rectangle 2089">
            <a:extLst>
              <a:ext uri="{FF2B5EF4-FFF2-40B4-BE49-F238E27FC236}">
                <a16:creationId xmlns="" xmlns:a16="http://schemas.microsoft.com/office/drawing/2014/main" id="{E1F5B138-8C21-2581-F204-D3318982DC2E}"/>
              </a:ext>
            </a:extLst>
          </p:cNvPr>
          <p:cNvSpPr/>
          <p:nvPr/>
        </p:nvSpPr>
        <p:spPr>
          <a:xfrm>
            <a:off x="492037" y="7469764"/>
            <a:ext cx="565051" cy="54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Rectangle 2090">
            <a:extLst>
              <a:ext uri="{FF2B5EF4-FFF2-40B4-BE49-F238E27FC236}">
                <a16:creationId xmlns="" xmlns:a16="http://schemas.microsoft.com/office/drawing/2014/main" id="{62A3BA22-C89E-ADE1-48E1-3FEC7BF20D0D}"/>
              </a:ext>
            </a:extLst>
          </p:cNvPr>
          <p:cNvSpPr/>
          <p:nvPr/>
        </p:nvSpPr>
        <p:spPr>
          <a:xfrm>
            <a:off x="1333118" y="7470328"/>
            <a:ext cx="565051" cy="54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Rectangle 2091">
            <a:extLst>
              <a:ext uri="{FF2B5EF4-FFF2-40B4-BE49-F238E27FC236}">
                <a16:creationId xmlns="" xmlns:a16="http://schemas.microsoft.com/office/drawing/2014/main" id="{328CD6A5-10C9-2C53-15B4-2926EB0619C9}"/>
              </a:ext>
            </a:extLst>
          </p:cNvPr>
          <p:cNvSpPr/>
          <p:nvPr/>
        </p:nvSpPr>
        <p:spPr>
          <a:xfrm>
            <a:off x="3022695" y="7481743"/>
            <a:ext cx="565051" cy="54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Rectangle 2092">
            <a:extLst>
              <a:ext uri="{FF2B5EF4-FFF2-40B4-BE49-F238E27FC236}">
                <a16:creationId xmlns="" xmlns:a16="http://schemas.microsoft.com/office/drawing/2014/main" id="{6BDAE5CF-1CBE-F935-A8CA-D017CFB0554E}"/>
              </a:ext>
            </a:extLst>
          </p:cNvPr>
          <p:cNvSpPr/>
          <p:nvPr/>
        </p:nvSpPr>
        <p:spPr>
          <a:xfrm>
            <a:off x="2165534" y="7492069"/>
            <a:ext cx="565051" cy="54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Rectangle 2093">
            <a:extLst>
              <a:ext uri="{FF2B5EF4-FFF2-40B4-BE49-F238E27FC236}">
                <a16:creationId xmlns="" xmlns:a16="http://schemas.microsoft.com/office/drawing/2014/main" id="{3A78D65E-5F8A-922F-88B6-7B5812009814}"/>
              </a:ext>
            </a:extLst>
          </p:cNvPr>
          <p:cNvSpPr/>
          <p:nvPr/>
        </p:nvSpPr>
        <p:spPr>
          <a:xfrm>
            <a:off x="3971032" y="7511702"/>
            <a:ext cx="565051" cy="54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Rectangle 2094">
            <a:extLst>
              <a:ext uri="{FF2B5EF4-FFF2-40B4-BE49-F238E27FC236}">
                <a16:creationId xmlns="" xmlns:a16="http://schemas.microsoft.com/office/drawing/2014/main" id="{66BD2B26-9BF7-2229-9EF3-B0D70E988393}"/>
              </a:ext>
            </a:extLst>
          </p:cNvPr>
          <p:cNvSpPr/>
          <p:nvPr/>
        </p:nvSpPr>
        <p:spPr>
          <a:xfrm>
            <a:off x="4812113" y="7512266"/>
            <a:ext cx="565051" cy="54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>
            <a:extLst>
              <a:ext uri="{FF2B5EF4-FFF2-40B4-BE49-F238E27FC236}">
                <a16:creationId xmlns="" xmlns:a16="http://schemas.microsoft.com/office/drawing/2014/main" id="{99AE50C7-9483-73CF-5EB4-D3EA45A5D885}"/>
              </a:ext>
            </a:extLst>
          </p:cNvPr>
          <p:cNvSpPr/>
          <p:nvPr/>
        </p:nvSpPr>
        <p:spPr>
          <a:xfrm>
            <a:off x="5644529" y="7534007"/>
            <a:ext cx="565051" cy="54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TextBox 2096">
            <a:extLst>
              <a:ext uri="{FF2B5EF4-FFF2-40B4-BE49-F238E27FC236}">
                <a16:creationId xmlns="" xmlns:a16="http://schemas.microsoft.com/office/drawing/2014/main" id="{1365F7CE-1BE7-D242-AC14-8D13CFFFDBA8}"/>
              </a:ext>
            </a:extLst>
          </p:cNvPr>
          <p:cNvSpPr txBox="1"/>
          <p:nvPr/>
        </p:nvSpPr>
        <p:spPr>
          <a:xfrm>
            <a:off x="546016" y="6086717"/>
            <a:ext cx="602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b="1" dirty="0"/>
              <a:t>أتاملُ الصورة السابقة وأعدُ العناصر بحسب الصورة وأكتب العدد داخل المربع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1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ADE65E-D7AF-4281-8880-049B4AE15B8A}"/>
              </a:ext>
            </a:extLst>
          </p:cNvPr>
          <p:cNvSpPr/>
          <p:nvPr/>
        </p:nvSpPr>
        <p:spPr>
          <a:xfrm>
            <a:off x="140678" y="186397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8" name="Oval 7187">
            <a:extLst>
              <a:ext uri="{FF2B5EF4-FFF2-40B4-BE49-F238E27FC236}">
                <a16:creationId xmlns="" xmlns:a16="http://schemas.microsoft.com/office/drawing/2014/main" id="{A132050B-217F-276A-6717-181AF8B15518}"/>
              </a:ext>
            </a:extLst>
          </p:cNvPr>
          <p:cNvSpPr/>
          <p:nvPr/>
        </p:nvSpPr>
        <p:spPr>
          <a:xfrm>
            <a:off x="3793568" y="1405448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9" name="Oval 7188">
            <a:extLst>
              <a:ext uri="{FF2B5EF4-FFF2-40B4-BE49-F238E27FC236}">
                <a16:creationId xmlns="" xmlns:a16="http://schemas.microsoft.com/office/drawing/2014/main" id="{C8345978-1D34-B54B-D72C-E9DDA7B00398}"/>
              </a:ext>
            </a:extLst>
          </p:cNvPr>
          <p:cNvSpPr/>
          <p:nvPr/>
        </p:nvSpPr>
        <p:spPr>
          <a:xfrm>
            <a:off x="5055019" y="1402878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90" name="Arrow: Curved Down 7189">
            <a:extLst>
              <a:ext uri="{FF2B5EF4-FFF2-40B4-BE49-F238E27FC236}">
                <a16:creationId xmlns="" xmlns:a16="http://schemas.microsoft.com/office/drawing/2014/main" id="{2505D893-F6C3-580E-3FC8-0A7272E72AD5}"/>
              </a:ext>
            </a:extLst>
          </p:cNvPr>
          <p:cNvSpPr/>
          <p:nvPr/>
        </p:nvSpPr>
        <p:spPr>
          <a:xfrm>
            <a:off x="4562566" y="799837"/>
            <a:ext cx="999317" cy="522627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06" name="TextBox 7205">
            <a:extLst>
              <a:ext uri="{FF2B5EF4-FFF2-40B4-BE49-F238E27FC236}">
                <a16:creationId xmlns="" xmlns:a16="http://schemas.microsoft.com/office/drawing/2014/main" id="{E9B9D34A-79A3-F581-1B2F-6E5F7C4F6417}"/>
              </a:ext>
            </a:extLst>
          </p:cNvPr>
          <p:cNvSpPr txBox="1"/>
          <p:nvPr/>
        </p:nvSpPr>
        <p:spPr>
          <a:xfrm>
            <a:off x="253273" y="4659137"/>
            <a:ext cx="753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/>
              <a:t>أكتب العدد السابق للأعداد التالية</a:t>
            </a:r>
            <a:r>
              <a:rPr lang="ar-JO" sz="2000" b="1" dirty="0">
                <a:solidFill>
                  <a:prstClr val="black"/>
                </a:solidFill>
              </a:rPr>
              <a:t> (</a:t>
            </a:r>
            <a:r>
              <a:rPr lang="ar-JO" sz="1600" b="1" dirty="0">
                <a:solidFill>
                  <a:prstClr val="black"/>
                </a:solidFill>
              </a:rPr>
              <a:t>ملاحظة إتجاه كتابة العدد من اليسار إلى اليمين) : </a:t>
            </a:r>
            <a:endParaRPr lang="en-US" sz="2000" b="1" dirty="0"/>
          </a:p>
        </p:txBody>
      </p:sp>
      <p:sp>
        <p:nvSpPr>
          <p:cNvPr id="7207" name="Oval 7206">
            <a:extLst>
              <a:ext uri="{FF2B5EF4-FFF2-40B4-BE49-F238E27FC236}">
                <a16:creationId xmlns="" xmlns:a16="http://schemas.microsoft.com/office/drawing/2014/main" id="{2E3E4A08-EAAC-FB36-1A4E-295A738F9B95}"/>
              </a:ext>
            </a:extLst>
          </p:cNvPr>
          <p:cNvSpPr/>
          <p:nvPr/>
        </p:nvSpPr>
        <p:spPr>
          <a:xfrm>
            <a:off x="426484" y="1466908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08" name="Oval 7207">
            <a:extLst>
              <a:ext uri="{FF2B5EF4-FFF2-40B4-BE49-F238E27FC236}">
                <a16:creationId xmlns="" xmlns:a16="http://schemas.microsoft.com/office/drawing/2014/main" id="{9F77C22E-865C-7DF8-67C5-07C065A3AA46}"/>
              </a:ext>
            </a:extLst>
          </p:cNvPr>
          <p:cNvSpPr/>
          <p:nvPr/>
        </p:nvSpPr>
        <p:spPr>
          <a:xfrm>
            <a:off x="1768309" y="1481298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09" name="Arrow: Curved Down 7208">
            <a:extLst>
              <a:ext uri="{FF2B5EF4-FFF2-40B4-BE49-F238E27FC236}">
                <a16:creationId xmlns="" xmlns:a16="http://schemas.microsoft.com/office/drawing/2014/main" id="{24C5D4B8-D1AB-9E40-EB67-3F31F699825B}"/>
              </a:ext>
            </a:extLst>
          </p:cNvPr>
          <p:cNvSpPr/>
          <p:nvPr/>
        </p:nvSpPr>
        <p:spPr>
          <a:xfrm>
            <a:off x="1330550" y="886794"/>
            <a:ext cx="999317" cy="522627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10" name="Oval 7209">
            <a:extLst>
              <a:ext uri="{FF2B5EF4-FFF2-40B4-BE49-F238E27FC236}">
                <a16:creationId xmlns="" xmlns:a16="http://schemas.microsoft.com/office/drawing/2014/main" id="{0780FA06-C6B4-F335-9F95-22D352A38BAB}"/>
              </a:ext>
            </a:extLst>
          </p:cNvPr>
          <p:cNvSpPr/>
          <p:nvPr/>
        </p:nvSpPr>
        <p:spPr>
          <a:xfrm>
            <a:off x="394931" y="3386395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11" name="Oval 7210">
            <a:extLst>
              <a:ext uri="{FF2B5EF4-FFF2-40B4-BE49-F238E27FC236}">
                <a16:creationId xmlns="" xmlns:a16="http://schemas.microsoft.com/office/drawing/2014/main" id="{A1AF7C24-3B53-E863-AB17-6D67AE449193}"/>
              </a:ext>
            </a:extLst>
          </p:cNvPr>
          <p:cNvSpPr/>
          <p:nvPr/>
        </p:nvSpPr>
        <p:spPr>
          <a:xfrm>
            <a:off x="1695532" y="3407725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12" name="Arrow: Curved Down 7211">
            <a:extLst>
              <a:ext uri="{FF2B5EF4-FFF2-40B4-BE49-F238E27FC236}">
                <a16:creationId xmlns="" xmlns:a16="http://schemas.microsoft.com/office/drawing/2014/main" id="{36E73D01-5858-D104-6115-3DC648C1957C}"/>
              </a:ext>
            </a:extLst>
          </p:cNvPr>
          <p:cNvSpPr/>
          <p:nvPr/>
        </p:nvSpPr>
        <p:spPr>
          <a:xfrm>
            <a:off x="1369837" y="2755375"/>
            <a:ext cx="999317" cy="522627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13" name="Oval 7212">
            <a:extLst>
              <a:ext uri="{FF2B5EF4-FFF2-40B4-BE49-F238E27FC236}">
                <a16:creationId xmlns="" xmlns:a16="http://schemas.microsoft.com/office/drawing/2014/main" id="{4A9DC6C0-BE88-38A4-AB5D-13801DBF3622}"/>
              </a:ext>
            </a:extLst>
          </p:cNvPr>
          <p:cNvSpPr/>
          <p:nvPr/>
        </p:nvSpPr>
        <p:spPr>
          <a:xfrm>
            <a:off x="3860361" y="3315748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14" name="Oval 7213">
            <a:extLst>
              <a:ext uri="{FF2B5EF4-FFF2-40B4-BE49-F238E27FC236}">
                <a16:creationId xmlns="" xmlns:a16="http://schemas.microsoft.com/office/drawing/2014/main" id="{7D618B27-229C-1FEF-F6B9-979C767842DD}"/>
              </a:ext>
            </a:extLst>
          </p:cNvPr>
          <p:cNvSpPr/>
          <p:nvPr/>
        </p:nvSpPr>
        <p:spPr>
          <a:xfrm>
            <a:off x="5135670" y="3339746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15" name="Arrow: Curved Down 7214">
            <a:extLst>
              <a:ext uri="{FF2B5EF4-FFF2-40B4-BE49-F238E27FC236}">
                <a16:creationId xmlns="" xmlns:a16="http://schemas.microsoft.com/office/drawing/2014/main" id="{2CC25C7B-35AD-3AD3-E705-38ABBD664990}"/>
              </a:ext>
            </a:extLst>
          </p:cNvPr>
          <p:cNvSpPr/>
          <p:nvPr/>
        </p:nvSpPr>
        <p:spPr>
          <a:xfrm>
            <a:off x="4562566" y="2711143"/>
            <a:ext cx="999317" cy="522627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16" name="TextBox 7215">
            <a:extLst>
              <a:ext uri="{FF2B5EF4-FFF2-40B4-BE49-F238E27FC236}">
                <a16:creationId xmlns="" xmlns:a16="http://schemas.microsoft.com/office/drawing/2014/main" id="{CB805436-A423-0BA3-1F99-833B75413D0E}"/>
              </a:ext>
            </a:extLst>
          </p:cNvPr>
          <p:cNvSpPr txBox="1"/>
          <p:nvPr/>
        </p:nvSpPr>
        <p:spPr>
          <a:xfrm>
            <a:off x="253273" y="246270"/>
            <a:ext cx="753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/>
              <a:t>أكتب العدد التالي للأعداد التالية</a:t>
            </a:r>
            <a:r>
              <a:rPr lang="ar-JO" sz="2000" b="1" dirty="0">
                <a:solidFill>
                  <a:prstClr val="black"/>
                </a:solidFill>
              </a:rPr>
              <a:t> (</a:t>
            </a:r>
            <a:r>
              <a:rPr lang="ar-JO" sz="1600" b="1" dirty="0">
                <a:solidFill>
                  <a:prstClr val="black"/>
                </a:solidFill>
              </a:rPr>
              <a:t>ملاحظة إتجاه كتابة العدد من اليسار إلى اليمين) : </a:t>
            </a:r>
            <a:endParaRPr lang="en-US" sz="2000" b="1" dirty="0"/>
          </a:p>
        </p:txBody>
      </p:sp>
      <p:sp>
        <p:nvSpPr>
          <p:cNvPr id="7241" name="Oval 7240">
            <a:extLst>
              <a:ext uri="{FF2B5EF4-FFF2-40B4-BE49-F238E27FC236}">
                <a16:creationId xmlns="" xmlns:a16="http://schemas.microsoft.com/office/drawing/2014/main" id="{4D2678A8-9BEC-DC8F-4D3D-036AA5BF37D4}"/>
              </a:ext>
            </a:extLst>
          </p:cNvPr>
          <p:cNvSpPr/>
          <p:nvPr/>
        </p:nvSpPr>
        <p:spPr>
          <a:xfrm>
            <a:off x="394931" y="5832334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2" name="Oval 7241">
            <a:extLst>
              <a:ext uri="{FF2B5EF4-FFF2-40B4-BE49-F238E27FC236}">
                <a16:creationId xmlns="" xmlns:a16="http://schemas.microsoft.com/office/drawing/2014/main" id="{9484C9D3-17C1-3249-53EE-6F31C45CB887}"/>
              </a:ext>
            </a:extLst>
          </p:cNvPr>
          <p:cNvSpPr/>
          <p:nvPr/>
        </p:nvSpPr>
        <p:spPr>
          <a:xfrm>
            <a:off x="1686311" y="5840464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4" name="Oval 7243">
            <a:extLst>
              <a:ext uri="{FF2B5EF4-FFF2-40B4-BE49-F238E27FC236}">
                <a16:creationId xmlns="" xmlns:a16="http://schemas.microsoft.com/office/drawing/2014/main" id="{BEEE1566-3C1C-1345-FF0E-DEA1ED343288}"/>
              </a:ext>
            </a:extLst>
          </p:cNvPr>
          <p:cNvSpPr/>
          <p:nvPr/>
        </p:nvSpPr>
        <p:spPr>
          <a:xfrm>
            <a:off x="3878873" y="5823155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5" name="Oval 7244">
            <a:extLst>
              <a:ext uri="{FF2B5EF4-FFF2-40B4-BE49-F238E27FC236}">
                <a16:creationId xmlns="" xmlns:a16="http://schemas.microsoft.com/office/drawing/2014/main" id="{0679CD68-9FCD-9D6F-4C0D-84FFEB193E33}"/>
              </a:ext>
            </a:extLst>
          </p:cNvPr>
          <p:cNvSpPr/>
          <p:nvPr/>
        </p:nvSpPr>
        <p:spPr>
          <a:xfrm>
            <a:off x="5199139" y="5823155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6" name="Oval 7245">
            <a:extLst>
              <a:ext uri="{FF2B5EF4-FFF2-40B4-BE49-F238E27FC236}">
                <a16:creationId xmlns="" xmlns:a16="http://schemas.microsoft.com/office/drawing/2014/main" id="{E911483C-46A1-2252-DA57-797734B092E8}"/>
              </a:ext>
            </a:extLst>
          </p:cNvPr>
          <p:cNvSpPr/>
          <p:nvPr/>
        </p:nvSpPr>
        <p:spPr>
          <a:xfrm>
            <a:off x="331462" y="7578678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7" name="Oval 7246">
            <a:extLst>
              <a:ext uri="{FF2B5EF4-FFF2-40B4-BE49-F238E27FC236}">
                <a16:creationId xmlns="" xmlns:a16="http://schemas.microsoft.com/office/drawing/2014/main" id="{81F6D02F-BEF4-05E9-64F0-563D6C79159B}"/>
              </a:ext>
            </a:extLst>
          </p:cNvPr>
          <p:cNvSpPr/>
          <p:nvPr/>
        </p:nvSpPr>
        <p:spPr>
          <a:xfrm>
            <a:off x="1622842" y="7586808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8" name="Oval 7247">
            <a:extLst>
              <a:ext uri="{FF2B5EF4-FFF2-40B4-BE49-F238E27FC236}">
                <a16:creationId xmlns="" xmlns:a16="http://schemas.microsoft.com/office/drawing/2014/main" id="{B7A31AE8-17B4-DDF5-28EB-8094522C6156}"/>
              </a:ext>
            </a:extLst>
          </p:cNvPr>
          <p:cNvSpPr/>
          <p:nvPr/>
        </p:nvSpPr>
        <p:spPr>
          <a:xfrm>
            <a:off x="3815404" y="7569499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49" name="Oval 7248">
            <a:extLst>
              <a:ext uri="{FF2B5EF4-FFF2-40B4-BE49-F238E27FC236}">
                <a16:creationId xmlns="" xmlns:a16="http://schemas.microsoft.com/office/drawing/2014/main" id="{56CA2601-916A-22C1-A423-AF9FBFFA550E}"/>
              </a:ext>
            </a:extLst>
          </p:cNvPr>
          <p:cNvSpPr/>
          <p:nvPr/>
        </p:nvSpPr>
        <p:spPr>
          <a:xfrm>
            <a:off x="5135670" y="7569499"/>
            <a:ext cx="1219950" cy="9750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" name="Arrow: Curved Down 7249">
            <a:extLst>
              <a:ext uri="{FF2B5EF4-FFF2-40B4-BE49-F238E27FC236}">
                <a16:creationId xmlns="" xmlns:a16="http://schemas.microsoft.com/office/drawing/2014/main" id="{16C77AA4-D113-E68F-6083-BF717839B647}"/>
              </a:ext>
            </a:extLst>
          </p:cNvPr>
          <p:cNvSpPr/>
          <p:nvPr/>
        </p:nvSpPr>
        <p:spPr>
          <a:xfrm flipH="1">
            <a:off x="4608636" y="5249852"/>
            <a:ext cx="744440" cy="573303"/>
          </a:xfrm>
          <a:prstGeom prst="curvedDownArrow">
            <a:avLst>
              <a:gd name="adj1" fmla="val 25000"/>
              <a:gd name="adj2" fmla="val 63477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51" name="Arrow: Curved Down 7250">
            <a:extLst>
              <a:ext uri="{FF2B5EF4-FFF2-40B4-BE49-F238E27FC236}">
                <a16:creationId xmlns="" xmlns:a16="http://schemas.microsoft.com/office/drawing/2014/main" id="{10E573C5-8A05-06CA-27E9-21E5CB0FBADF}"/>
              </a:ext>
            </a:extLst>
          </p:cNvPr>
          <p:cNvSpPr/>
          <p:nvPr/>
        </p:nvSpPr>
        <p:spPr>
          <a:xfrm flipH="1">
            <a:off x="1179192" y="6975040"/>
            <a:ext cx="744440" cy="573303"/>
          </a:xfrm>
          <a:prstGeom prst="curvedDownArrow">
            <a:avLst>
              <a:gd name="adj1" fmla="val 25000"/>
              <a:gd name="adj2" fmla="val 63477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52" name="Arrow: Curved Down 7251">
            <a:extLst>
              <a:ext uri="{FF2B5EF4-FFF2-40B4-BE49-F238E27FC236}">
                <a16:creationId xmlns="" xmlns:a16="http://schemas.microsoft.com/office/drawing/2014/main" id="{9EAA7BDF-0B46-7CCC-5FAD-02CC1210FA05}"/>
              </a:ext>
            </a:extLst>
          </p:cNvPr>
          <p:cNvSpPr/>
          <p:nvPr/>
        </p:nvSpPr>
        <p:spPr>
          <a:xfrm flipH="1">
            <a:off x="1179192" y="5303570"/>
            <a:ext cx="744440" cy="573303"/>
          </a:xfrm>
          <a:prstGeom prst="curvedDownArrow">
            <a:avLst>
              <a:gd name="adj1" fmla="val 25000"/>
              <a:gd name="adj2" fmla="val 63477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53" name="Arrow: Curved Down 7252">
            <a:extLst>
              <a:ext uri="{FF2B5EF4-FFF2-40B4-BE49-F238E27FC236}">
                <a16:creationId xmlns="" xmlns:a16="http://schemas.microsoft.com/office/drawing/2014/main" id="{2B87371E-EECF-1963-94DC-B94D86038BE5}"/>
              </a:ext>
            </a:extLst>
          </p:cNvPr>
          <p:cNvSpPr/>
          <p:nvPr/>
        </p:nvSpPr>
        <p:spPr>
          <a:xfrm flipH="1">
            <a:off x="4663134" y="7051277"/>
            <a:ext cx="744440" cy="573303"/>
          </a:xfrm>
          <a:prstGeom prst="curvedDownArrow">
            <a:avLst>
              <a:gd name="adj1" fmla="val 25000"/>
              <a:gd name="adj2" fmla="val 63477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54" name="Rectangle 7253">
            <a:extLst>
              <a:ext uri="{FF2B5EF4-FFF2-40B4-BE49-F238E27FC236}">
                <a16:creationId xmlns="" xmlns:a16="http://schemas.microsoft.com/office/drawing/2014/main" id="{A4D36833-3943-89F4-1296-08CA75ED1E4E}"/>
              </a:ext>
            </a:extLst>
          </p:cNvPr>
          <p:cNvSpPr/>
          <p:nvPr/>
        </p:nvSpPr>
        <p:spPr>
          <a:xfrm>
            <a:off x="751764" y="151678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55" name="Rectangle 7254">
            <a:extLst>
              <a:ext uri="{FF2B5EF4-FFF2-40B4-BE49-F238E27FC236}">
                <a16:creationId xmlns="" xmlns:a16="http://schemas.microsoft.com/office/drawing/2014/main" id="{BCB55982-2072-8BB7-CC09-515D14E5C538}"/>
              </a:ext>
            </a:extLst>
          </p:cNvPr>
          <p:cNvSpPr/>
          <p:nvPr/>
        </p:nvSpPr>
        <p:spPr>
          <a:xfrm>
            <a:off x="4118849" y="142871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56" name="Rectangle 7255">
            <a:extLst>
              <a:ext uri="{FF2B5EF4-FFF2-40B4-BE49-F238E27FC236}">
                <a16:creationId xmlns="" xmlns:a16="http://schemas.microsoft.com/office/drawing/2014/main" id="{799619ED-6B3F-0207-7C1C-A9D904A7CE93}"/>
              </a:ext>
            </a:extLst>
          </p:cNvPr>
          <p:cNvSpPr/>
          <p:nvPr/>
        </p:nvSpPr>
        <p:spPr>
          <a:xfrm>
            <a:off x="758241" y="340772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57" name="Rectangle 7256">
            <a:extLst>
              <a:ext uri="{FF2B5EF4-FFF2-40B4-BE49-F238E27FC236}">
                <a16:creationId xmlns="" xmlns:a16="http://schemas.microsoft.com/office/drawing/2014/main" id="{63944CDB-5E5E-866C-F209-70623C4193C9}"/>
              </a:ext>
            </a:extLst>
          </p:cNvPr>
          <p:cNvSpPr/>
          <p:nvPr/>
        </p:nvSpPr>
        <p:spPr>
          <a:xfrm>
            <a:off x="4222164" y="338955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58" name="Rectangle 7257">
            <a:extLst>
              <a:ext uri="{FF2B5EF4-FFF2-40B4-BE49-F238E27FC236}">
                <a16:creationId xmlns="" xmlns:a16="http://schemas.microsoft.com/office/drawing/2014/main" id="{B8025FC3-777F-45F1-9DF7-E62BE7D678A5}"/>
              </a:ext>
            </a:extLst>
          </p:cNvPr>
          <p:cNvSpPr/>
          <p:nvPr/>
        </p:nvSpPr>
        <p:spPr>
          <a:xfrm>
            <a:off x="1873185" y="585817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59" name="Rectangle 7258">
            <a:extLst>
              <a:ext uri="{FF2B5EF4-FFF2-40B4-BE49-F238E27FC236}">
                <a16:creationId xmlns="" xmlns:a16="http://schemas.microsoft.com/office/drawing/2014/main" id="{1A6A9AB7-E6E1-CA03-2F78-955CDF326FA8}"/>
              </a:ext>
            </a:extLst>
          </p:cNvPr>
          <p:cNvSpPr/>
          <p:nvPr/>
        </p:nvSpPr>
        <p:spPr>
          <a:xfrm>
            <a:off x="5511096" y="586630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60" name="Rectangle 7259">
            <a:extLst>
              <a:ext uri="{FF2B5EF4-FFF2-40B4-BE49-F238E27FC236}">
                <a16:creationId xmlns="" xmlns:a16="http://schemas.microsoft.com/office/drawing/2014/main" id="{235E9F5A-CA78-7F33-1A9E-265DEB1FCB57}"/>
              </a:ext>
            </a:extLst>
          </p:cNvPr>
          <p:cNvSpPr/>
          <p:nvPr/>
        </p:nvSpPr>
        <p:spPr>
          <a:xfrm>
            <a:off x="1838794" y="76211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61" name="Rectangle 7260">
            <a:extLst>
              <a:ext uri="{FF2B5EF4-FFF2-40B4-BE49-F238E27FC236}">
                <a16:creationId xmlns="" xmlns:a16="http://schemas.microsoft.com/office/drawing/2014/main" id="{A64FA481-E692-43F2-420F-A67CCF63045F}"/>
              </a:ext>
            </a:extLst>
          </p:cNvPr>
          <p:cNvSpPr/>
          <p:nvPr/>
        </p:nvSpPr>
        <p:spPr>
          <a:xfrm>
            <a:off x="5460951" y="76211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64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2CD01E-EB48-4461-8368-90D3329CE58C}"/>
              </a:ext>
            </a:extLst>
          </p:cNvPr>
          <p:cNvSpPr/>
          <p:nvPr/>
        </p:nvSpPr>
        <p:spPr>
          <a:xfrm>
            <a:off x="149469" y="112871"/>
            <a:ext cx="6559061" cy="8711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hristmas Themed &quot;Count and Color&quot; Worksheets (3 Printable Versions)! |  Preschool christmas worksheets, Christmas math worksheets, Christmas  worksheets">
            <a:extLst>
              <a:ext uri="{FF2B5EF4-FFF2-40B4-BE49-F238E27FC236}">
                <a16:creationId xmlns="" xmlns:a16="http://schemas.microsoft.com/office/drawing/2014/main" id="{6B335385-3A76-3574-6EE7-A497941FB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7105" b="4667"/>
          <a:stretch/>
        </p:blipFill>
        <p:spPr bwMode="auto">
          <a:xfrm>
            <a:off x="371474" y="1300356"/>
            <a:ext cx="6115047" cy="70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FB9097-F5A3-3A28-495A-1356CB5B30FB}"/>
              </a:ext>
            </a:extLst>
          </p:cNvPr>
          <p:cNvSpPr/>
          <p:nvPr/>
        </p:nvSpPr>
        <p:spPr>
          <a:xfrm>
            <a:off x="1427649" y="1483338"/>
            <a:ext cx="2425578" cy="1242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3151834-4CD7-87C7-9BD8-46FC589BD43C}"/>
              </a:ext>
            </a:extLst>
          </p:cNvPr>
          <p:cNvSpPr/>
          <p:nvPr/>
        </p:nvSpPr>
        <p:spPr>
          <a:xfrm>
            <a:off x="1427649" y="2955121"/>
            <a:ext cx="1157289" cy="957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F7302B-BD86-E19B-F4A3-756E18C573B4}"/>
              </a:ext>
            </a:extLst>
          </p:cNvPr>
          <p:cNvSpPr/>
          <p:nvPr/>
        </p:nvSpPr>
        <p:spPr>
          <a:xfrm>
            <a:off x="2584935" y="2955121"/>
            <a:ext cx="1157289" cy="1032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36C0AC9-1F25-5759-0545-C4F21E02D089}"/>
              </a:ext>
            </a:extLst>
          </p:cNvPr>
          <p:cNvSpPr/>
          <p:nvPr/>
        </p:nvSpPr>
        <p:spPr>
          <a:xfrm>
            <a:off x="1427649" y="4142606"/>
            <a:ext cx="1157289" cy="1231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4C553A0-72A1-B771-5B27-F006416C63F4}"/>
              </a:ext>
            </a:extLst>
          </p:cNvPr>
          <p:cNvSpPr/>
          <p:nvPr/>
        </p:nvSpPr>
        <p:spPr>
          <a:xfrm>
            <a:off x="1378190" y="2855725"/>
            <a:ext cx="1157289" cy="1231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BEAC692-5832-5855-D0D4-9A226D12C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695" y="2843318"/>
            <a:ext cx="1108985" cy="1243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2107F59-0D90-2A07-8C72-FD9023CE4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694" y="4142606"/>
            <a:ext cx="1170533" cy="12436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C8F35BA-5D4A-D34A-326B-26F01411051D}"/>
              </a:ext>
            </a:extLst>
          </p:cNvPr>
          <p:cNvSpPr/>
          <p:nvPr/>
        </p:nvSpPr>
        <p:spPr>
          <a:xfrm>
            <a:off x="3766396" y="4160647"/>
            <a:ext cx="1157289" cy="1231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840B66B-87B5-2484-2F87-31B8A0376F03}"/>
              </a:ext>
            </a:extLst>
          </p:cNvPr>
          <p:cNvSpPr/>
          <p:nvPr/>
        </p:nvSpPr>
        <p:spPr>
          <a:xfrm>
            <a:off x="1525405" y="5459399"/>
            <a:ext cx="3060881" cy="1231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400437-3E5A-06EF-F48D-3B181DA8D42C}"/>
              </a:ext>
            </a:extLst>
          </p:cNvPr>
          <p:cNvSpPr/>
          <p:nvPr/>
        </p:nvSpPr>
        <p:spPr>
          <a:xfrm>
            <a:off x="1427646" y="6845675"/>
            <a:ext cx="2792662" cy="1143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B519721-94BA-4E6E-870E-B1DEE4495B2E}"/>
              </a:ext>
            </a:extLst>
          </p:cNvPr>
          <p:cNvSpPr/>
          <p:nvPr/>
        </p:nvSpPr>
        <p:spPr>
          <a:xfrm>
            <a:off x="509954" y="6845675"/>
            <a:ext cx="685800" cy="1143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AA125C8-279A-D3BF-1E01-28207A04E874}"/>
              </a:ext>
            </a:extLst>
          </p:cNvPr>
          <p:cNvSpPr/>
          <p:nvPr/>
        </p:nvSpPr>
        <p:spPr>
          <a:xfrm>
            <a:off x="446525" y="6454724"/>
            <a:ext cx="9316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77EF31-AD05-F26B-B379-AF5D3164B754}"/>
              </a:ext>
            </a:extLst>
          </p:cNvPr>
          <p:cNvSpPr txBox="1"/>
          <p:nvPr/>
        </p:nvSpPr>
        <p:spPr>
          <a:xfrm>
            <a:off x="1682001" y="813523"/>
            <a:ext cx="48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000" b="1" dirty="0"/>
              <a:t>أكملُ بالرسم ليصبحَ عدد العناصر مطابق للعدد المطلوب: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46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A831D2-1DEC-4AF9-9A62-B2D339F88CEE}"/>
              </a:ext>
            </a:extLst>
          </p:cNvPr>
          <p:cNvSpPr/>
          <p:nvPr/>
        </p:nvSpPr>
        <p:spPr>
          <a:xfrm>
            <a:off x="140678" y="186397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7DAE8EE-48D8-7B5D-805E-3B49CDBE3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54" y="1293829"/>
            <a:ext cx="853514" cy="10668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50D07F7-3C10-3071-E07D-1AD39C9D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86" y="1201712"/>
            <a:ext cx="859611" cy="10668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A29783-22DB-BC64-278A-E480AD45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742" y="1321368"/>
            <a:ext cx="853514" cy="1066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1A6514B-1BF3-28EE-4BD7-68CCB3FB0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2" y="3975737"/>
            <a:ext cx="871804" cy="871804"/>
          </a:xfrm>
          <a:prstGeom prst="rect">
            <a:avLst/>
          </a:prstGeom>
        </p:spPr>
      </p:pic>
      <p:pic>
        <p:nvPicPr>
          <p:cNvPr id="29" name="Picture 14" descr="Cartoon Black And White Candy Cane Christmas Isolated - Vector Royalty Free  SVG, Cliparts, Vectors, and Stock Illustration. Image 153407127.">
            <a:extLst>
              <a:ext uri="{FF2B5EF4-FFF2-40B4-BE49-F238E27FC236}">
                <a16:creationId xmlns="" xmlns:a16="http://schemas.microsoft.com/office/drawing/2014/main" id="{B0BBB79A-C31A-D647-D8F0-036BBBE1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80" y="4073602"/>
            <a:ext cx="872571" cy="87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8E0E13A-248D-3E6C-F283-27DD93A5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04" y="4235420"/>
            <a:ext cx="871804" cy="8718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6B993062-0906-99B0-4E03-591EC48BA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63" y="4011767"/>
            <a:ext cx="871804" cy="871804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="" xmlns:a16="http://schemas.microsoft.com/office/drawing/2014/main" id="{C52C984F-1C8B-DEF0-A815-95FCB6B3C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544" y="4089566"/>
            <a:ext cx="871804" cy="871804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="" xmlns:a16="http://schemas.microsoft.com/office/drawing/2014/main" id="{5142C556-A6EC-5C92-FFA6-DFE9B690A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046" y="4235420"/>
            <a:ext cx="871804" cy="871804"/>
          </a:xfrm>
          <a:prstGeom prst="rect">
            <a:avLst/>
          </a:prstGeom>
        </p:spPr>
      </p:pic>
      <p:pic>
        <p:nvPicPr>
          <p:cNvPr id="1030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C22AECBE-D77B-CE40-15FD-3AC0D8EF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" y="6549211"/>
            <a:ext cx="547689" cy="5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="" xmlns:a16="http://schemas.microsoft.com/office/drawing/2014/main" id="{F1753874-6566-932B-55F6-8188BEDEF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564" y="1811862"/>
            <a:ext cx="853514" cy="1066892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="" xmlns:a16="http://schemas.microsoft.com/office/drawing/2014/main" id="{8B0769C2-CB97-1424-9C11-EA1B8EF16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40" y="1374509"/>
            <a:ext cx="853514" cy="1066892"/>
          </a:xfrm>
          <a:prstGeom prst="rect">
            <a:avLst/>
          </a:prstGeom>
        </p:spPr>
      </p:pic>
      <p:sp>
        <p:nvSpPr>
          <p:cNvPr id="1037" name="Rectangle: Rounded Corners 1036">
            <a:extLst>
              <a:ext uri="{FF2B5EF4-FFF2-40B4-BE49-F238E27FC236}">
                <a16:creationId xmlns="" xmlns:a16="http://schemas.microsoft.com/office/drawing/2014/main" id="{BEAE6FC6-9BB0-2C6C-0706-29FFABF3DF04}"/>
              </a:ext>
            </a:extLst>
          </p:cNvPr>
          <p:cNvSpPr/>
          <p:nvPr/>
        </p:nvSpPr>
        <p:spPr>
          <a:xfrm>
            <a:off x="395610" y="1342511"/>
            <a:ext cx="1835969" cy="12726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8" name="Rectangle: Rounded Corners 1037">
            <a:extLst>
              <a:ext uri="{FF2B5EF4-FFF2-40B4-BE49-F238E27FC236}">
                <a16:creationId xmlns="" xmlns:a16="http://schemas.microsoft.com/office/drawing/2014/main" id="{51ABF283-2874-3B5D-E68B-90197B7097B7}"/>
              </a:ext>
            </a:extLst>
          </p:cNvPr>
          <p:cNvSpPr/>
          <p:nvPr/>
        </p:nvSpPr>
        <p:spPr>
          <a:xfrm>
            <a:off x="2746628" y="1378900"/>
            <a:ext cx="1835969" cy="12726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Oval 1038">
            <a:extLst>
              <a:ext uri="{FF2B5EF4-FFF2-40B4-BE49-F238E27FC236}">
                <a16:creationId xmlns="" xmlns:a16="http://schemas.microsoft.com/office/drawing/2014/main" id="{DC3C93AE-A404-ED85-D007-CEE0B54AF609}"/>
              </a:ext>
            </a:extLst>
          </p:cNvPr>
          <p:cNvSpPr/>
          <p:nvPr/>
        </p:nvSpPr>
        <p:spPr>
          <a:xfrm>
            <a:off x="1061775" y="2642384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Oval 1039">
            <a:extLst>
              <a:ext uri="{FF2B5EF4-FFF2-40B4-BE49-F238E27FC236}">
                <a16:creationId xmlns="" xmlns:a16="http://schemas.microsoft.com/office/drawing/2014/main" id="{AEACB683-DF12-7C61-CCE5-0435996CDEE5}"/>
              </a:ext>
            </a:extLst>
          </p:cNvPr>
          <p:cNvSpPr/>
          <p:nvPr/>
        </p:nvSpPr>
        <p:spPr>
          <a:xfrm>
            <a:off x="3262602" y="2672420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1" name="Oval 1040">
            <a:extLst>
              <a:ext uri="{FF2B5EF4-FFF2-40B4-BE49-F238E27FC236}">
                <a16:creationId xmlns="" xmlns:a16="http://schemas.microsoft.com/office/drawing/2014/main" id="{DF0CA70E-88EA-FC3B-DC47-A523090904FA}"/>
              </a:ext>
            </a:extLst>
          </p:cNvPr>
          <p:cNvSpPr/>
          <p:nvPr/>
        </p:nvSpPr>
        <p:spPr>
          <a:xfrm>
            <a:off x="5280951" y="2672420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Rectangle 1041">
            <a:extLst>
              <a:ext uri="{FF2B5EF4-FFF2-40B4-BE49-F238E27FC236}">
                <a16:creationId xmlns="" xmlns:a16="http://schemas.microsoft.com/office/drawing/2014/main" id="{491CA849-7D13-C65B-5179-089ABC9CFA1E}"/>
              </a:ext>
            </a:extLst>
          </p:cNvPr>
          <p:cNvSpPr/>
          <p:nvPr/>
        </p:nvSpPr>
        <p:spPr>
          <a:xfrm>
            <a:off x="4454308" y="2534667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="" xmlns:a16="http://schemas.microsoft.com/office/drawing/2014/main" id="{61CED767-6367-92E5-E14E-E5A4B67F79A2}"/>
              </a:ext>
            </a:extLst>
          </p:cNvPr>
          <p:cNvSpPr/>
          <p:nvPr/>
        </p:nvSpPr>
        <p:spPr>
          <a:xfrm>
            <a:off x="2220354" y="2517053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049" name="Rectangle: Rounded Corners 1048">
            <a:extLst>
              <a:ext uri="{FF2B5EF4-FFF2-40B4-BE49-F238E27FC236}">
                <a16:creationId xmlns="" xmlns:a16="http://schemas.microsoft.com/office/drawing/2014/main" id="{9C23022B-48B6-4042-D6AB-44D10CF30E8C}"/>
              </a:ext>
            </a:extLst>
          </p:cNvPr>
          <p:cNvSpPr/>
          <p:nvPr/>
        </p:nvSpPr>
        <p:spPr>
          <a:xfrm>
            <a:off x="395610" y="3902232"/>
            <a:ext cx="1835969" cy="12726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0" name="Rectangle: Rounded Corners 1049">
            <a:extLst>
              <a:ext uri="{FF2B5EF4-FFF2-40B4-BE49-F238E27FC236}">
                <a16:creationId xmlns="" xmlns:a16="http://schemas.microsoft.com/office/drawing/2014/main" id="{02857772-4DC3-1F4E-8447-15F7B724A726}"/>
              </a:ext>
            </a:extLst>
          </p:cNvPr>
          <p:cNvSpPr/>
          <p:nvPr/>
        </p:nvSpPr>
        <p:spPr>
          <a:xfrm>
            <a:off x="2746628" y="3938621"/>
            <a:ext cx="1835969" cy="12726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Oval 1050">
            <a:extLst>
              <a:ext uri="{FF2B5EF4-FFF2-40B4-BE49-F238E27FC236}">
                <a16:creationId xmlns="" xmlns:a16="http://schemas.microsoft.com/office/drawing/2014/main" id="{DAF6C02F-E3AD-BBA0-A44A-015BB8E6C97A}"/>
              </a:ext>
            </a:extLst>
          </p:cNvPr>
          <p:cNvSpPr/>
          <p:nvPr/>
        </p:nvSpPr>
        <p:spPr>
          <a:xfrm>
            <a:off x="1061775" y="5202105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Oval 1051">
            <a:extLst>
              <a:ext uri="{FF2B5EF4-FFF2-40B4-BE49-F238E27FC236}">
                <a16:creationId xmlns="" xmlns:a16="http://schemas.microsoft.com/office/drawing/2014/main" id="{6B821339-978C-75EB-0D34-74056A473FBA}"/>
              </a:ext>
            </a:extLst>
          </p:cNvPr>
          <p:cNvSpPr/>
          <p:nvPr/>
        </p:nvSpPr>
        <p:spPr>
          <a:xfrm>
            <a:off x="3262602" y="5232141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3" name="Oval 1052">
            <a:extLst>
              <a:ext uri="{FF2B5EF4-FFF2-40B4-BE49-F238E27FC236}">
                <a16:creationId xmlns="" xmlns:a16="http://schemas.microsoft.com/office/drawing/2014/main" id="{7CEBDA70-08DD-CA14-0DB0-A6B57B3FADE5}"/>
              </a:ext>
            </a:extLst>
          </p:cNvPr>
          <p:cNvSpPr/>
          <p:nvPr/>
        </p:nvSpPr>
        <p:spPr>
          <a:xfrm>
            <a:off x="5280951" y="5232141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4" name="Rectangle 1053">
            <a:extLst>
              <a:ext uri="{FF2B5EF4-FFF2-40B4-BE49-F238E27FC236}">
                <a16:creationId xmlns="" xmlns:a16="http://schemas.microsoft.com/office/drawing/2014/main" id="{849FE896-1C58-1CD4-9341-9DF2BD766975}"/>
              </a:ext>
            </a:extLst>
          </p:cNvPr>
          <p:cNvSpPr/>
          <p:nvPr/>
        </p:nvSpPr>
        <p:spPr>
          <a:xfrm>
            <a:off x="4454308" y="509438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="" xmlns:a16="http://schemas.microsoft.com/office/drawing/2014/main" id="{72FF8FF1-BC3F-5B08-757C-FA80CDFD784D}"/>
              </a:ext>
            </a:extLst>
          </p:cNvPr>
          <p:cNvSpPr/>
          <p:nvPr/>
        </p:nvSpPr>
        <p:spPr>
          <a:xfrm>
            <a:off x="2170130" y="512430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061" name="Rectangle: Rounded Corners 1060">
            <a:extLst>
              <a:ext uri="{FF2B5EF4-FFF2-40B4-BE49-F238E27FC236}">
                <a16:creationId xmlns="" xmlns:a16="http://schemas.microsoft.com/office/drawing/2014/main" id="{84A54753-7631-8F36-355D-6BC332FFE297}"/>
              </a:ext>
            </a:extLst>
          </p:cNvPr>
          <p:cNvSpPr/>
          <p:nvPr/>
        </p:nvSpPr>
        <p:spPr>
          <a:xfrm>
            <a:off x="388201" y="6487766"/>
            <a:ext cx="1835969" cy="12726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2" name="Rectangle: Rounded Corners 1061">
            <a:extLst>
              <a:ext uri="{FF2B5EF4-FFF2-40B4-BE49-F238E27FC236}">
                <a16:creationId xmlns="" xmlns:a16="http://schemas.microsoft.com/office/drawing/2014/main" id="{8BCCB900-8B9A-A6DD-B913-3483F2A2101C}"/>
              </a:ext>
            </a:extLst>
          </p:cNvPr>
          <p:cNvSpPr/>
          <p:nvPr/>
        </p:nvSpPr>
        <p:spPr>
          <a:xfrm>
            <a:off x="2739219" y="6524155"/>
            <a:ext cx="1835969" cy="12726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3" name="Oval 1062">
            <a:extLst>
              <a:ext uri="{FF2B5EF4-FFF2-40B4-BE49-F238E27FC236}">
                <a16:creationId xmlns="" xmlns:a16="http://schemas.microsoft.com/office/drawing/2014/main" id="{728BA38F-609C-E552-BCB9-5A6CB9410758}"/>
              </a:ext>
            </a:extLst>
          </p:cNvPr>
          <p:cNvSpPr/>
          <p:nvPr/>
        </p:nvSpPr>
        <p:spPr>
          <a:xfrm>
            <a:off x="1054366" y="7787639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4" name="Oval 1063">
            <a:extLst>
              <a:ext uri="{FF2B5EF4-FFF2-40B4-BE49-F238E27FC236}">
                <a16:creationId xmlns="" xmlns:a16="http://schemas.microsoft.com/office/drawing/2014/main" id="{EFA9960B-6AAF-3BDF-B87B-444BDDC2EAD9}"/>
              </a:ext>
            </a:extLst>
          </p:cNvPr>
          <p:cNvSpPr/>
          <p:nvPr/>
        </p:nvSpPr>
        <p:spPr>
          <a:xfrm>
            <a:off x="3255193" y="7817675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5" name="Oval 1064">
            <a:extLst>
              <a:ext uri="{FF2B5EF4-FFF2-40B4-BE49-F238E27FC236}">
                <a16:creationId xmlns="" xmlns:a16="http://schemas.microsoft.com/office/drawing/2014/main" id="{8374D8EC-83A3-0C25-F30C-48DF9ADE2A4F}"/>
              </a:ext>
            </a:extLst>
          </p:cNvPr>
          <p:cNvSpPr/>
          <p:nvPr/>
        </p:nvSpPr>
        <p:spPr>
          <a:xfrm>
            <a:off x="5273542" y="7817675"/>
            <a:ext cx="718210" cy="707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6" name="Rectangle 1065">
            <a:extLst>
              <a:ext uri="{FF2B5EF4-FFF2-40B4-BE49-F238E27FC236}">
                <a16:creationId xmlns="" xmlns:a16="http://schemas.microsoft.com/office/drawing/2014/main" id="{BB04CA77-711A-F3E6-94A3-FB9DF0270C3F}"/>
              </a:ext>
            </a:extLst>
          </p:cNvPr>
          <p:cNvSpPr/>
          <p:nvPr/>
        </p:nvSpPr>
        <p:spPr>
          <a:xfrm>
            <a:off x="4446899" y="767992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="" xmlns:a16="http://schemas.microsoft.com/office/drawing/2014/main" id="{7F24CE59-48AB-3D89-EA1B-C14417F8BD9F}"/>
              </a:ext>
            </a:extLst>
          </p:cNvPr>
          <p:cNvSpPr/>
          <p:nvPr/>
        </p:nvSpPr>
        <p:spPr>
          <a:xfrm>
            <a:off x="2162721" y="7709843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pic>
        <p:nvPicPr>
          <p:cNvPr id="1068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4C085F11-FF76-A19B-A06D-03086026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8" y="7112060"/>
            <a:ext cx="547689" cy="5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42A9F52A-B284-9BE2-251D-0529EB4D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27" y="6596970"/>
            <a:ext cx="547689" cy="5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7C9C9321-7BC5-B816-6195-7E321D84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36" y="7167437"/>
            <a:ext cx="547689" cy="5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AC8B8DC8-3A7A-F24A-789E-7ADF6148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80" y="6632180"/>
            <a:ext cx="547689" cy="5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A7360147-FC33-3AA3-AFC9-FCD6ABC7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97" y="7195029"/>
            <a:ext cx="547689" cy="5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22" descr="Cherry, christmas, food, fruits, xmas icon - Download on Iconfinder">
            <a:extLst>
              <a:ext uri="{FF2B5EF4-FFF2-40B4-BE49-F238E27FC236}">
                <a16:creationId xmlns="" xmlns:a16="http://schemas.microsoft.com/office/drawing/2014/main" id="{B2C90F2F-C192-BF4F-95FF-E2FD3847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96" y="6679939"/>
            <a:ext cx="547689" cy="5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" name="TextBox 1073">
            <a:extLst>
              <a:ext uri="{FF2B5EF4-FFF2-40B4-BE49-F238E27FC236}">
                <a16:creationId xmlns="" xmlns:a16="http://schemas.microsoft.com/office/drawing/2014/main" id="{AB57A53B-DEA5-6278-74AE-25973AFC4E74}"/>
              </a:ext>
            </a:extLst>
          </p:cNvPr>
          <p:cNvSpPr txBox="1"/>
          <p:nvPr/>
        </p:nvSpPr>
        <p:spPr>
          <a:xfrm>
            <a:off x="2807318" y="411029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b="1" dirty="0"/>
              <a:t>أحل ُمسائل الجمع التالية مستعينا بعد العناصر:</a:t>
            </a:r>
            <a:r>
              <a:rPr lang="ar-J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D6BA8C1-A5E1-ED11-D5DC-DB98AB93EBC7}"/>
              </a:ext>
            </a:extLst>
          </p:cNvPr>
          <p:cNvSpPr/>
          <p:nvPr/>
        </p:nvSpPr>
        <p:spPr>
          <a:xfrm>
            <a:off x="149470" y="198706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48353" y="2246489"/>
          <a:ext cx="6310491" cy="126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333"/>
                <a:gridCol w="613991"/>
                <a:gridCol w="613991"/>
                <a:gridCol w="613991"/>
                <a:gridCol w="613991"/>
                <a:gridCol w="613991"/>
                <a:gridCol w="613991"/>
                <a:gridCol w="613991"/>
                <a:gridCol w="613991"/>
                <a:gridCol w="713230"/>
              </a:tblGrid>
              <a:tr h="1263262">
                <a:tc>
                  <a:txBody>
                    <a:bodyPr/>
                    <a:lstStyle/>
                    <a:p>
                      <a:r>
                        <a:rPr lang="ar-JO" sz="1200" dirty="0" smtClean="0"/>
                        <a:t>11111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JO" dirty="0" smtClean="0"/>
                        <a:t>4</a:t>
                      </a:r>
                      <a:r>
                        <a:rPr lang="ar-JO" sz="1400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1042732"/>
            <a:ext cx="314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dirty="0" smtClean="0"/>
              <a:t>أكتب العدد الناقص 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00833" y="4732403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200" dirty="0" smtClean="0"/>
              <a:t>أكتب الأعداد بالتسلسل :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9112" y="5867974"/>
          <a:ext cx="6310491" cy="126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333"/>
                <a:gridCol w="613991"/>
                <a:gridCol w="613991"/>
                <a:gridCol w="613991"/>
                <a:gridCol w="613991"/>
                <a:gridCol w="613991"/>
                <a:gridCol w="613991"/>
                <a:gridCol w="613991"/>
                <a:gridCol w="613991"/>
                <a:gridCol w="713230"/>
              </a:tblGrid>
              <a:tr h="1263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955" y="248793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4400" dirty="0" smtClean="0"/>
              <a:t>1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208727" y="248793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JO" sz="4400" dirty="0" smtClean="0">
                <a:solidFill>
                  <a:prstClr val="black"/>
                </a:solidFill>
              </a:rPr>
              <a:t>4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7499" y="251497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JO" sz="4400" dirty="0" smtClean="0">
                <a:solidFill>
                  <a:prstClr val="black"/>
                </a:solidFill>
              </a:rPr>
              <a:t>7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6832" y="2533089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JO" sz="4400" dirty="0" smtClean="0">
                <a:solidFill>
                  <a:prstClr val="black"/>
                </a:solidFill>
              </a:rPr>
              <a:t>10</a:t>
            </a:r>
            <a:endParaRPr lang="en-US" sz="44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58107" y="5722374"/>
            <a:ext cx="88075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49955" y="2143432"/>
            <a:ext cx="88075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9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1301" y="3962264"/>
            <a:ext cx="7411453" cy="1358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1916" y="1179981"/>
            <a:ext cx="923192" cy="217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831916" y="4121008"/>
            <a:ext cx="923192" cy="64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104227" y="217224"/>
            <a:ext cx="936381" cy="1701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302054" y="2696655"/>
            <a:ext cx="975946" cy="659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098" name="Picture 2" descr="Clipart Tree #10661 download free best quality on clipart.email | Искусство  работы с деревом, Эскизы деревьев, Детские фре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04" y="736213"/>
            <a:ext cx="4169940" cy="43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2878" y="263677"/>
            <a:ext cx="1261770" cy="1158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2247" y="5391525"/>
            <a:ext cx="583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/>
              <a:t>أتأمل الصورة , و أضع إشارة        داخل       أمام العبارة الصحيحة التي تدل على الصورة و إشارة       أمام العبارة الخاطئة :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6493" y="5227901"/>
            <a:ext cx="569640" cy="596827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3621843" y="5714754"/>
            <a:ext cx="429320" cy="400847"/>
          </a:xfrm>
          <a:prstGeom prst="mathMultiply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288536" y="6576959"/>
            <a:ext cx="434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b="1" dirty="0"/>
              <a:t> - العصفورُ فوقَ الشجرةِ .</a:t>
            </a:r>
          </a:p>
          <a:p>
            <a:pPr algn="r"/>
            <a:endParaRPr lang="ar-JO" b="1" dirty="0"/>
          </a:p>
          <a:p>
            <a:pPr algn="r"/>
            <a:r>
              <a:rPr lang="ar-JO" b="1" dirty="0"/>
              <a:t>-الشجرةُ أوراقها متساقطة .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036532" y="6459596"/>
            <a:ext cx="411480" cy="373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8247"/>
          <a:stretch/>
        </p:blipFill>
        <p:spPr>
          <a:xfrm>
            <a:off x="1500554" y="3602079"/>
            <a:ext cx="1079959" cy="13784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86133" y="7628116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/>
              <a:t>- تَجلسُ البنتُ بجانبِ الشجرة.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86133" y="820270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/>
              <a:t>- ما أجملَ مظاهر فصل الشتاء.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2842080" y="5431688"/>
            <a:ext cx="279778" cy="268555"/>
          </a:xfrm>
          <a:prstGeom prst="rect">
            <a:avLst/>
          </a:prstGeom>
          <a:noFill/>
          <a:ln w="38100">
            <a:solidFill>
              <a:srgbClr val="2DD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FE403D-EF3E-5416-3AF2-888465526A55}"/>
              </a:ext>
            </a:extLst>
          </p:cNvPr>
          <p:cNvSpPr/>
          <p:nvPr/>
        </p:nvSpPr>
        <p:spPr>
          <a:xfrm>
            <a:off x="4017870" y="7019256"/>
            <a:ext cx="411480" cy="373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69AE59E-C91E-E4C8-3790-2CA234DB4326}"/>
              </a:ext>
            </a:extLst>
          </p:cNvPr>
          <p:cNvSpPr/>
          <p:nvPr/>
        </p:nvSpPr>
        <p:spPr>
          <a:xfrm>
            <a:off x="3804875" y="8106475"/>
            <a:ext cx="411480" cy="373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6C14260-822B-828B-B9FF-096CF6C47D91}"/>
              </a:ext>
            </a:extLst>
          </p:cNvPr>
          <p:cNvSpPr/>
          <p:nvPr/>
        </p:nvSpPr>
        <p:spPr>
          <a:xfrm>
            <a:off x="3894960" y="7540005"/>
            <a:ext cx="411480" cy="3733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DFDFB48-232D-AD49-06DF-5CB45EEF773F}"/>
              </a:ext>
            </a:extLst>
          </p:cNvPr>
          <p:cNvSpPr/>
          <p:nvPr/>
        </p:nvSpPr>
        <p:spPr>
          <a:xfrm>
            <a:off x="149470" y="198706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un Clipart​ | Gallery Yopriceville - High-Quality Free ...">
            <a:extLst>
              <a:ext uri="{FF2B5EF4-FFF2-40B4-BE49-F238E27FC236}">
                <a16:creationId xmlns="" xmlns:a16="http://schemas.microsoft.com/office/drawing/2014/main" id="{D060B1B7-C55F-71AB-F95E-5F36139A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1" y="394201"/>
            <a:ext cx="1057475" cy="10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2A57EF4-A032-D354-D25B-E7C261502660}"/>
              </a:ext>
            </a:extLst>
          </p:cNvPr>
          <p:cNvSpPr/>
          <p:nvPr/>
        </p:nvSpPr>
        <p:spPr>
          <a:xfrm>
            <a:off x="4384610" y="319913"/>
            <a:ext cx="22894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مهارة الملاحظة والانتباه: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Footer Placeholder 9">
            <a:extLst>
              <a:ext uri="{FF2B5EF4-FFF2-40B4-BE49-F238E27FC236}">
                <a16:creationId xmlns="" xmlns:a16="http://schemas.microsoft.com/office/drawing/2014/main" id="{CD66AEEC-CE0C-FFBA-9495-AD0A109A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663"/>
            <a:ext cx="2314575" cy="485775"/>
          </a:xfrm>
        </p:spPr>
        <p:txBody>
          <a:bodyPr/>
          <a:lstStyle/>
          <a:p>
            <a:r>
              <a:rPr lang="ar-JO" sz="2000" dirty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EEBE79-D24F-A9A1-F240-EB71719D4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725" t="24987" r="9765" b="10616"/>
          <a:stretch/>
        </p:blipFill>
        <p:spPr>
          <a:xfrm>
            <a:off x="358577" y="1664208"/>
            <a:ext cx="6140845" cy="6510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773436E-FF11-0003-0F1B-B43B5F5BA945}"/>
              </a:ext>
            </a:extLst>
          </p:cNvPr>
          <p:cNvGrpSpPr/>
          <p:nvPr/>
        </p:nvGrpSpPr>
        <p:grpSpPr>
          <a:xfrm>
            <a:off x="222384" y="-1562490"/>
            <a:ext cx="6925295" cy="9351507"/>
            <a:chOff x="308608" y="1504513"/>
            <a:chExt cx="6812279" cy="685477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CF6F67D-8026-3828-FC9B-0C0609E56D3E}"/>
                </a:ext>
              </a:extLst>
            </p:cNvPr>
            <p:cNvSpPr txBox="1"/>
            <p:nvPr/>
          </p:nvSpPr>
          <p:spPr>
            <a:xfrm>
              <a:off x="308608" y="1504513"/>
              <a:ext cx="6812279" cy="33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2400" b="1" dirty="0">
                  <a:solidFill>
                    <a:srgbClr val="FF0000"/>
                  </a:solidFill>
                </a:rPr>
                <a:t>لكي أجتاز المتاهة ألون الطريق الصحيح  بعد قراءة المقاطع</a:t>
              </a:r>
              <a:r>
                <a:rPr lang="ar-JO" b="1" dirty="0"/>
                <a:t>: </a:t>
              </a:r>
              <a:endParaRPr lang="en-US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000CD4D-3E50-6142-FA90-D78D1C034745}"/>
                </a:ext>
              </a:extLst>
            </p:cNvPr>
            <p:cNvSpPr txBox="1"/>
            <p:nvPr/>
          </p:nvSpPr>
          <p:spPr>
            <a:xfrm>
              <a:off x="1706880" y="7147560"/>
              <a:ext cx="426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/>
                <a:t>با</a:t>
              </a:r>
              <a:endParaRPr lang="en-US" sz="32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7249F9A-3E66-6019-3152-D1CBFDFA13D3}"/>
                </a:ext>
              </a:extLst>
            </p:cNvPr>
            <p:cNvSpPr txBox="1"/>
            <p:nvPr/>
          </p:nvSpPr>
          <p:spPr>
            <a:xfrm>
              <a:off x="2114273" y="7504661"/>
              <a:ext cx="762000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 smtClean="0"/>
                <a:t>فو</a:t>
              </a:r>
              <a:endParaRPr lang="en-US" sz="3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1B94DB7-1E1A-78F0-722F-48FDEBB1A2B6}"/>
                </a:ext>
              </a:extLst>
            </p:cNvPr>
            <p:cNvSpPr txBox="1"/>
            <p:nvPr/>
          </p:nvSpPr>
          <p:spPr>
            <a:xfrm>
              <a:off x="2876272" y="7774516"/>
              <a:ext cx="64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/>
                <a:t>دي</a:t>
              </a:r>
              <a:endParaRPr lang="en-US" sz="32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E0787C5-ABD3-7036-A819-A80CE60C3AE8}"/>
                </a:ext>
              </a:extLst>
            </p:cNvPr>
            <p:cNvSpPr txBox="1"/>
            <p:nvPr/>
          </p:nvSpPr>
          <p:spPr>
            <a:xfrm>
              <a:off x="3215639" y="7439947"/>
              <a:ext cx="723900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 smtClean="0"/>
                <a:t>عو</a:t>
              </a:r>
              <a:endParaRPr lang="en-US" sz="32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65355E1-1288-5E32-27AE-75784695F381}"/>
                </a:ext>
              </a:extLst>
            </p:cNvPr>
            <p:cNvSpPr txBox="1"/>
            <p:nvPr/>
          </p:nvSpPr>
          <p:spPr>
            <a:xfrm>
              <a:off x="2571749" y="7105322"/>
              <a:ext cx="426720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 smtClean="0"/>
                <a:t>فا</a:t>
              </a:r>
              <a:endParaRPr lang="en-US" sz="32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0154173-56D6-0623-7542-5BA33BCB5E85}"/>
                </a:ext>
              </a:extLst>
            </p:cNvPr>
            <p:cNvSpPr txBox="1"/>
            <p:nvPr/>
          </p:nvSpPr>
          <p:spPr>
            <a:xfrm>
              <a:off x="2590798" y="6551518"/>
              <a:ext cx="640081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/>
                <a:t>وا</a:t>
              </a:r>
              <a:endParaRPr lang="en-US" sz="32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53F4023-784C-7CF3-2222-6218FA84D4B5}"/>
                </a:ext>
              </a:extLst>
            </p:cNvPr>
            <p:cNvSpPr txBox="1"/>
            <p:nvPr/>
          </p:nvSpPr>
          <p:spPr>
            <a:xfrm>
              <a:off x="2236911" y="5842713"/>
              <a:ext cx="1103442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smtClean="0"/>
                <a:t>طي</a:t>
              </a:r>
              <a:endParaRPr lang="en-US" sz="3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85187F4-48E6-764A-DFDC-51E7F80B75EE}"/>
                </a:ext>
              </a:extLst>
            </p:cNvPr>
            <p:cNvSpPr txBox="1"/>
            <p:nvPr/>
          </p:nvSpPr>
          <p:spPr>
            <a:xfrm>
              <a:off x="2326764" y="5106073"/>
              <a:ext cx="807720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/>
                <a:t>سا</a:t>
              </a:r>
              <a:endParaRPr lang="en-US" sz="32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7C2D9A0-693C-5D80-C786-3BA9848C219C}"/>
                </a:ext>
              </a:extLst>
            </p:cNvPr>
            <p:cNvSpPr txBox="1"/>
            <p:nvPr/>
          </p:nvSpPr>
          <p:spPr>
            <a:xfrm>
              <a:off x="2910839" y="4270423"/>
              <a:ext cx="678181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/>
                <a:t>زو</a:t>
              </a:r>
              <a:endParaRPr lang="en-US" sz="3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9A46D13-75A0-A3BC-CCE8-65E3D02B8230}"/>
                </a:ext>
              </a:extLst>
            </p:cNvPr>
            <p:cNvSpPr txBox="1"/>
            <p:nvPr/>
          </p:nvSpPr>
          <p:spPr>
            <a:xfrm>
              <a:off x="3870958" y="4583795"/>
              <a:ext cx="678181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/>
                <a:t>را</a:t>
              </a:r>
              <a:endParaRPr lang="en-US" sz="32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3158FC5-9C16-A8E5-E2C2-45850EB3E153}"/>
                </a:ext>
              </a:extLst>
            </p:cNvPr>
            <p:cNvSpPr txBox="1"/>
            <p:nvPr/>
          </p:nvSpPr>
          <p:spPr>
            <a:xfrm>
              <a:off x="4759719" y="5650949"/>
              <a:ext cx="929641" cy="38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2800" b="1" dirty="0"/>
                <a:t>ح</a:t>
              </a:r>
              <a:r>
                <a:rPr lang="ar-JO" sz="2800" b="1" dirty="0" smtClean="0"/>
                <a:t>ا</a:t>
              </a:r>
              <a:endParaRPr lang="en-US" sz="28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BAADB8A-0403-F239-E1AF-6E2FDC5A56C8}"/>
                </a:ext>
              </a:extLst>
            </p:cNvPr>
            <p:cNvSpPr txBox="1"/>
            <p:nvPr/>
          </p:nvSpPr>
          <p:spPr>
            <a:xfrm>
              <a:off x="4535313" y="6184263"/>
              <a:ext cx="929641" cy="428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3200" b="1" dirty="0"/>
                <a:t>دا</a:t>
              </a:r>
              <a:endParaRPr lang="en-US" sz="32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E0C7127-94B0-4B8D-DC17-D89965B64453}"/>
                </a:ext>
              </a:extLst>
            </p:cNvPr>
            <p:cNvSpPr txBox="1"/>
            <p:nvPr/>
          </p:nvSpPr>
          <p:spPr>
            <a:xfrm>
              <a:off x="5224539" y="6094382"/>
              <a:ext cx="929641" cy="38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2800" b="1" dirty="0" smtClean="0"/>
                <a:t>عيـ</a:t>
              </a:r>
              <a:endParaRPr lang="en-US" sz="28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AFC0B16-0150-774C-A8D5-45DE6790476B}"/>
                </a:ext>
              </a:extLst>
            </p:cNvPr>
            <p:cNvSpPr txBox="1"/>
            <p:nvPr/>
          </p:nvSpPr>
          <p:spPr>
            <a:xfrm>
              <a:off x="5238754" y="5330003"/>
              <a:ext cx="929641" cy="38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JO" sz="2800" b="1" dirty="0" smtClean="0"/>
                <a:t>جو</a:t>
              </a:r>
              <a:endParaRPr lang="en-US" sz="2800" b="1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BBA41A5-1B8E-24A4-5354-1136FAC61389}"/>
              </a:ext>
            </a:extLst>
          </p:cNvPr>
          <p:cNvSpPr txBox="1"/>
          <p:nvPr/>
        </p:nvSpPr>
        <p:spPr>
          <a:xfrm>
            <a:off x="4538101" y="3253685"/>
            <a:ext cx="94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/>
              <a:t>س</a:t>
            </a:r>
            <a:r>
              <a:rPr lang="ar-JO" sz="2800" b="1" dirty="0" smtClean="0"/>
              <a:t>ي</a:t>
            </a:r>
            <a:endParaRPr lang="en-US" sz="28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A669C84-87A3-5034-2C9D-33F3BFB48267}"/>
              </a:ext>
            </a:extLst>
          </p:cNvPr>
          <p:cNvSpPr/>
          <p:nvPr/>
        </p:nvSpPr>
        <p:spPr>
          <a:xfrm>
            <a:off x="149470" y="198706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CED2C257-920A-33A3-2389-C9E74AA4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z="2000" b="1" dirty="0"/>
              <a:t>2</a:t>
            </a:r>
            <a:endParaRPr 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0330DC5-3D98-FE37-E15F-97BBB9CD11AD}"/>
              </a:ext>
            </a:extLst>
          </p:cNvPr>
          <p:cNvSpPr txBox="1"/>
          <p:nvPr/>
        </p:nvSpPr>
        <p:spPr>
          <a:xfrm>
            <a:off x="450905" y="600063"/>
            <a:ext cx="692529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/>
              <a:t>لكي أجتازالمتاهة ألون الطريق الصحيح بعد قراءة المقاطع</a:t>
            </a:r>
            <a:r>
              <a:rPr lang="ar-JO" b="1" dirty="0"/>
              <a:t>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832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2CD01E-EB48-4461-8368-90D3329CE58C}"/>
              </a:ext>
            </a:extLst>
          </p:cNvPr>
          <p:cNvSpPr/>
          <p:nvPr/>
        </p:nvSpPr>
        <p:spPr>
          <a:xfrm>
            <a:off x="149469" y="112871"/>
            <a:ext cx="6559061" cy="8711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57CF1B90-6DAD-4C94-9A75-2774D9966376}"/>
              </a:ext>
            </a:extLst>
          </p:cNvPr>
          <p:cNvSpPr txBox="1"/>
          <p:nvPr/>
        </p:nvSpPr>
        <p:spPr>
          <a:xfrm>
            <a:off x="1460624" y="314224"/>
            <a:ext cx="501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000" b="1" dirty="0"/>
              <a:t>أختارُ الحرف المناسب الذي تبدأ به الكلمة ثم أكتبه بالفراغ:</a:t>
            </a:r>
            <a:endParaRPr lang="en-US" sz="2000" b="1" dirty="0"/>
          </a:p>
        </p:txBody>
      </p:sp>
      <p:pic>
        <p:nvPicPr>
          <p:cNvPr id="1036" name="Picture 12" descr="Duck Clipart Black And White">
            <a:extLst>
              <a:ext uri="{FF2B5EF4-FFF2-40B4-BE49-F238E27FC236}">
                <a16:creationId xmlns="" xmlns:a16="http://schemas.microsoft.com/office/drawing/2014/main" id="{1866548F-1E5C-4D45-AF61-3CF28938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2" y="2131084"/>
            <a:ext cx="1279901" cy="1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0AF02FD-EEB3-42A2-8E0E-BBDF9DACDAB8}"/>
              </a:ext>
            </a:extLst>
          </p:cNvPr>
          <p:cNvSpPr/>
          <p:nvPr/>
        </p:nvSpPr>
        <p:spPr>
          <a:xfrm>
            <a:off x="4254716" y="2045663"/>
            <a:ext cx="2217216" cy="2424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05F55C54-BBC0-4609-8F05-21068A5DFB8F}"/>
              </a:ext>
            </a:extLst>
          </p:cNvPr>
          <p:cNvSpPr/>
          <p:nvPr/>
        </p:nvSpPr>
        <p:spPr>
          <a:xfrm>
            <a:off x="480910" y="2045663"/>
            <a:ext cx="2217216" cy="2424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F22276F-C0EA-44DB-9C42-B513AFF6AFF3}"/>
              </a:ext>
            </a:extLst>
          </p:cNvPr>
          <p:cNvSpPr/>
          <p:nvPr/>
        </p:nvSpPr>
        <p:spPr>
          <a:xfrm>
            <a:off x="4201377" y="5719103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D2D9B6-A9D8-421B-9254-61B7D2C1FC90}"/>
              </a:ext>
            </a:extLst>
          </p:cNvPr>
          <p:cNvSpPr/>
          <p:nvPr/>
        </p:nvSpPr>
        <p:spPr>
          <a:xfrm>
            <a:off x="4701475" y="3699140"/>
            <a:ext cx="14702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....ـطةُ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FD03308-F87E-48E4-9DFB-3182029554A2}"/>
              </a:ext>
            </a:extLst>
          </p:cNvPr>
          <p:cNvSpPr/>
          <p:nvPr/>
        </p:nvSpPr>
        <p:spPr>
          <a:xfrm>
            <a:off x="850020" y="3544405"/>
            <a:ext cx="13211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....مَلُ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8818794-E832-453E-B9CA-F7854D94389F}"/>
              </a:ext>
            </a:extLst>
          </p:cNvPr>
          <p:cNvSpPr/>
          <p:nvPr/>
        </p:nvSpPr>
        <p:spPr>
          <a:xfrm>
            <a:off x="4612060" y="7443340"/>
            <a:ext cx="1552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....رَسُ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2" name="Picture 2" descr="Smile Flower Clipart Black And White">
            <a:extLst>
              <a:ext uri="{FF2B5EF4-FFF2-40B4-BE49-F238E27FC236}">
                <a16:creationId xmlns="" xmlns:a16="http://schemas.microsoft.com/office/drawing/2014/main" id="{F0804ED6-0394-45C5-8423-D37B4EBD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6" y="5974892"/>
            <a:ext cx="1247133" cy="14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C032F96-EA53-4F74-9ED2-78D18E3F40D6}"/>
              </a:ext>
            </a:extLst>
          </p:cNvPr>
          <p:cNvSpPr/>
          <p:nvPr/>
        </p:nvSpPr>
        <p:spPr>
          <a:xfrm>
            <a:off x="480910" y="5845623"/>
            <a:ext cx="2194838" cy="2424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CA8FEEF-6D32-4007-9B41-C581075E4FD4}"/>
              </a:ext>
            </a:extLst>
          </p:cNvPr>
          <p:cNvSpPr/>
          <p:nvPr/>
        </p:nvSpPr>
        <p:spPr>
          <a:xfrm>
            <a:off x="674427" y="7509352"/>
            <a:ext cx="15953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ردةُ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BC9F4B-13FC-4562-A358-7CE0A38A8817}"/>
              </a:ext>
            </a:extLst>
          </p:cNvPr>
          <p:cNvSpPr/>
          <p:nvPr/>
        </p:nvSpPr>
        <p:spPr>
          <a:xfrm>
            <a:off x="1721783" y="940027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بـَ     فـَ    </a:t>
            </a:r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  </a:t>
            </a:r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جـَ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A744138-BEA5-C472-3FC0-8830DD8B0363}"/>
              </a:ext>
            </a:extLst>
          </p:cNvPr>
          <p:cNvSpPr/>
          <p:nvPr/>
        </p:nvSpPr>
        <p:spPr>
          <a:xfrm>
            <a:off x="1494565" y="951126"/>
            <a:ext cx="4160507" cy="892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118B396-12FF-F1AD-8DA6-502B23A3D70C}"/>
              </a:ext>
            </a:extLst>
          </p:cNvPr>
          <p:cNvCxnSpPr/>
          <p:nvPr/>
        </p:nvCxnSpPr>
        <p:spPr>
          <a:xfrm>
            <a:off x="2440085" y="972284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73AB9D2-4561-99E4-5343-30332B970335}"/>
              </a:ext>
            </a:extLst>
          </p:cNvPr>
          <p:cNvCxnSpPr/>
          <p:nvPr/>
        </p:nvCxnSpPr>
        <p:spPr>
          <a:xfrm>
            <a:off x="3417238" y="941888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DCEE3B1-E7E9-0DE1-0A68-8B6DB257F33A}"/>
              </a:ext>
            </a:extLst>
          </p:cNvPr>
          <p:cNvCxnSpPr/>
          <p:nvPr/>
        </p:nvCxnSpPr>
        <p:spPr>
          <a:xfrm>
            <a:off x="4448179" y="972284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319E23AE-DEBE-32A5-68DC-766BC57A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1" y="8326188"/>
            <a:ext cx="2314575" cy="486833"/>
          </a:xfrm>
        </p:spPr>
        <p:txBody>
          <a:bodyPr/>
          <a:lstStyle/>
          <a:p>
            <a:r>
              <a:rPr lang="ar-JO" sz="2000" dirty="0"/>
              <a:t>3</a:t>
            </a:r>
            <a:endParaRPr lang="en-US" dirty="0"/>
          </a:p>
        </p:txBody>
      </p:sp>
      <p:pic>
        <p:nvPicPr>
          <p:cNvPr id="1026" name="Picture 2" descr="الجمل بسيط جدا صورة تلوين. قم بالتنزيل أو الطباعة أو التلوين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1832" y="-6471168"/>
            <a:ext cx="3904949" cy="39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54" y="2076059"/>
            <a:ext cx="1865728" cy="1549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172" y="5818862"/>
            <a:ext cx="1873626" cy="16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41AAFD32-6D4E-4414-B648-5D82DB5292AF}"/>
              </a:ext>
            </a:extLst>
          </p:cNvPr>
          <p:cNvSpPr/>
          <p:nvPr/>
        </p:nvSpPr>
        <p:spPr>
          <a:xfrm>
            <a:off x="140676" y="186397"/>
            <a:ext cx="6559061" cy="88153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5BD66B87-AE05-47CC-AA1C-03E643D5F2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771" y="5921123"/>
            <a:ext cx="1592431" cy="132374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23279179-7498-4958-AC11-190C9C0EED38}"/>
              </a:ext>
            </a:extLst>
          </p:cNvPr>
          <p:cNvSpPr/>
          <p:nvPr/>
        </p:nvSpPr>
        <p:spPr>
          <a:xfrm>
            <a:off x="4049613" y="2247373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3A230D80-A110-4BFC-BB91-781C2C7385B5}"/>
              </a:ext>
            </a:extLst>
          </p:cNvPr>
          <p:cNvSpPr/>
          <p:nvPr/>
        </p:nvSpPr>
        <p:spPr>
          <a:xfrm>
            <a:off x="629605" y="2247373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EC5DEE3-2CE6-4B9C-B26C-4CFD657BDEA8}"/>
              </a:ext>
            </a:extLst>
          </p:cNvPr>
          <p:cNvSpPr/>
          <p:nvPr/>
        </p:nvSpPr>
        <p:spPr>
          <a:xfrm>
            <a:off x="557103" y="5838863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AD80541E-D140-4903-8AD7-36C041383440}"/>
              </a:ext>
            </a:extLst>
          </p:cNvPr>
          <p:cNvSpPr/>
          <p:nvPr/>
        </p:nvSpPr>
        <p:spPr>
          <a:xfrm>
            <a:off x="4185865" y="5838864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E97AEA2A-8AC2-4907-BF86-271AC978CC96}"/>
              </a:ext>
            </a:extLst>
          </p:cNvPr>
          <p:cNvSpPr/>
          <p:nvPr/>
        </p:nvSpPr>
        <p:spPr>
          <a:xfrm>
            <a:off x="4440467" y="4041026"/>
            <a:ext cx="15680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....رافةُ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D0C25816-FFB9-49FF-9512-ACF5B1D1E309}"/>
              </a:ext>
            </a:extLst>
          </p:cNvPr>
          <p:cNvSpPr/>
          <p:nvPr/>
        </p:nvSpPr>
        <p:spPr>
          <a:xfrm>
            <a:off x="1213623" y="4041026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....لَمُ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61F58DA0-BC9C-45AE-B59D-99BC38F04244}"/>
              </a:ext>
            </a:extLst>
          </p:cNvPr>
          <p:cNvSpPr/>
          <p:nvPr/>
        </p:nvSpPr>
        <p:spPr>
          <a:xfrm>
            <a:off x="4552546" y="7546008"/>
            <a:ext cx="15872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....ـمكةُ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888606D-8E5B-46E0-AC22-503F9AE3F3D0}"/>
              </a:ext>
            </a:extLst>
          </p:cNvPr>
          <p:cNvSpPr/>
          <p:nvPr/>
        </p:nvSpPr>
        <p:spPr>
          <a:xfrm>
            <a:off x="925102" y="7588864"/>
            <a:ext cx="1560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....شاحُ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Giraffe clipart black and white free clipart images 3 - Cliparting.com">
            <a:extLst>
              <a:ext uri="{FF2B5EF4-FFF2-40B4-BE49-F238E27FC236}">
                <a16:creationId xmlns="" xmlns:a16="http://schemas.microsoft.com/office/drawing/2014/main" id="{42FE3437-6030-4045-B559-A704977F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49" y="2339515"/>
            <a:ext cx="1370944" cy="16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5BCCB504-5C5E-41A4-88E0-66EEDCB09D2A}"/>
              </a:ext>
            </a:extLst>
          </p:cNvPr>
          <p:cNvSpPr/>
          <p:nvPr/>
        </p:nvSpPr>
        <p:spPr>
          <a:xfrm flipH="1">
            <a:off x="629605" y="762786"/>
            <a:ext cx="4993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وِ   </a:t>
            </a:r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سَـ   زَ   </a:t>
            </a:r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عـَ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63EC76-D65C-B300-179B-FADF5776F37E}"/>
              </a:ext>
            </a:extLst>
          </p:cNvPr>
          <p:cNvSpPr/>
          <p:nvPr/>
        </p:nvSpPr>
        <p:spPr>
          <a:xfrm>
            <a:off x="1348746" y="739357"/>
            <a:ext cx="4160507" cy="892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26270A1-666D-F576-0E86-881D54F11432}"/>
              </a:ext>
            </a:extLst>
          </p:cNvPr>
          <p:cNvCxnSpPr/>
          <p:nvPr/>
        </p:nvCxnSpPr>
        <p:spPr>
          <a:xfrm>
            <a:off x="2294266" y="760515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C660BDE-5C61-C42B-31D8-C02DD563336E}"/>
              </a:ext>
            </a:extLst>
          </p:cNvPr>
          <p:cNvCxnSpPr/>
          <p:nvPr/>
        </p:nvCxnSpPr>
        <p:spPr>
          <a:xfrm>
            <a:off x="3271419" y="730119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726770D-2F19-3ED9-3528-7CC5312D882B}"/>
              </a:ext>
            </a:extLst>
          </p:cNvPr>
          <p:cNvCxnSpPr/>
          <p:nvPr/>
        </p:nvCxnSpPr>
        <p:spPr>
          <a:xfrm>
            <a:off x="4302360" y="760515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9">
            <a:extLst>
              <a:ext uri="{FF2B5EF4-FFF2-40B4-BE49-F238E27FC236}">
                <a16:creationId xmlns="" xmlns:a16="http://schemas.microsoft.com/office/drawing/2014/main" id="{2A4C523D-DA6B-EF90-EDA6-F239977B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1" y="8326188"/>
            <a:ext cx="2314575" cy="486833"/>
          </a:xfrm>
        </p:spPr>
        <p:txBody>
          <a:bodyPr/>
          <a:lstStyle/>
          <a:p>
            <a:r>
              <a:rPr lang="ar-JO" sz="2000" dirty="0"/>
              <a:t>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26" y="5860446"/>
            <a:ext cx="1754993" cy="1754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69" y="2559768"/>
            <a:ext cx="2244687" cy="1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megranate Clipart And Other Free Printable, Sharable Design Themes">
            <a:extLst>
              <a:ext uri="{FF2B5EF4-FFF2-40B4-BE49-F238E27FC236}">
                <a16:creationId xmlns="" xmlns:a16="http://schemas.microsoft.com/office/drawing/2014/main" id="{B472F180-F24E-4B48-8D06-DE5D5719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9" y="6070616"/>
            <a:ext cx="1685327" cy="16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Polar bear free bear clipart clip art pictures graphics - Clipartix">
            <a:extLst>
              <a:ext uri="{FF2B5EF4-FFF2-40B4-BE49-F238E27FC236}">
                <a16:creationId xmlns="" xmlns:a16="http://schemas.microsoft.com/office/drawing/2014/main" id="{70410788-6363-4E46-925A-2EFE86CC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30" y="6169536"/>
            <a:ext cx="1504238" cy="13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CA18D6C-F445-446A-B4C5-C258618C954F}"/>
              </a:ext>
            </a:extLst>
          </p:cNvPr>
          <p:cNvSpPr/>
          <p:nvPr/>
        </p:nvSpPr>
        <p:spPr>
          <a:xfrm>
            <a:off x="557103" y="6074356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78B94C6-E11B-4945-8E6C-C21FEF393BF6}"/>
              </a:ext>
            </a:extLst>
          </p:cNvPr>
          <p:cNvSpPr/>
          <p:nvPr/>
        </p:nvSpPr>
        <p:spPr>
          <a:xfrm>
            <a:off x="4185865" y="6074357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270D43-8595-4A25-9083-3DA484A95DDA}"/>
              </a:ext>
            </a:extLst>
          </p:cNvPr>
          <p:cNvSpPr/>
          <p:nvPr/>
        </p:nvSpPr>
        <p:spPr>
          <a:xfrm>
            <a:off x="4783185" y="7796551"/>
            <a:ext cx="13724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بُ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225C7B-7E42-4D6E-B910-FEA245A57365}"/>
              </a:ext>
            </a:extLst>
          </p:cNvPr>
          <p:cNvSpPr/>
          <p:nvPr/>
        </p:nvSpPr>
        <p:spPr>
          <a:xfrm>
            <a:off x="895446" y="7701115"/>
            <a:ext cx="16193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مانُ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586D98F-66C2-4E7B-B2BA-B7560F737771}"/>
              </a:ext>
            </a:extLst>
          </p:cNvPr>
          <p:cNvSpPr/>
          <p:nvPr/>
        </p:nvSpPr>
        <p:spPr>
          <a:xfrm>
            <a:off x="193430" y="186397"/>
            <a:ext cx="6488723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917752-1C95-4232-9861-9A49507FB10D}"/>
              </a:ext>
            </a:extLst>
          </p:cNvPr>
          <p:cNvSpPr/>
          <p:nvPr/>
        </p:nvSpPr>
        <p:spPr>
          <a:xfrm>
            <a:off x="539551" y="2472569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3986FA4-A884-46AC-A48E-6339B6381E91}"/>
              </a:ext>
            </a:extLst>
          </p:cNvPr>
          <p:cNvSpPr/>
          <p:nvPr/>
        </p:nvSpPr>
        <p:spPr>
          <a:xfrm>
            <a:off x="4168313" y="2472570"/>
            <a:ext cx="2217216" cy="2559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99E1C1-030A-476D-936A-10B08A1BAE13}"/>
              </a:ext>
            </a:extLst>
          </p:cNvPr>
          <p:cNvSpPr/>
          <p:nvPr/>
        </p:nvSpPr>
        <p:spPr>
          <a:xfrm>
            <a:off x="4831496" y="4167324"/>
            <a:ext cx="1003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....دُ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A040FD1-E757-4B95-B077-33B6D519A9CA}"/>
              </a:ext>
            </a:extLst>
          </p:cNvPr>
          <p:cNvSpPr/>
          <p:nvPr/>
        </p:nvSpPr>
        <p:spPr>
          <a:xfrm>
            <a:off x="1033899" y="4185822"/>
            <a:ext cx="1279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....بَقُ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BA81CA-81D9-4AF8-B811-E8C9F2613824}"/>
              </a:ext>
            </a:extLst>
          </p:cNvPr>
          <p:cNvSpPr/>
          <p:nvPr/>
        </p:nvSpPr>
        <p:spPr>
          <a:xfrm>
            <a:off x="87145" y="783386"/>
            <a:ext cx="6617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دُ    رُ    يَـ     </a:t>
            </a:r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طَ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Plain Hand Clip Art At Vector Clip Art Png - Hand Clipart Black And White  PNG Image | Transparent PNG Free Download on SeekPNG">
            <a:extLst>
              <a:ext uri="{FF2B5EF4-FFF2-40B4-BE49-F238E27FC236}">
                <a16:creationId xmlns="" xmlns:a16="http://schemas.microsoft.com/office/drawing/2014/main" id="{08E41642-F191-40AE-BBFA-5E3AC936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08" y="2468829"/>
            <a:ext cx="2213173" cy="18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930AD5D-78D6-FA21-F0ED-0E9A63545174}"/>
              </a:ext>
            </a:extLst>
          </p:cNvPr>
          <p:cNvSpPr/>
          <p:nvPr/>
        </p:nvSpPr>
        <p:spPr>
          <a:xfrm>
            <a:off x="1348746" y="739357"/>
            <a:ext cx="4160507" cy="892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3B3294A-2874-8415-3E98-7AFB335A7CE5}"/>
              </a:ext>
            </a:extLst>
          </p:cNvPr>
          <p:cNvCxnSpPr/>
          <p:nvPr/>
        </p:nvCxnSpPr>
        <p:spPr>
          <a:xfrm>
            <a:off x="2294266" y="760515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711705F-BBFB-26DB-C59C-2E2EE609302F}"/>
              </a:ext>
            </a:extLst>
          </p:cNvPr>
          <p:cNvCxnSpPr/>
          <p:nvPr/>
        </p:nvCxnSpPr>
        <p:spPr>
          <a:xfrm>
            <a:off x="3271419" y="730119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38155DF-4871-FF43-2A42-44425106F121}"/>
              </a:ext>
            </a:extLst>
          </p:cNvPr>
          <p:cNvCxnSpPr/>
          <p:nvPr/>
        </p:nvCxnSpPr>
        <p:spPr>
          <a:xfrm>
            <a:off x="4302360" y="760515"/>
            <a:ext cx="0" cy="902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9">
            <a:extLst>
              <a:ext uri="{FF2B5EF4-FFF2-40B4-BE49-F238E27FC236}">
                <a16:creationId xmlns="" xmlns:a16="http://schemas.microsoft.com/office/drawing/2014/main" id="{11DA85D7-7925-FFE0-DCF9-FD01370EB277}"/>
              </a:ext>
            </a:extLst>
          </p:cNvPr>
          <p:cNvSpPr txBox="1">
            <a:spLocks/>
          </p:cNvSpPr>
          <p:nvPr/>
        </p:nvSpPr>
        <p:spPr>
          <a:xfrm>
            <a:off x="2271711" y="832618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000" dirty="0"/>
              <a:t>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64" y="2553262"/>
            <a:ext cx="1853093" cy="16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ADE65E-D7AF-4281-8880-049B4AE15B8A}"/>
              </a:ext>
            </a:extLst>
          </p:cNvPr>
          <p:cNvSpPr/>
          <p:nvPr/>
        </p:nvSpPr>
        <p:spPr>
          <a:xfrm>
            <a:off x="140678" y="186397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B34BCE-C302-4CC4-B9DD-C72CCE69D023}"/>
              </a:ext>
            </a:extLst>
          </p:cNvPr>
          <p:cNvSpPr txBox="1"/>
          <p:nvPr/>
        </p:nvSpPr>
        <p:spPr>
          <a:xfrm>
            <a:off x="1967718" y="401395"/>
            <a:ext cx="622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/>
              <a:t>أميزُ صوت المقطع الذي أسمعه بالكلمة وأكتبه بالفراغ  :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9A27250-8D23-42B0-A465-C10CC4FC9190}"/>
              </a:ext>
            </a:extLst>
          </p:cNvPr>
          <p:cNvSpPr/>
          <p:nvPr/>
        </p:nvSpPr>
        <p:spPr>
          <a:xfrm>
            <a:off x="3832617" y="1062167"/>
            <a:ext cx="2106634" cy="2267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7D73A1-D59E-444D-B8A9-10DF2A08D076}"/>
              </a:ext>
            </a:extLst>
          </p:cNvPr>
          <p:cNvSpPr/>
          <p:nvPr/>
        </p:nvSpPr>
        <p:spPr>
          <a:xfrm>
            <a:off x="4186189" y="2559895"/>
            <a:ext cx="1266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</a:t>
            </a:r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772719CA-3382-4216-81C1-B5A2CFF23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49471"/>
              </p:ext>
            </p:extLst>
          </p:nvPr>
        </p:nvGraphicFramePr>
        <p:xfrm>
          <a:off x="4175770" y="3452428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3600" dirty="0" smtClean="0">
                          <a:solidFill>
                            <a:schemeClr val="tx1"/>
                          </a:solidFill>
                        </a:rPr>
                        <a:t>طيـ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3600" dirty="0" smtClean="0">
                          <a:solidFill>
                            <a:schemeClr val="tx1"/>
                          </a:solidFill>
                        </a:rPr>
                        <a:t>طِ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="" xmlns:a16="http://schemas.microsoft.com/office/drawing/2014/main" id="{930A586F-2EED-4841-829A-10894006D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16547"/>
              </p:ext>
            </p:extLst>
          </p:nvPr>
        </p:nvGraphicFramePr>
        <p:xfrm>
          <a:off x="1257554" y="3414207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3600" dirty="0" smtClean="0">
                          <a:solidFill>
                            <a:schemeClr val="tx1"/>
                          </a:solidFill>
                        </a:rPr>
                        <a:t>وا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3600" dirty="0" smtClean="0">
                          <a:solidFill>
                            <a:schemeClr val="tx1"/>
                          </a:solidFill>
                        </a:rPr>
                        <a:t>وَ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5FEBAFA-30C8-4C05-8966-E2BFFAA1623C}"/>
              </a:ext>
            </a:extLst>
          </p:cNvPr>
          <p:cNvSpPr/>
          <p:nvPr/>
        </p:nvSpPr>
        <p:spPr>
          <a:xfrm>
            <a:off x="3805657" y="4827064"/>
            <a:ext cx="2106634" cy="2544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7">
            <a:extLst>
              <a:ext uri="{FF2B5EF4-FFF2-40B4-BE49-F238E27FC236}">
                <a16:creationId xmlns="" xmlns:a16="http://schemas.microsoft.com/office/drawing/2014/main" id="{B2E6F65E-1850-42FE-A2F8-9163072E2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78648"/>
              </p:ext>
            </p:extLst>
          </p:nvPr>
        </p:nvGraphicFramePr>
        <p:xfrm>
          <a:off x="4152592" y="7552282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3600" dirty="0">
                          <a:solidFill>
                            <a:schemeClr val="tx1"/>
                          </a:solidFill>
                        </a:rPr>
                        <a:t>با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3600" dirty="0">
                          <a:solidFill>
                            <a:schemeClr val="tx1"/>
                          </a:solidFill>
                        </a:rPr>
                        <a:t>بَـ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BC04507-93F8-4B9C-A2BB-843C40FEA8FA}"/>
              </a:ext>
            </a:extLst>
          </p:cNvPr>
          <p:cNvSpPr/>
          <p:nvPr/>
        </p:nvSpPr>
        <p:spPr>
          <a:xfrm>
            <a:off x="914401" y="4835049"/>
            <a:ext cx="2106634" cy="2536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087E052-3E18-44CC-9990-21D73CB884B8}"/>
              </a:ext>
            </a:extLst>
          </p:cNvPr>
          <p:cNvSpPr/>
          <p:nvPr/>
        </p:nvSpPr>
        <p:spPr>
          <a:xfrm>
            <a:off x="1356940" y="6476365"/>
            <a:ext cx="10887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....رُ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Table 7">
            <a:extLst>
              <a:ext uri="{FF2B5EF4-FFF2-40B4-BE49-F238E27FC236}">
                <a16:creationId xmlns="" xmlns:a16="http://schemas.microsoft.com/office/drawing/2014/main" id="{C4686002-E989-4317-A1E4-D72EE51EB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91958"/>
              </p:ext>
            </p:extLst>
          </p:nvPr>
        </p:nvGraphicFramePr>
        <p:xfrm>
          <a:off x="1257554" y="7552282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3200" dirty="0" smtClean="0">
                          <a:solidFill>
                            <a:schemeClr val="tx1"/>
                          </a:solidFill>
                        </a:rPr>
                        <a:t>سو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3200" dirty="0" smtClean="0">
                          <a:solidFill>
                            <a:schemeClr val="tx1"/>
                          </a:solidFill>
                        </a:rPr>
                        <a:t>سـُ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sp>
        <p:nvSpPr>
          <p:cNvPr id="8" name="TextBox 90">
            <a:extLst>
              <a:ext uri="{FF2B5EF4-FFF2-40B4-BE49-F238E27FC236}">
                <a16:creationId xmlns="" xmlns:a16="http://schemas.microsoft.com/office/drawing/2014/main" id="{47E7CF17-9F17-4005-BC3A-43E46CB91078}"/>
              </a:ext>
            </a:extLst>
          </p:cNvPr>
          <p:cNvSpPr txBox="1"/>
          <p:nvPr/>
        </p:nvSpPr>
        <p:spPr>
          <a:xfrm>
            <a:off x="1181167" y="2434151"/>
            <a:ext cx="242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دي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53A9418-ACAB-B30B-CA76-1609A7A7EC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2617" y="4812658"/>
            <a:ext cx="2143125" cy="18138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C4D0D86-DBFF-E259-13FF-50D09A92A134}"/>
              </a:ext>
            </a:extLst>
          </p:cNvPr>
          <p:cNvSpPr/>
          <p:nvPr/>
        </p:nvSpPr>
        <p:spPr>
          <a:xfrm>
            <a:off x="4172728" y="6556299"/>
            <a:ext cx="13724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بُ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ooter Placeholder 9">
            <a:extLst>
              <a:ext uri="{FF2B5EF4-FFF2-40B4-BE49-F238E27FC236}">
                <a16:creationId xmlns="" xmlns:a16="http://schemas.microsoft.com/office/drawing/2014/main" id="{6D7C39D9-FC5D-7059-BBD1-D66F23FC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1" y="8326188"/>
            <a:ext cx="2314575" cy="486833"/>
          </a:xfrm>
        </p:spPr>
        <p:txBody>
          <a:bodyPr/>
          <a:lstStyle/>
          <a:p>
            <a:r>
              <a:rPr lang="ar-JO" sz="2000" dirty="0"/>
              <a:t>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0" y="1076165"/>
            <a:ext cx="1765300" cy="1594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36" y="4991306"/>
            <a:ext cx="2223237" cy="142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514" y="1184484"/>
            <a:ext cx="1633870" cy="1377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69" y="1062167"/>
            <a:ext cx="2115495" cy="22801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222" y="1660495"/>
            <a:ext cx="18899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A831D2-1DEC-4AF9-9A62-B2D339F88CEE}"/>
              </a:ext>
            </a:extLst>
          </p:cNvPr>
          <p:cNvSpPr/>
          <p:nvPr/>
        </p:nvSpPr>
        <p:spPr>
          <a:xfrm>
            <a:off x="140678" y="186397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87A8A75-B5FE-488E-AB18-24BAAFBE6A4B}"/>
              </a:ext>
            </a:extLst>
          </p:cNvPr>
          <p:cNvSpPr/>
          <p:nvPr/>
        </p:nvSpPr>
        <p:spPr>
          <a:xfrm>
            <a:off x="3976117" y="799118"/>
            <a:ext cx="2106634" cy="2606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84F09D-029B-4B5A-A1CA-CE80111CE792}"/>
              </a:ext>
            </a:extLst>
          </p:cNvPr>
          <p:cNvSpPr/>
          <p:nvPr/>
        </p:nvSpPr>
        <p:spPr>
          <a:xfrm>
            <a:off x="4340111" y="2562614"/>
            <a:ext cx="1245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</a:t>
            </a:r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رَ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="" xmlns:a16="http://schemas.microsoft.com/office/drawing/2014/main" id="{F900BB1B-1CE5-4F47-A7EC-0738E314C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243426"/>
              </p:ext>
            </p:extLst>
          </p:nvPr>
        </p:nvGraphicFramePr>
        <p:xfrm>
          <a:off x="4358708" y="3490174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4000" dirty="0" smtClean="0">
                          <a:solidFill>
                            <a:schemeClr val="tx1"/>
                          </a:solidFill>
                        </a:rPr>
                        <a:t>طا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4400" dirty="0" smtClean="0">
                          <a:solidFill>
                            <a:schemeClr val="tx1"/>
                          </a:solidFill>
                        </a:rPr>
                        <a:t>طَ</a:t>
                      </a:r>
                      <a:endParaRPr lang="en-US" sz="13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6E4C389-97C6-4203-ABF4-E2A5B37EACF1}"/>
              </a:ext>
            </a:extLst>
          </p:cNvPr>
          <p:cNvSpPr/>
          <p:nvPr/>
        </p:nvSpPr>
        <p:spPr>
          <a:xfrm>
            <a:off x="1057901" y="760897"/>
            <a:ext cx="2106634" cy="2606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617E801-0110-403E-98D9-86FF024BDF99}"/>
              </a:ext>
            </a:extLst>
          </p:cNvPr>
          <p:cNvSpPr/>
          <p:nvPr/>
        </p:nvSpPr>
        <p:spPr>
          <a:xfrm>
            <a:off x="1288688" y="2519917"/>
            <a:ext cx="15119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غَـ...</a:t>
            </a:r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لْ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Table 7">
            <a:extLst>
              <a:ext uri="{FF2B5EF4-FFF2-40B4-BE49-F238E27FC236}">
                <a16:creationId xmlns="" xmlns:a16="http://schemas.microsoft.com/office/drawing/2014/main" id="{514248AE-67EC-4D76-AB92-8F5FDF904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54279"/>
              </p:ext>
            </p:extLst>
          </p:nvPr>
        </p:nvGraphicFramePr>
        <p:xfrm>
          <a:off x="1400899" y="3490174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4400" dirty="0">
                          <a:solidFill>
                            <a:schemeClr val="tx1"/>
                          </a:solidFill>
                        </a:rPr>
                        <a:t>زا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4400" dirty="0">
                          <a:solidFill>
                            <a:schemeClr val="tx1"/>
                          </a:solidFill>
                        </a:rPr>
                        <a:t>زَ</a:t>
                      </a:r>
                      <a:endParaRPr lang="en-US" sz="13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25DD45E-E5F5-41EF-8176-623AD659F351}"/>
              </a:ext>
            </a:extLst>
          </p:cNvPr>
          <p:cNvSpPr/>
          <p:nvPr/>
        </p:nvSpPr>
        <p:spPr>
          <a:xfrm>
            <a:off x="4313150" y="6454448"/>
            <a:ext cx="12458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 رُ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2" name="Table 7">
            <a:extLst>
              <a:ext uri="{FF2B5EF4-FFF2-40B4-BE49-F238E27FC236}">
                <a16:creationId xmlns="" xmlns:a16="http://schemas.microsoft.com/office/drawing/2014/main" id="{5409D0CB-7F23-4857-B230-04C18A89C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8980"/>
              </p:ext>
            </p:extLst>
          </p:nvPr>
        </p:nvGraphicFramePr>
        <p:xfrm>
          <a:off x="4292312" y="7324952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4000" dirty="0" smtClean="0">
                          <a:solidFill>
                            <a:schemeClr val="tx1"/>
                          </a:solidFill>
                        </a:rPr>
                        <a:t>دا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4400" dirty="0" smtClean="0">
                          <a:solidFill>
                            <a:schemeClr val="tx1"/>
                          </a:solidFill>
                        </a:rPr>
                        <a:t>دَ</a:t>
                      </a:r>
                      <a:endParaRPr lang="en-US" sz="13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0AAB62-6671-4AA1-B307-CAEF27588B84}"/>
              </a:ext>
            </a:extLst>
          </p:cNvPr>
          <p:cNvSpPr/>
          <p:nvPr/>
        </p:nvSpPr>
        <p:spPr>
          <a:xfrm>
            <a:off x="1057901" y="4572000"/>
            <a:ext cx="2106634" cy="2687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5984C59-3CDF-4E3C-A1CC-04F23AD6F7D6}"/>
              </a:ext>
            </a:extLst>
          </p:cNvPr>
          <p:cNvSpPr/>
          <p:nvPr/>
        </p:nvSpPr>
        <p:spPr>
          <a:xfrm>
            <a:off x="1134858" y="6315912"/>
            <a:ext cx="17588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....سوبُ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5" name="Table 7">
            <a:extLst>
              <a:ext uri="{FF2B5EF4-FFF2-40B4-BE49-F238E27FC236}">
                <a16:creationId xmlns="" xmlns:a16="http://schemas.microsoft.com/office/drawing/2014/main" id="{82910EFE-68F0-4BC7-B153-815BAE19E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19692"/>
              </p:ext>
            </p:extLst>
          </p:nvPr>
        </p:nvGraphicFramePr>
        <p:xfrm>
          <a:off x="1400899" y="7332562"/>
          <a:ext cx="1287532" cy="769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6">
                  <a:extLst>
                    <a:ext uri="{9D8B030D-6E8A-4147-A177-3AD203B41FA5}">
                      <a16:colId xmlns="" xmlns:a16="http://schemas.microsoft.com/office/drawing/2014/main" val="373493482"/>
                    </a:ext>
                  </a:extLst>
                </a:gridCol>
                <a:gridCol w="643766">
                  <a:extLst>
                    <a:ext uri="{9D8B030D-6E8A-4147-A177-3AD203B41FA5}">
                      <a16:colId xmlns="" xmlns:a16="http://schemas.microsoft.com/office/drawing/2014/main" val="1886902639"/>
                    </a:ext>
                  </a:extLst>
                </a:gridCol>
              </a:tblGrid>
              <a:tr h="769441">
                <a:tc>
                  <a:txBody>
                    <a:bodyPr/>
                    <a:lstStyle/>
                    <a:p>
                      <a:pPr algn="ctr"/>
                      <a:r>
                        <a:rPr lang="ar-JO" sz="4400" dirty="0" smtClean="0">
                          <a:solidFill>
                            <a:schemeClr val="tx1"/>
                          </a:solidFill>
                        </a:rPr>
                        <a:t>حا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4400" dirty="0" smtClean="0">
                          <a:solidFill>
                            <a:schemeClr val="tx1"/>
                          </a:solidFill>
                        </a:rPr>
                        <a:t>حـَ</a:t>
                      </a:r>
                      <a:endParaRPr lang="en-US" sz="13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034741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CD7D6B-E686-4408-8BF3-BC752375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14" y="841093"/>
            <a:ext cx="1280543" cy="13996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EA4AE6A-8A0D-43D0-AA0F-A23A5B2FB0E2}"/>
              </a:ext>
            </a:extLst>
          </p:cNvPr>
          <p:cNvCxnSpPr/>
          <p:nvPr/>
        </p:nvCxnSpPr>
        <p:spPr>
          <a:xfrm flipH="1">
            <a:off x="1057901" y="2337251"/>
            <a:ext cx="2106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F4DCAF-6364-41D2-B101-708DC39F862D}"/>
              </a:ext>
            </a:extLst>
          </p:cNvPr>
          <p:cNvCxnSpPr/>
          <p:nvPr/>
        </p:nvCxnSpPr>
        <p:spPr>
          <a:xfrm flipH="1">
            <a:off x="3976117" y="2348977"/>
            <a:ext cx="2106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0C831FC-0800-4FC8-8294-17682D143308}"/>
              </a:ext>
            </a:extLst>
          </p:cNvPr>
          <p:cNvCxnSpPr/>
          <p:nvPr/>
        </p:nvCxnSpPr>
        <p:spPr>
          <a:xfrm flipH="1">
            <a:off x="1057901" y="6153972"/>
            <a:ext cx="2106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81402C4-FF5F-4C28-BAF4-B96ECC196AD6}"/>
              </a:ext>
            </a:extLst>
          </p:cNvPr>
          <p:cNvCxnSpPr/>
          <p:nvPr/>
        </p:nvCxnSpPr>
        <p:spPr>
          <a:xfrm flipH="1">
            <a:off x="3949157" y="6153972"/>
            <a:ext cx="2106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9">
            <a:extLst>
              <a:ext uri="{FF2B5EF4-FFF2-40B4-BE49-F238E27FC236}">
                <a16:creationId xmlns="" xmlns:a16="http://schemas.microsoft.com/office/drawing/2014/main" id="{5B23B1B2-D2C4-EDAC-0C90-132DF6F5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1" y="8326188"/>
            <a:ext cx="2314575" cy="486833"/>
          </a:xfrm>
        </p:spPr>
        <p:txBody>
          <a:bodyPr/>
          <a:lstStyle/>
          <a:p>
            <a:r>
              <a:rPr lang="ar-JO" sz="2000" dirty="0"/>
              <a:t>7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22" y="4642616"/>
            <a:ext cx="2017791" cy="14982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86" y="879239"/>
            <a:ext cx="1995505" cy="1376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588" y="4607322"/>
            <a:ext cx="2115495" cy="2700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77" y="4657104"/>
            <a:ext cx="2034677" cy="16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1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E036D2-F9B9-4EB5-9C95-9230DDFCDBEB}"/>
              </a:ext>
            </a:extLst>
          </p:cNvPr>
          <p:cNvSpPr/>
          <p:nvPr/>
        </p:nvSpPr>
        <p:spPr>
          <a:xfrm>
            <a:off x="149470" y="198706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Punched Tape 2">
            <a:extLst>
              <a:ext uri="{FF2B5EF4-FFF2-40B4-BE49-F238E27FC236}">
                <a16:creationId xmlns="" xmlns:a16="http://schemas.microsoft.com/office/drawing/2014/main" id="{0583FF59-794B-4EC6-A520-58EAF2C1E356}"/>
              </a:ext>
            </a:extLst>
          </p:cNvPr>
          <p:cNvSpPr/>
          <p:nvPr/>
        </p:nvSpPr>
        <p:spPr>
          <a:xfrm>
            <a:off x="3763107" y="756139"/>
            <a:ext cx="2637692" cy="145952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دا    رُ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="" xmlns:a16="http://schemas.microsoft.com/office/drawing/2014/main" id="{5C1AA044-A947-4433-AE96-C3677CA7685B}"/>
              </a:ext>
            </a:extLst>
          </p:cNvPr>
          <p:cNvSpPr/>
          <p:nvPr/>
        </p:nvSpPr>
        <p:spPr>
          <a:xfrm>
            <a:off x="607531" y="805378"/>
            <a:ext cx="2637692" cy="145952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سا    رَ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="" xmlns:a16="http://schemas.microsoft.com/office/drawing/2014/main" id="{8B218185-A852-4E2E-B483-34BA02680277}"/>
              </a:ext>
            </a:extLst>
          </p:cNvPr>
          <p:cNvSpPr/>
          <p:nvPr/>
        </p:nvSpPr>
        <p:spPr>
          <a:xfrm>
            <a:off x="3771902" y="3475161"/>
            <a:ext cx="2637692" cy="145952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</a:rPr>
              <a:t>سو     رُ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="" xmlns:a16="http://schemas.microsoft.com/office/drawing/2014/main" id="{51BED75C-DB44-472F-9405-81F9243AB018}"/>
              </a:ext>
            </a:extLst>
          </p:cNvPr>
          <p:cNvSpPr/>
          <p:nvPr/>
        </p:nvSpPr>
        <p:spPr>
          <a:xfrm>
            <a:off x="448406" y="3530855"/>
            <a:ext cx="2796817" cy="145952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زَ   رَ   عَ  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="" xmlns:a16="http://schemas.microsoft.com/office/drawing/2014/main" id="{73EAA45F-0694-40CB-8EAF-133AC200A695}"/>
              </a:ext>
            </a:extLst>
          </p:cNvPr>
          <p:cNvSpPr/>
          <p:nvPr/>
        </p:nvSpPr>
        <p:spPr>
          <a:xfrm>
            <a:off x="3771902" y="6298151"/>
            <a:ext cx="2637692" cy="145952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جـَ   </a:t>
            </a:r>
            <a:r>
              <a:rPr lang="ar-JO" sz="4000" b="1" dirty="0">
                <a:solidFill>
                  <a:schemeClr val="tx1"/>
                </a:solidFill>
              </a:rPr>
              <a:t>رَ   </a:t>
            </a:r>
            <a:r>
              <a:rPr lang="ar-JO" sz="4000" b="1" dirty="0" smtClean="0">
                <a:solidFill>
                  <a:schemeClr val="tx1"/>
                </a:solidFill>
              </a:rPr>
              <a:t>سُ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="" xmlns:a16="http://schemas.microsoft.com/office/drawing/2014/main" id="{00A89A83-C1E8-49F6-9696-C267E6665263}"/>
              </a:ext>
            </a:extLst>
          </p:cNvPr>
          <p:cNvSpPr/>
          <p:nvPr/>
        </p:nvSpPr>
        <p:spPr>
          <a:xfrm>
            <a:off x="448406" y="6325998"/>
            <a:ext cx="2637692" cy="145952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 smtClean="0">
                <a:solidFill>
                  <a:schemeClr val="tx1"/>
                </a:solidFill>
              </a:rPr>
              <a:t>حـُ    </a:t>
            </a:r>
            <a:r>
              <a:rPr lang="ar-JO" sz="40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بو</a:t>
            </a:r>
            <a:r>
              <a:rPr lang="ar-JO" sz="4000" b="1" dirty="0" smtClean="0">
                <a:solidFill>
                  <a:schemeClr val="tx1"/>
                </a:solidFill>
              </a:rPr>
              <a:t>   </a:t>
            </a:r>
            <a:r>
              <a:rPr lang="ar-JO" sz="4000" b="1" dirty="0">
                <a:solidFill>
                  <a:schemeClr val="tx1"/>
                </a:solidFill>
              </a:rPr>
              <a:t>بُ</a:t>
            </a:r>
            <a:endParaRPr lang="en-US" sz="40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21176F9-2F77-420D-9DD0-B81D986CBE44}"/>
              </a:ext>
            </a:extLst>
          </p:cNvPr>
          <p:cNvCxnSpPr>
            <a:cxnSpLocks/>
          </p:cNvCxnSpPr>
          <p:nvPr/>
        </p:nvCxnSpPr>
        <p:spPr>
          <a:xfrm flipH="1">
            <a:off x="776655" y="2848709"/>
            <a:ext cx="209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7EC13F8-18F1-409C-A844-D79220332C1E}"/>
              </a:ext>
            </a:extLst>
          </p:cNvPr>
          <p:cNvCxnSpPr>
            <a:cxnSpLocks/>
          </p:cNvCxnSpPr>
          <p:nvPr/>
        </p:nvCxnSpPr>
        <p:spPr>
          <a:xfrm flipH="1">
            <a:off x="4035669" y="2848709"/>
            <a:ext cx="209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DC5A48B-10BA-4F86-8BA5-56B1DD108477}"/>
              </a:ext>
            </a:extLst>
          </p:cNvPr>
          <p:cNvCxnSpPr>
            <a:cxnSpLocks/>
          </p:cNvCxnSpPr>
          <p:nvPr/>
        </p:nvCxnSpPr>
        <p:spPr>
          <a:xfrm flipH="1">
            <a:off x="4044462" y="5685695"/>
            <a:ext cx="209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B92A42A-2B0D-4C0D-91A5-5FFDB88F3A18}"/>
              </a:ext>
            </a:extLst>
          </p:cNvPr>
          <p:cNvCxnSpPr>
            <a:cxnSpLocks/>
          </p:cNvCxnSpPr>
          <p:nvPr/>
        </p:nvCxnSpPr>
        <p:spPr>
          <a:xfrm flipH="1">
            <a:off x="703385" y="5761894"/>
            <a:ext cx="209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692F92F-A9F3-49BA-A900-330013D7B8A0}"/>
              </a:ext>
            </a:extLst>
          </p:cNvPr>
          <p:cNvCxnSpPr>
            <a:cxnSpLocks/>
          </p:cNvCxnSpPr>
          <p:nvPr/>
        </p:nvCxnSpPr>
        <p:spPr>
          <a:xfrm flipH="1">
            <a:off x="4044462" y="8569572"/>
            <a:ext cx="209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A083E3D-C4DD-4B6B-8EDF-7E89285346C8}"/>
              </a:ext>
            </a:extLst>
          </p:cNvPr>
          <p:cNvCxnSpPr>
            <a:cxnSpLocks/>
          </p:cNvCxnSpPr>
          <p:nvPr/>
        </p:nvCxnSpPr>
        <p:spPr>
          <a:xfrm flipH="1">
            <a:off x="776655" y="8534405"/>
            <a:ext cx="209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89D9E5-6F44-4D9D-850D-83CA6B5E1A70}"/>
              </a:ext>
            </a:extLst>
          </p:cNvPr>
          <p:cNvSpPr txBox="1"/>
          <p:nvPr/>
        </p:nvSpPr>
        <p:spPr>
          <a:xfrm>
            <a:off x="1343671" y="310011"/>
            <a:ext cx="50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000" b="1" dirty="0"/>
              <a:t>أركبُ وأكونُ كلمة من المقاطع التالية وأكتبها على السطر:</a:t>
            </a:r>
            <a:endParaRPr lang="en-US" sz="20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6BE53DF-BB04-512B-D110-C5D367DA84D9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5081953" y="902091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361BE26-8BEE-9911-9A45-6A714EA7A9B3}"/>
              </a:ext>
            </a:extLst>
          </p:cNvPr>
          <p:cNvCxnSpPr/>
          <p:nvPr/>
        </p:nvCxnSpPr>
        <p:spPr>
          <a:xfrm>
            <a:off x="1863708" y="951329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43BCB2C-322C-D4F5-CFCF-B117AC280DC2}"/>
              </a:ext>
            </a:extLst>
          </p:cNvPr>
          <p:cNvCxnSpPr/>
          <p:nvPr/>
        </p:nvCxnSpPr>
        <p:spPr>
          <a:xfrm>
            <a:off x="5377788" y="6298151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A97F585-71FF-381F-6EDD-D105E7E8141D}"/>
              </a:ext>
            </a:extLst>
          </p:cNvPr>
          <p:cNvCxnSpPr/>
          <p:nvPr/>
        </p:nvCxnSpPr>
        <p:spPr>
          <a:xfrm>
            <a:off x="1817765" y="3767065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414F1CE-E3C3-1BC0-CDAA-54646B230219}"/>
              </a:ext>
            </a:extLst>
          </p:cNvPr>
          <p:cNvCxnSpPr/>
          <p:nvPr/>
        </p:nvCxnSpPr>
        <p:spPr>
          <a:xfrm>
            <a:off x="2616659" y="3530855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9EE791B-4E89-ECBB-83FB-1DD185A369E0}"/>
              </a:ext>
            </a:extLst>
          </p:cNvPr>
          <p:cNvCxnSpPr/>
          <p:nvPr/>
        </p:nvCxnSpPr>
        <p:spPr>
          <a:xfrm>
            <a:off x="5089882" y="3530855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F33099E-C1BA-0762-A1BE-9CEA126649C2}"/>
              </a:ext>
            </a:extLst>
          </p:cNvPr>
          <p:cNvCxnSpPr/>
          <p:nvPr/>
        </p:nvCxnSpPr>
        <p:spPr>
          <a:xfrm>
            <a:off x="2150494" y="6325998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DB772A0-7D6D-02B8-4271-7325305EFFFA}"/>
              </a:ext>
            </a:extLst>
          </p:cNvPr>
          <p:cNvCxnSpPr/>
          <p:nvPr/>
        </p:nvCxnSpPr>
        <p:spPr>
          <a:xfrm>
            <a:off x="4741294" y="6617902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F78B967-A638-AD2E-9EB0-C83D7C53EE33}"/>
              </a:ext>
            </a:extLst>
          </p:cNvPr>
          <p:cNvCxnSpPr/>
          <p:nvPr/>
        </p:nvCxnSpPr>
        <p:spPr>
          <a:xfrm>
            <a:off x="1343671" y="6590055"/>
            <a:ext cx="0" cy="1167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9">
            <a:extLst>
              <a:ext uri="{FF2B5EF4-FFF2-40B4-BE49-F238E27FC236}">
                <a16:creationId xmlns="" xmlns:a16="http://schemas.microsoft.com/office/drawing/2014/main" id="{64D0F139-00AA-7D0D-BB1D-F89C955E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1" y="8326188"/>
            <a:ext cx="2314575" cy="486833"/>
          </a:xfrm>
        </p:spPr>
        <p:txBody>
          <a:bodyPr/>
          <a:lstStyle/>
          <a:p>
            <a:r>
              <a:rPr lang="ar-JO" sz="2000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1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B9626F7-BE96-4126-95E8-2FA8E12DFA85}"/>
              </a:ext>
            </a:extLst>
          </p:cNvPr>
          <p:cNvSpPr/>
          <p:nvPr/>
        </p:nvSpPr>
        <p:spPr>
          <a:xfrm>
            <a:off x="149470" y="198706"/>
            <a:ext cx="6559060" cy="87465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B411EAC-A58E-7CA5-92ED-B1C1F1AC1116}"/>
              </a:ext>
            </a:extLst>
          </p:cNvPr>
          <p:cNvSpPr txBox="1"/>
          <p:nvPr/>
        </p:nvSpPr>
        <p:spPr>
          <a:xfrm>
            <a:off x="-1993734" y="287337"/>
            <a:ext cx="8585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JO" sz="2000" b="1" dirty="0" smtClean="0"/>
              <a:t> </a:t>
            </a:r>
            <a:r>
              <a:rPr lang="ar-JO" sz="2000" b="1" u="sng" dirty="0" smtClean="0"/>
              <a:t>أحللُ الكلمات التالية  إلى مقاطع المد الطويل و المد القصير :</a:t>
            </a:r>
          </a:p>
          <a:p>
            <a:pPr algn="r"/>
            <a:endParaRPr lang="en-US" sz="2000" dirty="0"/>
          </a:p>
        </p:txBody>
      </p:sp>
      <p:sp>
        <p:nvSpPr>
          <p:cNvPr id="50" name="Footer Placeholder 9">
            <a:extLst>
              <a:ext uri="{FF2B5EF4-FFF2-40B4-BE49-F238E27FC236}">
                <a16:creationId xmlns="" xmlns:a16="http://schemas.microsoft.com/office/drawing/2014/main" id="{422D5C7B-F520-53B3-6C9A-41512A4E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474" y="8497818"/>
            <a:ext cx="2314575" cy="485775"/>
          </a:xfrm>
        </p:spPr>
        <p:txBody>
          <a:bodyPr/>
          <a:lstStyle/>
          <a:p>
            <a:r>
              <a:rPr lang="ar-JO" sz="2000" dirty="0"/>
              <a:t>11</a:t>
            </a:r>
            <a:endParaRPr lang="en-US" dirty="0"/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H="1" flipV="1">
            <a:off x="3115864" y="2016106"/>
            <a:ext cx="1438439" cy="254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20286" y="1049768"/>
            <a:ext cx="2388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8000" b="1" dirty="0"/>
              <a:t>راعـي</a:t>
            </a:r>
            <a:endParaRPr lang="en-US" sz="6000" b="1" dirty="0"/>
          </a:p>
        </p:txBody>
      </p:sp>
      <p:cxnSp>
        <p:nvCxnSpPr>
          <p:cNvPr id="43" name="Straight Arrow Connector 42"/>
          <p:cNvCxnSpPr>
            <a:endCxn id="53" idx="3"/>
          </p:cNvCxnSpPr>
          <p:nvPr/>
        </p:nvCxnSpPr>
        <p:spPr>
          <a:xfrm flipH="1">
            <a:off x="4320287" y="3381553"/>
            <a:ext cx="121191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97902" y="1413233"/>
            <a:ext cx="135601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9940" y="1413232"/>
            <a:ext cx="135601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279922" y="2591538"/>
            <a:ext cx="1398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8000" b="1" dirty="0" smtClean="0"/>
              <a:t>بَرَدَ</a:t>
            </a:r>
            <a:endParaRPr lang="en-US" sz="6000" b="1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173647" y="5299773"/>
            <a:ext cx="1066332" cy="150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64276" y="2873721"/>
            <a:ext cx="135601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86678" y="2873721"/>
            <a:ext cx="135601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91882" y="2871218"/>
            <a:ext cx="135601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C7B2A85-B382-429D-A43E-2FD6ABDFA1D2}"/>
              </a:ext>
            </a:extLst>
          </p:cNvPr>
          <p:cNvSpPr txBox="1"/>
          <p:nvPr/>
        </p:nvSpPr>
        <p:spPr>
          <a:xfrm>
            <a:off x="4615397" y="4479320"/>
            <a:ext cx="212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8000" b="1" dirty="0" smtClean="0"/>
              <a:t>حَريرُ</a:t>
            </a:r>
            <a:endParaRPr lang="en-US" sz="6000" b="1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A7C49D15-75BC-4682-A5C9-CD3AB84972A7}"/>
              </a:ext>
            </a:extLst>
          </p:cNvPr>
          <p:cNvCxnSpPr/>
          <p:nvPr/>
        </p:nvCxnSpPr>
        <p:spPr>
          <a:xfrm flipH="1" flipV="1">
            <a:off x="4275193" y="7285768"/>
            <a:ext cx="1120366" cy="117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33DA3CF2-C035-4C2C-884A-56A2996FD2B2}"/>
              </a:ext>
            </a:extLst>
          </p:cNvPr>
          <p:cNvSpPr/>
          <p:nvPr/>
        </p:nvSpPr>
        <p:spPr>
          <a:xfrm>
            <a:off x="2787089" y="4806956"/>
            <a:ext cx="135601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F059EBA-625A-4FBC-83FB-04D83E2B4836}"/>
              </a:ext>
            </a:extLst>
          </p:cNvPr>
          <p:cNvSpPr/>
          <p:nvPr/>
        </p:nvSpPr>
        <p:spPr>
          <a:xfrm>
            <a:off x="1439675" y="4799448"/>
            <a:ext cx="1356011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9" y="4799448"/>
            <a:ext cx="1390008" cy="10486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207042" y="6339212"/>
            <a:ext cx="15167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9600" b="1" dirty="0" smtClean="0"/>
              <a:t>زارَ</a:t>
            </a:r>
            <a:endParaRPr lang="en-US" sz="9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38" y="6649196"/>
            <a:ext cx="1390008" cy="10486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30" y="6661349"/>
            <a:ext cx="139000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6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418</Words>
  <Application>Microsoft Office PowerPoint</Application>
  <PresentationFormat>Letter Paper (8.5x11 in)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أقرأ الكلمات التالية وأكتبها بالطريقة الصحيحة: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maisa rafey</dc:creator>
  <cp:lastModifiedBy>user</cp:lastModifiedBy>
  <cp:revision>110</cp:revision>
  <cp:lastPrinted>2024-12-17T05:58:47Z</cp:lastPrinted>
  <dcterms:created xsi:type="dcterms:W3CDTF">2021-09-12T17:24:20Z</dcterms:created>
  <dcterms:modified xsi:type="dcterms:W3CDTF">2025-12-22T20:06:30Z</dcterms:modified>
</cp:coreProperties>
</file>