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63" r:id="rId3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7" d="100"/>
          <a:sy n="37" d="100"/>
        </p:scale>
        <p:origin x="1758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4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03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24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3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9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33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4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8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36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0A874-D099-403F-A5E6-A3EC6E9AB7F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41B50-B4B1-4F24-93B2-1F3BA2AF8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94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22CD01E-EB48-4461-8368-90D3329CE58C}"/>
              </a:ext>
            </a:extLst>
          </p:cNvPr>
          <p:cNvSpPr/>
          <p:nvPr/>
        </p:nvSpPr>
        <p:spPr>
          <a:xfrm>
            <a:off x="151687" y="250091"/>
            <a:ext cx="11888626" cy="1575581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165284A-1B7A-4A38-9985-46B3BDC91DF3}"/>
              </a:ext>
            </a:extLst>
          </p:cNvPr>
          <p:cNvCxnSpPr>
            <a:cxnSpLocks/>
          </p:cNvCxnSpPr>
          <p:nvPr/>
        </p:nvCxnSpPr>
        <p:spPr>
          <a:xfrm>
            <a:off x="151687" y="3132734"/>
            <a:ext cx="118886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F7B8FFC-C9BD-4352-BE3B-AFE1E358E798}"/>
              </a:ext>
            </a:extLst>
          </p:cNvPr>
          <p:cNvSpPr txBox="1"/>
          <p:nvPr/>
        </p:nvSpPr>
        <p:spPr>
          <a:xfrm>
            <a:off x="4852017" y="3089059"/>
            <a:ext cx="2487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b="1" dirty="0"/>
              <a:t>واجب بيتي </a:t>
            </a:r>
            <a:endParaRPr lang="en-US" sz="3600" b="1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2959047-54DC-426D-8619-B68533E4B1DB}"/>
              </a:ext>
            </a:extLst>
          </p:cNvPr>
          <p:cNvSpPr/>
          <p:nvPr/>
        </p:nvSpPr>
        <p:spPr>
          <a:xfrm>
            <a:off x="4761296" y="3157051"/>
            <a:ext cx="2147679" cy="5973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F92E6E03-C205-4D6B-B769-96F1F3AAE8D8}"/>
              </a:ext>
            </a:extLst>
          </p:cNvPr>
          <p:cNvSpPr txBox="1"/>
          <p:nvPr/>
        </p:nvSpPr>
        <p:spPr>
          <a:xfrm>
            <a:off x="5168698" y="12855165"/>
            <a:ext cx="9313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أُميز موقع حرف الباء  بالكلمة  بتلوين الدائرة الدالة على الموقع:</a:t>
            </a:r>
            <a:endParaRPr lang="en-US" sz="2400" b="1" dirty="0"/>
          </a:p>
        </p:txBody>
      </p:sp>
      <p:grpSp>
        <p:nvGrpSpPr>
          <p:cNvPr id="53" name="Group 52">
            <a:extLst>
              <a:ext uri="{FF2B5EF4-FFF2-40B4-BE49-F238E27FC236}">
                <a16:creationId xmlns="" xmlns:a16="http://schemas.microsoft.com/office/drawing/2014/main" id="{07A2B940-B8B5-4C95-ABAC-E13121880246}"/>
              </a:ext>
            </a:extLst>
          </p:cNvPr>
          <p:cNvGrpSpPr/>
          <p:nvPr/>
        </p:nvGrpSpPr>
        <p:grpSpPr>
          <a:xfrm>
            <a:off x="1473420" y="13670424"/>
            <a:ext cx="9736532" cy="1919045"/>
            <a:chOff x="1135903" y="2268234"/>
            <a:chExt cx="9736532" cy="1919045"/>
          </a:xfrm>
        </p:grpSpPr>
        <p:sp>
          <p:nvSpPr>
            <p:cNvPr id="54" name="Rectangle 53">
              <a:extLst>
                <a:ext uri="{FF2B5EF4-FFF2-40B4-BE49-F238E27FC236}">
                  <a16:creationId xmlns="" xmlns:a16="http://schemas.microsoft.com/office/drawing/2014/main" id="{78C91F7D-0648-406F-AA66-C019605DA49D}"/>
                </a:ext>
              </a:extLst>
            </p:cNvPr>
            <p:cNvSpPr/>
            <p:nvPr/>
          </p:nvSpPr>
          <p:spPr>
            <a:xfrm>
              <a:off x="9148976" y="2351711"/>
              <a:ext cx="1584088" cy="10156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ar-JO" sz="6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بـَـيْـتُ</a:t>
              </a:r>
              <a:endParaRPr lang="en-US" sz="6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="" xmlns:a16="http://schemas.microsoft.com/office/drawing/2014/main" id="{93E4D7FA-9DE9-42F3-8CF7-5D186C9FDB9A}"/>
                </a:ext>
              </a:extLst>
            </p:cNvPr>
            <p:cNvSpPr/>
            <p:nvPr/>
          </p:nvSpPr>
          <p:spPr>
            <a:xfrm>
              <a:off x="4673814" y="2268234"/>
              <a:ext cx="2073159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JO" sz="6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خـُ</a:t>
              </a:r>
              <a:r>
                <a:rPr lang="ar-JO" sz="6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ـبــْزُ</a:t>
              </a:r>
              <a:endParaRPr lang="en-US" sz="6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="" xmlns:a16="http://schemas.microsoft.com/office/drawing/2014/main" id="{D2869B6D-4BF0-4A53-A8EB-4FF62E7B2C44}"/>
                </a:ext>
              </a:extLst>
            </p:cNvPr>
            <p:cNvSpPr/>
            <p:nvPr/>
          </p:nvSpPr>
          <p:spPr>
            <a:xfrm>
              <a:off x="1367360" y="2351711"/>
              <a:ext cx="1414170" cy="10156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ar-JO" sz="6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بــابُ</a:t>
              </a:r>
              <a:endParaRPr lang="en-US" sz="6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="" xmlns:a16="http://schemas.microsoft.com/office/drawing/2014/main" id="{F576495C-DC46-461C-8C6A-89B286AD1BF7}"/>
                </a:ext>
              </a:extLst>
            </p:cNvPr>
            <p:cNvGrpSpPr/>
            <p:nvPr/>
          </p:nvGrpSpPr>
          <p:grpSpPr>
            <a:xfrm>
              <a:off x="8778812" y="3558907"/>
              <a:ext cx="2093623" cy="625879"/>
              <a:chOff x="8778812" y="3558907"/>
              <a:chExt cx="2093623" cy="625879"/>
            </a:xfrm>
          </p:grpSpPr>
          <p:sp>
            <p:nvSpPr>
              <p:cNvPr id="69" name="Oval 68">
                <a:extLst>
                  <a:ext uri="{FF2B5EF4-FFF2-40B4-BE49-F238E27FC236}">
                    <a16:creationId xmlns="" xmlns:a16="http://schemas.microsoft.com/office/drawing/2014/main" id="{C9A85CCC-E3FD-434F-BF60-D0DE2215AD47}"/>
                  </a:ext>
                </a:extLst>
              </p:cNvPr>
              <p:cNvSpPr/>
              <p:nvPr/>
            </p:nvSpPr>
            <p:spPr>
              <a:xfrm>
                <a:off x="9487733" y="3558907"/>
                <a:ext cx="687557" cy="6230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="" xmlns:a16="http://schemas.microsoft.com/office/drawing/2014/main" id="{77B04141-A046-43DA-ACFC-3FD395E78694}"/>
                  </a:ext>
                </a:extLst>
              </p:cNvPr>
              <p:cNvSpPr/>
              <p:nvPr/>
            </p:nvSpPr>
            <p:spPr>
              <a:xfrm>
                <a:off x="8778812" y="3558907"/>
                <a:ext cx="687557" cy="6230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="" xmlns:a16="http://schemas.microsoft.com/office/drawing/2014/main" id="{3163A2C8-4290-45F8-937C-631B2BDFED5D}"/>
                  </a:ext>
                </a:extLst>
              </p:cNvPr>
              <p:cNvSpPr/>
              <p:nvPr/>
            </p:nvSpPr>
            <p:spPr>
              <a:xfrm>
                <a:off x="10184878" y="3561737"/>
                <a:ext cx="687557" cy="6230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="" xmlns:a16="http://schemas.microsoft.com/office/drawing/2014/main" id="{9F3A9070-1543-44E9-BEC0-6386FFECBF88}"/>
                </a:ext>
              </a:extLst>
            </p:cNvPr>
            <p:cNvGrpSpPr/>
            <p:nvPr/>
          </p:nvGrpSpPr>
          <p:grpSpPr>
            <a:xfrm>
              <a:off x="4653350" y="3561400"/>
              <a:ext cx="2093623" cy="625879"/>
              <a:chOff x="8778812" y="3558907"/>
              <a:chExt cx="2093623" cy="625879"/>
            </a:xfrm>
          </p:grpSpPr>
          <p:sp>
            <p:nvSpPr>
              <p:cNvPr id="66" name="Oval 65">
                <a:extLst>
                  <a:ext uri="{FF2B5EF4-FFF2-40B4-BE49-F238E27FC236}">
                    <a16:creationId xmlns="" xmlns:a16="http://schemas.microsoft.com/office/drawing/2014/main" id="{642EFF77-C40B-4625-A919-694EEB202E6A}"/>
                  </a:ext>
                </a:extLst>
              </p:cNvPr>
              <p:cNvSpPr/>
              <p:nvPr/>
            </p:nvSpPr>
            <p:spPr>
              <a:xfrm>
                <a:off x="9487733" y="3558907"/>
                <a:ext cx="687557" cy="6230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="" xmlns:a16="http://schemas.microsoft.com/office/drawing/2014/main" id="{641E609E-F1BD-4AB0-A815-40A94055F8B5}"/>
                  </a:ext>
                </a:extLst>
              </p:cNvPr>
              <p:cNvSpPr/>
              <p:nvPr/>
            </p:nvSpPr>
            <p:spPr>
              <a:xfrm>
                <a:off x="8778812" y="3558907"/>
                <a:ext cx="687557" cy="6230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="" xmlns:a16="http://schemas.microsoft.com/office/drawing/2014/main" id="{008486B9-0BF8-493A-9F6D-20B5E72B1D6D}"/>
                  </a:ext>
                </a:extLst>
              </p:cNvPr>
              <p:cNvSpPr/>
              <p:nvPr/>
            </p:nvSpPr>
            <p:spPr>
              <a:xfrm>
                <a:off x="10184878" y="3561737"/>
                <a:ext cx="687557" cy="6230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="" xmlns:a16="http://schemas.microsoft.com/office/drawing/2014/main" id="{090264A5-F425-4781-AB96-F08F60AB2A85}"/>
                </a:ext>
              </a:extLst>
            </p:cNvPr>
            <p:cNvGrpSpPr/>
            <p:nvPr/>
          </p:nvGrpSpPr>
          <p:grpSpPr>
            <a:xfrm>
              <a:off x="1135903" y="3473643"/>
              <a:ext cx="2093623" cy="625879"/>
              <a:chOff x="8778812" y="3558907"/>
              <a:chExt cx="2093623" cy="625879"/>
            </a:xfrm>
          </p:grpSpPr>
          <p:sp>
            <p:nvSpPr>
              <p:cNvPr id="62" name="Oval 61">
                <a:extLst>
                  <a:ext uri="{FF2B5EF4-FFF2-40B4-BE49-F238E27FC236}">
                    <a16:creationId xmlns="" xmlns:a16="http://schemas.microsoft.com/office/drawing/2014/main" id="{8F361837-88DF-4C0E-BDAC-BC5027EEA5AB}"/>
                  </a:ext>
                </a:extLst>
              </p:cNvPr>
              <p:cNvSpPr/>
              <p:nvPr/>
            </p:nvSpPr>
            <p:spPr>
              <a:xfrm>
                <a:off x="9487733" y="3558907"/>
                <a:ext cx="687557" cy="6230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="" xmlns:a16="http://schemas.microsoft.com/office/drawing/2014/main" id="{452D1D0B-200E-4C41-A0AE-D590B072D146}"/>
                  </a:ext>
                </a:extLst>
              </p:cNvPr>
              <p:cNvSpPr/>
              <p:nvPr/>
            </p:nvSpPr>
            <p:spPr>
              <a:xfrm>
                <a:off x="8778812" y="3558907"/>
                <a:ext cx="687557" cy="6230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="" xmlns:a16="http://schemas.microsoft.com/office/drawing/2014/main" id="{9A09AC5B-03D4-41BA-8165-72423B4B11C5}"/>
                  </a:ext>
                </a:extLst>
              </p:cNvPr>
              <p:cNvSpPr/>
              <p:nvPr/>
            </p:nvSpPr>
            <p:spPr>
              <a:xfrm>
                <a:off x="10184878" y="3561737"/>
                <a:ext cx="687557" cy="62304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8F3B4DD-B4C9-49B1-A849-0E3CABDF85BE}"/>
              </a:ext>
            </a:extLst>
          </p:cNvPr>
          <p:cNvSpPr/>
          <p:nvPr/>
        </p:nvSpPr>
        <p:spPr>
          <a:xfrm>
            <a:off x="4227539" y="3843159"/>
            <a:ext cx="3736920" cy="315471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19900" b="1" dirty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بـ ب</a:t>
            </a:r>
            <a:endParaRPr lang="en-US" sz="19900" b="1" cap="none" spc="0" dirty="0">
              <a:ln w="2857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171B89AF-7617-4AD4-BF9F-B8050C9AE3E6}"/>
              </a:ext>
            </a:extLst>
          </p:cNvPr>
          <p:cNvSpPr txBox="1"/>
          <p:nvPr/>
        </p:nvSpPr>
        <p:spPr>
          <a:xfrm>
            <a:off x="4937036" y="3961238"/>
            <a:ext cx="762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ألونُ الصورة التي أسمع بكلمتها  صوت حرف الباء في بداية الكلمة :</a:t>
            </a:r>
            <a:endParaRPr lang="en-US" sz="2400" b="1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5B89DC88-476F-46E5-B793-F1F617809350}"/>
              </a:ext>
            </a:extLst>
          </p:cNvPr>
          <p:cNvCxnSpPr/>
          <p:nvPr/>
        </p:nvCxnSpPr>
        <p:spPr>
          <a:xfrm>
            <a:off x="151687" y="9867243"/>
            <a:ext cx="118886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5DAEF674-4371-4B2E-99FB-E048F9EB0E58}"/>
              </a:ext>
            </a:extLst>
          </p:cNvPr>
          <p:cNvSpPr txBox="1"/>
          <p:nvPr/>
        </p:nvSpPr>
        <p:spPr>
          <a:xfrm>
            <a:off x="6852419" y="10007206"/>
            <a:ext cx="9313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أضعُ دائرة حول حرف الياء ( بـ ، ب) بالكلمة :</a:t>
            </a:r>
            <a:endParaRPr lang="en-US" sz="2400" b="1" dirty="0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D74CB424-A8F1-4BB5-AB01-BD435CED422F}"/>
              </a:ext>
            </a:extLst>
          </p:cNvPr>
          <p:cNvSpPr/>
          <p:nvPr/>
        </p:nvSpPr>
        <p:spPr>
          <a:xfrm>
            <a:off x="9124506" y="10804738"/>
            <a:ext cx="202170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6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بُــرتقالُ</a:t>
            </a:r>
            <a:endParaRPr lang="en-US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09FB6DA8-506A-4F6E-A40C-BF602F6E4814}"/>
              </a:ext>
            </a:extLst>
          </p:cNvPr>
          <p:cNvSpPr/>
          <p:nvPr/>
        </p:nvSpPr>
        <p:spPr>
          <a:xfrm>
            <a:off x="6311380" y="10853373"/>
            <a:ext cx="147348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6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خُـبـْزُ</a:t>
            </a:r>
            <a:endParaRPr lang="en-US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793A13E8-E762-4045-8363-042D02292FB3}"/>
              </a:ext>
            </a:extLst>
          </p:cNvPr>
          <p:cNvSpPr/>
          <p:nvPr/>
        </p:nvSpPr>
        <p:spPr>
          <a:xfrm>
            <a:off x="3557528" y="10960461"/>
            <a:ext cx="17043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عُشْـبُ</a:t>
            </a:r>
            <a:endParaRPr lang="en-US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3" name="Picture 2" descr="Hand black and white hands clipart black and white free images - WikiClipArt">
            <a:extLst>
              <a:ext uri="{FF2B5EF4-FFF2-40B4-BE49-F238E27FC236}">
                <a16:creationId xmlns="" xmlns:a16="http://schemas.microsoft.com/office/drawing/2014/main" id="{6E831E04-10BC-43C2-A359-33302C08AF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200" y="7358232"/>
            <a:ext cx="1483775" cy="2014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Free Black And White Duck Clipart, Download Free Black And White Duck  Clipart png images, Free ClipArts on Clipart Library">
            <a:extLst>
              <a:ext uri="{FF2B5EF4-FFF2-40B4-BE49-F238E27FC236}">
                <a16:creationId xmlns="" xmlns:a16="http://schemas.microsoft.com/office/drawing/2014/main" id="{821A98D1-9A8A-43C7-852B-9C45CCF7E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94" y="4450447"/>
            <a:ext cx="1876425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lack and White Cow Clip Art - Black and White Cow Image | Cow coloring  pages, Kindergarten coloring pages, Cow colour">
            <a:extLst>
              <a:ext uri="{FF2B5EF4-FFF2-40B4-BE49-F238E27FC236}">
                <a16:creationId xmlns="" xmlns:a16="http://schemas.microsoft.com/office/drawing/2014/main" id="{A158E252-4DA9-4088-8966-F0C3BF5C24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1770" y="5175954"/>
            <a:ext cx="238125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uck Pond Black And White Clipart - Clipart Kid | Lily pad drawing, Pond  drawing, Clip art">
            <a:extLst>
              <a:ext uri="{FF2B5EF4-FFF2-40B4-BE49-F238E27FC236}">
                <a16:creationId xmlns="" xmlns:a16="http://schemas.microsoft.com/office/drawing/2014/main" id="{9F709766-7EDC-4047-883E-4320C6CFE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351" y="7580461"/>
            <a:ext cx="2835960" cy="1529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Bee Clip Art at Clker.com - vector clip art online, royalty free &amp; public  domain">
            <a:extLst>
              <a:ext uri="{FF2B5EF4-FFF2-40B4-BE49-F238E27FC236}">
                <a16:creationId xmlns="" xmlns:a16="http://schemas.microsoft.com/office/drawing/2014/main" id="{9C4FC43D-4977-4B2C-A75E-3692CB74F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556" y="7812954"/>
            <a:ext cx="1379003" cy="115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0B4F4D60-A4C3-4F4A-9AF8-82BBAF77E6A5}"/>
              </a:ext>
            </a:extLst>
          </p:cNvPr>
          <p:cNvSpPr/>
          <p:nvPr/>
        </p:nvSpPr>
        <p:spPr>
          <a:xfrm>
            <a:off x="756294" y="10963366"/>
            <a:ext cx="14911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قارِبُ</a:t>
            </a:r>
            <a:endParaRPr lang="en-US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="" xmlns:a16="http://schemas.microsoft.com/office/drawing/2014/main" id="{04D68267-BE4D-4C9C-9ABB-FA0536A42A61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9356"/>
          <a:stretch/>
        </p:blipFill>
        <p:spPr>
          <a:xfrm>
            <a:off x="0" y="-33689"/>
            <a:ext cx="12649903" cy="3211568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B11A0D56-D695-4EC2-BA46-CCB51ABDA831}"/>
              </a:ext>
            </a:extLst>
          </p:cNvPr>
          <p:cNvSpPr txBox="1"/>
          <p:nvPr/>
        </p:nvSpPr>
        <p:spPr>
          <a:xfrm flipH="1">
            <a:off x="9460107" y="2349375"/>
            <a:ext cx="23186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 smtClean="0"/>
              <a:t>التمهيدي</a:t>
            </a:r>
            <a:endParaRPr lang="en-US" sz="2800" b="1" dirty="0"/>
          </a:p>
        </p:txBody>
      </p: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BA93C65C-6320-45A3-8F21-D651CC25A5A7}"/>
              </a:ext>
            </a:extLst>
          </p:cNvPr>
          <p:cNvSpPr txBox="1"/>
          <p:nvPr/>
        </p:nvSpPr>
        <p:spPr>
          <a:xfrm flipH="1">
            <a:off x="-214355" y="1866238"/>
            <a:ext cx="554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400" b="1" dirty="0"/>
              <a:t>اللغة العربية </a:t>
            </a:r>
            <a:r>
              <a:rPr lang="ar-JO" sz="2800" b="1" dirty="0"/>
              <a:t>  </a:t>
            </a:r>
            <a:r>
              <a:rPr lang="ar-JO" sz="2000" b="1" dirty="0"/>
              <a:t>واجب حرف الباء </a:t>
            </a:r>
            <a:endParaRPr lang="en-US" sz="2400" b="1" dirty="0"/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A90D3ACC-BAEE-4AD9-908A-138363CDB4D4}"/>
              </a:ext>
            </a:extLst>
          </p:cNvPr>
          <p:cNvSpPr txBox="1"/>
          <p:nvPr/>
        </p:nvSpPr>
        <p:spPr>
          <a:xfrm flipH="1">
            <a:off x="3820623" y="2399635"/>
            <a:ext cx="2696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 smtClean="0"/>
              <a:t>2025/ 11/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02949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22CD01E-EB48-4461-8368-90D3329CE58C}"/>
              </a:ext>
            </a:extLst>
          </p:cNvPr>
          <p:cNvSpPr/>
          <p:nvPr/>
        </p:nvSpPr>
        <p:spPr>
          <a:xfrm>
            <a:off x="151687" y="250091"/>
            <a:ext cx="11888626" cy="1575581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1040" name="Rectangle 1039">
            <a:extLst>
              <a:ext uri="{FF2B5EF4-FFF2-40B4-BE49-F238E27FC236}">
                <a16:creationId xmlns="" xmlns:a16="http://schemas.microsoft.com/office/drawing/2014/main" id="{67ADDCB7-676F-45CF-80B5-D6FE1406E354}"/>
              </a:ext>
            </a:extLst>
          </p:cNvPr>
          <p:cNvSpPr/>
          <p:nvPr/>
        </p:nvSpPr>
        <p:spPr>
          <a:xfrm>
            <a:off x="6003634" y="7666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52" name="TextBox 1051">
            <a:extLst>
              <a:ext uri="{FF2B5EF4-FFF2-40B4-BE49-F238E27FC236}">
                <a16:creationId xmlns="" xmlns:a16="http://schemas.microsoft.com/office/drawing/2014/main" id="{2678DFA2-8086-4669-B9D2-C39E02F9221C}"/>
              </a:ext>
            </a:extLst>
          </p:cNvPr>
          <p:cNvSpPr txBox="1"/>
          <p:nvPr/>
        </p:nvSpPr>
        <p:spPr>
          <a:xfrm>
            <a:off x="5337893" y="791410"/>
            <a:ext cx="8250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أكتبُ حرف الباء  بشكليه  (بـ ، ب) ، باستعمال قلم الرصاص:</a:t>
            </a:r>
            <a:endParaRPr lang="en-US" sz="2400" b="1" dirty="0"/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BD4E2D71-F9AD-4557-A681-0F4982D7AEBD}"/>
              </a:ext>
            </a:extLst>
          </p:cNvPr>
          <p:cNvSpPr txBox="1"/>
          <p:nvPr/>
        </p:nvSpPr>
        <p:spPr>
          <a:xfrm>
            <a:off x="6216562" y="5297922"/>
            <a:ext cx="570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أقرأُ مقاطع المد الطويل و القصير التالية، ثم أكتبها:</a:t>
            </a:r>
            <a:endParaRPr lang="en-US" sz="2400" b="1" dirty="0"/>
          </a:p>
        </p:txBody>
      </p:sp>
      <p:sp>
        <p:nvSpPr>
          <p:cNvPr id="1047" name="TextBox 1046">
            <a:extLst>
              <a:ext uri="{FF2B5EF4-FFF2-40B4-BE49-F238E27FC236}">
                <a16:creationId xmlns="" xmlns:a16="http://schemas.microsoft.com/office/drawing/2014/main" id="{27E085EA-7ECF-4729-9125-2308E03B0854}"/>
              </a:ext>
            </a:extLst>
          </p:cNvPr>
          <p:cNvSpPr txBox="1"/>
          <p:nvPr/>
        </p:nvSpPr>
        <p:spPr>
          <a:xfrm>
            <a:off x="10278488" y="12707641"/>
            <a:ext cx="1023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7200" dirty="0"/>
              <a:t>بـا</a:t>
            </a:r>
            <a:endParaRPr lang="en-US" sz="7200" dirty="0"/>
          </a:p>
        </p:txBody>
      </p:sp>
      <p:cxnSp>
        <p:nvCxnSpPr>
          <p:cNvPr id="1050" name="Straight Arrow Connector 1049">
            <a:extLst>
              <a:ext uri="{FF2B5EF4-FFF2-40B4-BE49-F238E27FC236}">
                <a16:creationId xmlns="" xmlns:a16="http://schemas.microsoft.com/office/drawing/2014/main" id="{35F1AD20-AD92-4A3C-B2C6-55071F981B5C}"/>
              </a:ext>
            </a:extLst>
          </p:cNvPr>
          <p:cNvCxnSpPr>
            <a:cxnSpLocks/>
          </p:cNvCxnSpPr>
          <p:nvPr/>
        </p:nvCxnSpPr>
        <p:spPr>
          <a:xfrm flipH="1" flipV="1">
            <a:off x="8320604" y="12448866"/>
            <a:ext cx="1806197" cy="877601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3" name="Straight Arrow Connector 1052">
            <a:extLst>
              <a:ext uri="{FF2B5EF4-FFF2-40B4-BE49-F238E27FC236}">
                <a16:creationId xmlns="" xmlns:a16="http://schemas.microsoft.com/office/drawing/2014/main" id="{C6EAB6C1-2381-4A83-934E-6A0C8FB7AAA2}"/>
              </a:ext>
            </a:extLst>
          </p:cNvPr>
          <p:cNvCxnSpPr>
            <a:cxnSpLocks/>
          </p:cNvCxnSpPr>
          <p:nvPr/>
        </p:nvCxnSpPr>
        <p:spPr>
          <a:xfrm flipH="1">
            <a:off x="8320604" y="13408454"/>
            <a:ext cx="1806197" cy="499516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>
            <a:extLst>
              <a:ext uri="{FF2B5EF4-FFF2-40B4-BE49-F238E27FC236}">
                <a16:creationId xmlns="" xmlns:a16="http://schemas.microsoft.com/office/drawing/2014/main" id="{E6C3B05B-C936-4AF7-AAF7-556E5ACBF701}"/>
              </a:ext>
            </a:extLst>
          </p:cNvPr>
          <p:cNvSpPr txBox="1"/>
          <p:nvPr/>
        </p:nvSpPr>
        <p:spPr>
          <a:xfrm>
            <a:off x="7408618" y="11694778"/>
            <a:ext cx="1023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7200" smtClean="0"/>
              <a:t>بُ</a:t>
            </a:r>
            <a:endParaRPr lang="en-US" sz="7200" dirty="0"/>
          </a:p>
        </p:txBody>
      </p:sp>
      <p:sp>
        <p:nvSpPr>
          <p:cNvPr id="148" name="TextBox 147">
            <a:extLst>
              <a:ext uri="{FF2B5EF4-FFF2-40B4-BE49-F238E27FC236}">
                <a16:creationId xmlns="" xmlns:a16="http://schemas.microsoft.com/office/drawing/2014/main" id="{71413F84-044F-455F-B692-025C09AE009A}"/>
              </a:ext>
            </a:extLst>
          </p:cNvPr>
          <p:cNvSpPr txBox="1"/>
          <p:nvPr/>
        </p:nvSpPr>
        <p:spPr>
          <a:xfrm>
            <a:off x="7474534" y="13285476"/>
            <a:ext cx="1023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7200" dirty="0"/>
              <a:t>بـا</a:t>
            </a:r>
            <a:endParaRPr lang="en-US" sz="7200" dirty="0"/>
          </a:p>
        </p:txBody>
      </p:sp>
      <p:cxnSp>
        <p:nvCxnSpPr>
          <p:cNvPr id="99" name="Straight Connector 98">
            <a:extLst>
              <a:ext uri="{FF2B5EF4-FFF2-40B4-BE49-F238E27FC236}">
                <a16:creationId xmlns="" xmlns:a16="http://schemas.microsoft.com/office/drawing/2014/main" id="{70464C5B-C667-42F5-928A-093FD0CCCE37}"/>
              </a:ext>
            </a:extLst>
          </p:cNvPr>
          <p:cNvCxnSpPr/>
          <p:nvPr/>
        </p:nvCxnSpPr>
        <p:spPr>
          <a:xfrm flipH="1">
            <a:off x="5094286" y="12432598"/>
            <a:ext cx="203002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="" xmlns:a16="http://schemas.microsoft.com/office/drawing/2014/main" id="{16E3CE8A-A239-4D83-8FBC-CA19BDB66A1B}"/>
              </a:ext>
            </a:extLst>
          </p:cNvPr>
          <p:cNvCxnSpPr/>
          <p:nvPr/>
        </p:nvCxnSpPr>
        <p:spPr>
          <a:xfrm flipH="1">
            <a:off x="5106634" y="14106680"/>
            <a:ext cx="203002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>
            <a:extLst>
              <a:ext uri="{FF2B5EF4-FFF2-40B4-BE49-F238E27FC236}">
                <a16:creationId xmlns="" xmlns:a16="http://schemas.microsoft.com/office/drawing/2014/main" id="{3E12C6BA-2C29-4301-8286-AC5B6060C6B2}"/>
              </a:ext>
            </a:extLst>
          </p:cNvPr>
          <p:cNvSpPr txBox="1"/>
          <p:nvPr/>
        </p:nvSpPr>
        <p:spPr>
          <a:xfrm>
            <a:off x="7673689" y="10707851"/>
            <a:ext cx="8505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b="1" dirty="0"/>
              <a:t>أركبُ  من المقاطع كلمات ، ثم أقرأ  :</a:t>
            </a:r>
            <a:endParaRPr lang="en-US" sz="2400" b="1" dirty="0"/>
          </a:p>
        </p:txBody>
      </p:sp>
      <p:pic>
        <p:nvPicPr>
          <p:cNvPr id="110" name="Picture 109">
            <a:extLst>
              <a:ext uri="{FF2B5EF4-FFF2-40B4-BE49-F238E27FC236}">
                <a16:creationId xmlns="" xmlns:a16="http://schemas.microsoft.com/office/drawing/2014/main" id="{E7F0B2AA-B37F-48B1-88D0-55081DA1E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68" y="6024842"/>
            <a:ext cx="11990149" cy="4308064"/>
          </a:xfrm>
          <a:prstGeom prst="rect">
            <a:avLst/>
          </a:prstGeom>
        </p:spPr>
      </p:pic>
      <p:graphicFrame>
        <p:nvGraphicFramePr>
          <p:cNvPr id="111" name="Table 111">
            <a:extLst>
              <a:ext uri="{FF2B5EF4-FFF2-40B4-BE49-F238E27FC236}">
                <a16:creationId xmlns="" xmlns:a16="http://schemas.microsoft.com/office/drawing/2014/main" id="{793EFB0A-9242-4D7A-8DDF-A44307335F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200764"/>
              </p:ext>
            </p:extLst>
          </p:nvPr>
        </p:nvGraphicFramePr>
        <p:xfrm>
          <a:off x="2908183" y="1636304"/>
          <a:ext cx="8429325" cy="3026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5865">
                  <a:extLst>
                    <a:ext uri="{9D8B030D-6E8A-4147-A177-3AD203B41FA5}">
                      <a16:colId xmlns="" xmlns:a16="http://schemas.microsoft.com/office/drawing/2014/main" val="444687354"/>
                    </a:ext>
                  </a:extLst>
                </a:gridCol>
                <a:gridCol w="1685865">
                  <a:extLst>
                    <a:ext uri="{9D8B030D-6E8A-4147-A177-3AD203B41FA5}">
                      <a16:colId xmlns="" xmlns:a16="http://schemas.microsoft.com/office/drawing/2014/main" val="669159422"/>
                    </a:ext>
                  </a:extLst>
                </a:gridCol>
                <a:gridCol w="1685865">
                  <a:extLst>
                    <a:ext uri="{9D8B030D-6E8A-4147-A177-3AD203B41FA5}">
                      <a16:colId xmlns="" xmlns:a16="http://schemas.microsoft.com/office/drawing/2014/main" val="1332221144"/>
                    </a:ext>
                  </a:extLst>
                </a:gridCol>
                <a:gridCol w="1685865">
                  <a:extLst>
                    <a:ext uri="{9D8B030D-6E8A-4147-A177-3AD203B41FA5}">
                      <a16:colId xmlns="" xmlns:a16="http://schemas.microsoft.com/office/drawing/2014/main" val="3148917188"/>
                    </a:ext>
                  </a:extLst>
                </a:gridCol>
                <a:gridCol w="1685865">
                  <a:extLst>
                    <a:ext uri="{9D8B030D-6E8A-4147-A177-3AD203B41FA5}">
                      <a16:colId xmlns="" xmlns:a16="http://schemas.microsoft.com/office/drawing/2014/main" val="1392844671"/>
                    </a:ext>
                  </a:extLst>
                </a:gridCol>
              </a:tblGrid>
              <a:tr h="1513333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JO" sz="8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بـ</a:t>
                      </a:r>
                      <a:endParaRPr kumimoji="0" lang="en-US" sz="8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JO" sz="8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بـ</a:t>
                      </a:r>
                      <a:endParaRPr kumimoji="0" lang="en-US" sz="8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90768300"/>
                  </a:ext>
                </a:extLst>
              </a:tr>
              <a:tr h="1513333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JO" sz="8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ب</a:t>
                      </a:r>
                      <a:endParaRPr kumimoji="0" lang="en-US" sz="8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JO" sz="8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ب</a:t>
                      </a:r>
                      <a:endParaRPr kumimoji="0" lang="en-US" sz="8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49447931"/>
                  </a:ext>
                </a:extLst>
              </a:tr>
            </a:tbl>
          </a:graphicData>
        </a:graphic>
      </p:graphicFrame>
      <p:cxnSp>
        <p:nvCxnSpPr>
          <p:cNvPr id="114" name="Straight Connector 113">
            <a:extLst>
              <a:ext uri="{FF2B5EF4-FFF2-40B4-BE49-F238E27FC236}">
                <a16:creationId xmlns="" xmlns:a16="http://schemas.microsoft.com/office/drawing/2014/main" id="{7997EF82-10DB-4F5E-8782-ADD10E5A883D}"/>
              </a:ext>
            </a:extLst>
          </p:cNvPr>
          <p:cNvCxnSpPr>
            <a:cxnSpLocks/>
          </p:cNvCxnSpPr>
          <p:nvPr/>
        </p:nvCxnSpPr>
        <p:spPr>
          <a:xfrm flipH="1">
            <a:off x="2965842" y="2507996"/>
            <a:ext cx="8314006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="" xmlns:a16="http://schemas.microsoft.com/office/drawing/2014/main" id="{8B4E5725-988A-414C-8259-64BA423C89F2}"/>
              </a:ext>
            </a:extLst>
          </p:cNvPr>
          <p:cNvCxnSpPr/>
          <p:nvPr/>
        </p:nvCxnSpPr>
        <p:spPr>
          <a:xfrm flipH="1">
            <a:off x="2965842" y="4006311"/>
            <a:ext cx="8314006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Group 125">
            <a:extLst>
              <a:ext uri="{FF2B5EF4-FFF2-40B4-BE49-F238E27FC236}">
                <a16:creationId xmlns="" xmlns:a16="http://schemas.microsoft.com/office/drawing/2014/main" id="{60E35C3C-CF8D-4B31-B7DC-B7C505FF104B}"/>
              </a:ext>
            </a:extLst>
          </p:cNvPr>
          <p:cNvGrpSpPr/>
          <p:nvPr/>
        </p:nvGrpSpPr>
        <p:grpSpPr>
          <a:xfrm>
            <a:off x="4138473" y="2135598"/>
            <a:ext cx="4884466" cy="91438"/>
            <a:chOff x="4268912" y="1741549"/>
            <a:chExt cx="4884466" cy="91438"/>
          </a:xfrm>
        </p:grpSpPr>
        <p:sp>
          <p:nvSpPr>
            <p:cNvPr id="116" name="Oval 115">
              <a:extLst>
                <a:ext uri="{FF2B5EF4-FFF2-40B4-BE49-F238E27FC236}">
                  <a16:creationId xmlns="" xmlns:a16="http://schemas.microsoft.com/office/drawing/2014/main" id="{A370820F-B7D5-4FE2-B691-8C21407C7575}"/>
                </a:ext>
              </a:extLst>
            </p:cNvPr>
            <p:cNvSpPr/>
            <p:nvPr/>
          </p:nvSpPr>
          <p:spPr>
            <a:xfrm>
              <a:off x="9102903" y="1756881"/>
              <a:ext cx="50475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="" xmlns:a16="http://schemas.microsoft.com/office/drawing/2014/main" id="{64673DB7-1F7F-4EA4-A288-625ACE387EA8}"/>
                </a:ext>
              </a:extLst>
            </p:cNvPr>
            <p:cNvSpPr/>
            <p:nvPr/>
          </p:nvSpPr>
          <p:spPr>
            <a:xfrm>
              <a:off x="7543643" y="1775290"/>
              <a:ext cx="50475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>
              <a:extLst>
                <a:ext uri="{FF2B5EF4-FFF2-40B4-BE49-F238E27FC236}">
                  <a16:creationId xmlns="" xmlns:a16="http://schemas.microsoft.com/office/drawing/2014/main" id="{C23F067A-4694-45E4-9965-78B7793F851F}"/>
                </a:ext>
              </a:extLst>
            </p:cNvPr>
            <p:cNvSpPr/>
            <p:nvPr/>
          </p:nvSpPr>
          <p:spPr>
            <a:xfrm>
              <a:off x="5953159" y="1787268"/>
              <a:ext cx="50475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="" xmlns:a16="http://schemas.microsoft.com/office/drawing/2014/main" id="{DF32E733-5325-42B5-BDC2-A67E541C0C38}"/>
                </a:ext>
              </a:extLst>
            </p:cNvPr>
            <p:cNvSpPr/>
            <p:nvPr/>
          </p:nvSpPr>
          <p:spPr>
            <a:xfrm>
              <a:off x="4268912" y="1741549"/>
              <a:ext cx="50475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="" xmlns:a16="http://schemas.microsoft.com/office/drawing/2014/main" id="{04E1A35E-EA27-4CB5-A428-EEFA0653AD68}"/>
              </a:ext>
            </a:extLst>
          </p:cNvPr>
          <p:cNvGrpSpPr/>
          <p:nvPr/>
        </p:nvGrpSpPr>
        <p:grpSpPr>
          <a:xfrm>
            <a:off x="4212296" y="3649244"/>
            <a:ext cx="4884466" cy="91438"/>
            <a:chOff x="4268912" y="1741549"/>
            <a:chExt cx="4884466" cy="91438"/>
          </a:xfrm>
        </p:grpSpPr>
        <p:sp>
          <p:nvSpPr>
            <p:cNvPr id="177" name="Oval 176">
              <a:extLst>
                <a:ext uri="{FF2B5EF4-FFF2-40B4-BE49-F238E27FC236}">
                  <a16:creationId xmlns="" xmlns:a16="http://schemas.microsoft.com/office/drawing/2014/main" id="{2B40CE02-F70A-4DD9-B5DE-DD35586912D5}"/>
                </a:ext>
              </a:extLst>
            </p:cNvPr>
            <p:cNvSpPr/>
            <p:nvPr/>
          </p:nvSpPr>
          <p:spPr>
            <a:xfrm>
              <a:off x="9102903" y="1756881"/>
              <a:ext cx="50475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="" xmlns:a16="http://schemas.microsoft.com/office/drawing/2014/main" id="{77ED776D-6CA3-4A49-A956-3A2E2842B097}"/>
                </a:ext>
              </a:extLst>
            </p:cNvPr>
            <p:cNvSpPr/>
            <p:nvPr/>
          </p:nvSpPr>
          <p:spPr>
            <a:xfrm>
              <a:off x="7543643" y="1775290"/>
              <a:ext cx="50475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="" xmlns:a16="http://schemas.microsoft.com/office/drawing/2014/main" id="{2E1408FB-844F-446A-B523-04102DC254BF}"/>
                </a:ext>
              </a:extLst>
            </p:cNvPr>
            <p:cNvSpPr/>
            <p:nvPr/>
          </p:nvSpPr>
          <p:spPr>
            <a:xfrm>
              <a:off x="5953159" y="1787268"/>
              <a:ext cx="50475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="" xmlns:a16="http://schemas.microsoft.com/office/drawing/2014/main" id="{B244CACF-2160-41DA-AC29-AA2AE365DEA7}"/>
                </a:ext>
              </a:extLst>
            </p:cNvPr>
            <p:cNvSpPr/>
            <p:nvPr/>
          </p:nvSpPr>
          <p:spPr>
            <a:xfrm>
              <a:off x="4268912" y="1741549"/>
              <a:ext cx="54604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8" name="TextBox 127">
            <a:extLst>
              <a:ext uri="{FF2B5EF4-FFF2-40B4-BE49-F238E27FC236}">
                <a16:creationId xmlns="" xmlns:a16="http://schemas.microsoft.com/office/drawing/2014/main" id="{57FB3D7C-3CB9-455C-A6C8-9AB30099E00F}"/>
              </a:ext>
            </a:extLst>
          </p:cNvPr>
          <p:cNvSpPr txBox="1"/>
          <p:nvPr/>
        </p:nvSpPr>
        <p:spPr>
          <a:xfrm>
            <a:off x="2089108" y="15202980"/>
            <a:ext cx="14269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800" b="1" dirty="0"/>
              <a:t>الهدف:</a:t>
            </a:r>
            <a:r>
              <a:rPr lang="ar-JO" sz="2400" b="1" dirty="0"/>
              <a:t> أن يتدرب الطفل على المهارات اللغوية ( قراءة ، كتابة ، تركيب مقاطع لتكوين كلمات ).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40450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558</TotalTime>
  <Words>114</Words>
  <Application>Microsoft Office PowerPoint</Application>
  <PresentationFormat>Custom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maisa rafey</dc:creator>
  <cp:lastModifiedBy>user</cp:lastModifiedBy>
  <cp:revision>56</cp:revision>
  <dcterms:created xsi:type="dcterms:W3CDTF">2021-09-26T15:29:54Z</dcterms:created>
  <dcterms:modified xsi:type="dcterms:W3CDTF">2025-11-13T10:35:54Z</dcterms:modified>
</cp:coreProperties>
</file>