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2526-2638-450C-BFB0-080B65E32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94901-38D6-419D-BF08-77607797B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02847-03AD-45E2-A95C-0140EA74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FCF25-D50B-46F2-8DA8-0F3D57AC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310C5-A747-4FC0-8A38-E5A78A4E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0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68821-BFE5-4E9A-9F66-05CA6CD14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BD010-8FD6-4C30-BF13-F6303C0DF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959F0-5326-4635-91D3-956E0F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BA7A9-C60F-47FF-AD7D-F4F73A16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79D89-179A-4C5D-A3F7-83C6D7CB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1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9B83C-26C8-4EE4-AFAF-35A316C09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64867-77BE-41EF-A3EB-BAC83987F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39A7F-40B7-4CB5-86F4-6BEB6072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C89CC-8B57-4E5E-9D0A-F230D5E2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60161-E481-4BBC-B59D-9D0692F92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CC86-C69A-4790-B8CD-22D9931F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ACBD-6C0C-48F5-A159-A2508FF71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A97F7-E80D-491A-95C6-FA71E3C3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0E54D-81BC-46DF-819A-28198D1B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3BF8B-C501-42F1-85FF-8A2D6A05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8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861CE-5D59-4C77-9206-1EDC41625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B36BB-9480-409C-B057-A390CAE2A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C6BE9-B24D-407A-87E8-D3D3BF1E9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251C8-7394-4961-B11F-9AC15C924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E0F75-1C91-46C2-8B0C-BA944D77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6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1F86E-CB48-47F4-867C-EC7587EF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D6350-9578-4EA1-BB25-0E36B07E2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C5696-48F5-46AE-A6B3-1A1278737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D1269-9169-41D2-9AB6-CD73AC7F6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5B9B6-158D-4C79-BECE-FAFF632C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4CCC9-755D-4726-AEA4-BA075B28D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9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96FC5-5791-48BC-A82C-9D63B87F5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33AB7-09F0-4B76-A4BD-9A5B39A8C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79591-911D-46B8-9535-277AFAB0A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AFB4B7-60CD-46B7-9620-3F074EB062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8070E4-90C0-42B0-A7E7-17F9B505F2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06F2F2-D471-4858-9D1A-14777F96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6B756F-76E8-438D-8D73-8E8A2701C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59FD1B-7769-4E6B-940C-8531B578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32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337EE-6A84-4D4C-A287-0FA26EDE1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497D6-E9B3-4FA1-8928-1286BE64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8EB58-7BF4-4CA6-988D-7E1A25E8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4CEF9-19C2-44B7-9DA0-7CF75F51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3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F3A755-9AE6-41A2-84B3-B731A4880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CFF726-BC32-407B-8E78-BC4FFFB8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61D10-BE8C-4A3D-A8C1-46D97D4AD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9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409E-25E8-4540-81AE-CC60D419B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0468C-8E1F-4C93-B803-BA489798F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E28B4-A9FF-438E-825A-5B8B87C23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1E070-4EF0-45FA-9F2A-9B7B99C0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96D2D-B69F-45B1-8F05-91B00FF0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AE59F-E756-41C3-B37E-B6457ACD9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2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5CBD7-CE24-4ACD-BDD6-E7BB362E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DFC00F-B6F6-4B54-8158-CE5E37E50E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13C944-29B1-4F11-9106-BB04CA4EA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2E005-F0B0-4A0F-9421-B5F01F792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5E127-B4D3-46FA-805C-699FD69C4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4658C2-736E-40BE-9718-12881658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6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8F4732-DD9E-4BC5-82BA-0C4333B0F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0E9D5-1CED-405B-BD7A-99EBD1D00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7CCE7-1875-4737-A981-30326FE5D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8450-023E-4272-B1AE-E36D9051C8F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3492C-78A2-44B4-A9DB-00F342911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2D6C3-ED04-4DD0-8535-750D52FB9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8EEE5-EC40-4834-ADD2-1A2253241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8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A454-7687-4620-9207-7ADC1089BC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Verbe</a:t>
            </a:r>
            <a:r>
              <a:rPr lang="en-US" dirty="0"/>
              <a:t> </a:t>
            </a:r>
            <a:r>
              <a:rPr lang="en-US" dirty="0" err="1"/>
              <a:t>avoir</a:t>
            </a:r>
            <a:r>
              <a:rPr lang="en-US" dirty="0"/>
              <a:t> (to have 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BDF33B-EBA2-4256-ACE0-BF7C28018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671" y="3602038"/>
            <a:ext cx="9697329" cy="2700288"/>
          </a:xfrm>
        </p:spPr>
        <p:txBody>
          <a:bodyPr>
            <a:normAutofit/>
          </a:bodyPr>
          <a:lstStyle/>
          <a:p>
            <a:r>
              <a:rPr lang="en-US" sz="4000" dirty="0"/>
              <a:t>J ai                      nous </a:t>
            </a:r>
            <a:r>
              <a:rPr lang="en-US" sz="4000" dirty="0" err="1"/>
              <a:t>avons</a:t>
            </a:r>
            <a:endParaRPr lang="en-US" sz="4000" dirty="0"/>
          </a:p>
          <a:p>
            <a:r>
              <a:rPr lang="en-US" sz="4000" dirty="0"/>
              <a:t>Tu as                    </a:t>
            </a:r>
            <a:r>
              <a:rPr lang="en-US" sz="4000" dirty="0" err="1"/>
              <a:t>vous</a:t>
            </a:r>
            <a:r>
              <a:rPr lang="en-US" sz="4000" dirty="0"/>
              <a:t> </a:t>
            </a:r>
            <a:r>
              <a:rPr lang="en-US" sz="4000" dirty="0" err="1"/>
              <a:t>avez</a:t>
            </a:r>
            <a:r>
              <a:rPr lang="en-US" sz="4000" dirty="0"/>
              <a:t> </a:t>
            </a:r>
          </a:p>
          <a:p>
            <a:r>
              <a:rPr lang="en-US" sz="4000" dirty="0"/>
              <a:t>Il a                           </a:t>
            </a:r>
            <a:r>
              <a:rPr lang="en-US" sz="4000" dirty="0" err="1"/>
              <a:t>ils</a:t>
            </a:r>
            <a:r>
              <a:rPr lang="en-US" sz="4000" dirty="0"/>
              <a:t> </a:t>
            </a:r>
            <a:r>
              <a:rPr lang="en-US" sz="4000" dirty="0" err="1"/>
              <a:t>ont</a:t>
            </a:r>
            <a:r>
              <a:rPr lang="en-US" sz="4000" dirty="0"/>
              <a:t> </a:t>
            </a:r>
          </a:p>
          <a:p>
            <a:r>
              <a:rPr lang="en-US" sz="4000" dirty="0"/>
              <a:t>Elle a                      </a:t>
            </a:r>
            <a:r>
              <a:rPr lang="en-US" sz="4000" dirty="0" err="1"/>
              <a:t>elles</a:t>
            </a:r>
            <a:r>
              <a:rPr lang="en-US" sz="4000" dirty="0"/>
              <a:t> </a:t>
            </a:r>
            <a:r>
              <a:rPr lang="en-US" sz="4000" dirty="0" err="1"/>
              <a:t>ont</a:t>
            </a:r>
            <a:r>
              <a:rPr lang="en-US" sz="40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478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72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35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65C6C-4F2B-4A2A-B7EF-98B9DC147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Les pronoms personnels</a:t>
            </a:r>
          </a:p>
        </p:txBody>
      </p:sp>
      <p:sp>
        <p:nvSpPr>
          <p:cNvPr id="103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Les pronoms personnels sujets - Learning Tree Educational Store Inc.">
            <a:extLst>
              <a:ext uri="{FF2B5EF4-FFF2-40B4-BE49-F238E27FC236}">
                <a16:creationId xmlns:a16="http://schemas.microsoft.com/office/drawing/2014/main" id="{2EA91E5F-C011-46C6-9FD4-035930E8A5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" r="-2" b="17503"/>
          <a:stretch/>
        </p:blipFill>
        <p:spPr bwMode="auto">
          <a:xfrm>
            <a:off x="976251" y="942538"/>
            <a:ext cx="7163222" cy="480833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06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72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57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177414-E896-4802-ACE8-C4266B2D9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1325563"/>
          </a:xfrm>
        </p:spPr>
        <p:txBody>
          <a:bodyPr>
            <a:normAutofit/>
          </a:bodyPr>
          <a:lstStyle/>
          <a:p>
            <a:r>
              <a:rPr lang="en-US" sz="3200"/>
              <a:t>Avoir + famille </a:t>
            </a:r>
          </a:p>
        </p:txBody>
      </p:sp>
      <p:sp>
        <p:nvSpPr>
          <p:cNvPr id="2058" name="Content Placeholder 2053">
            <a:extLst>
              <a:ext uri="{FF2B5EF4-FFF2-40B4-BE49-F238E27FC236}">
                <a16:creationId xmlns:a16="http://schemas.microsoft.com/office/drawing/2014/main" id="{3975097F-A1F8-4360-8CE4-8EA932F14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32199" cy="43513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J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ai</a:t>
            </a:r>
            <a:r>
              <a:rPr lang="en-US" sz="2400" dirty="0"/>
              <a:t> un </a:t>
            </a:r>
            <a:r>
              <a:rPr lang="en-US" sz="2400" dirty="0" err="1"/>
              <a:t>pere</a:t>
            </a:r>
            <a:r>
              <a:rPr lang="en-US" sz="2400" dirty="0"/>
              <a:t> 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Tu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as</a:t>
            </a:r>
            <a:r>
              <a:rPr lang="en-US" sz="2400" dirty="0"/>
              <a:t> </a:t>
            </a:r>
            <a:r>
              <a:rPr lang="en-US" sz="2400" dirty="0" err="1"/>
              <a:t>une</a:t>
            </a:r>
            <a:r>
              <a:rPr lang="en-US" sz="2400" dirty="0"/>
              <a:t> mere 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Il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 un frere 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Elle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 </a:t>
            </a:r>
            <a:r>
              <a:rPr lang="en-US" sz="2400" dirty="0" err="1"/>
              <a:t>une</a:t>
            </a:r>
            <a:r>
              <a:rPr lang="en-US" sz="2400" dirty="0"/>
              <a:t> </a:t>
            </a:r>
            <a:r>
              <a:rPr lang="en-US" sz="2400" dirty="0" err="1"/>
              <a:t>soeur</a:t>
            </a:r>
            <a:r>
              <a:rPr lang="en-US" sz="2400" dirty="0"/>
              <a:t> 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Nous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avons</a:t>
            </a:r>
            <a:r>
              <a:rPr lang="en-US" sz="2400" dirty="0"/>
              <a:t> des parents </a:t>
            </a:r>
          </a:p>
          <a:p>
            <a:r>
              <a:rPr lang="en-US" sz="2400" dirty="0" err="1">
                <a:solidFill>
                  <a:schemeClr val="accent1"/>
                </a:solidFill>
              </a:rPr>
              <a:t>Vous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avez</a:t>
            </a:r>
            <a:r>
              <a:rPr lang="en-US" sz="2400" dirty="0"/>
              <a:t> un grand-</a:t>
            </a:r>
            <a:r>
              <a:rPr lang="en-US" sz="2400" dirty="0" err="1"/>
              <a:t>pere</a:t>
            </a:r>
            <a:endParaRPr lang="en-US" sz="2400" dirty="0"/>
          </a:p>
          <a:p>
            <a:r>
              <a:rPr lang="en-US" sz="2400" dirty="0" err="1">
                <a:solidFill>
                  <a:schemeClr val="accent1"/>
                </a:solidFill>
              </a:rPr>
              <a:t>Ils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ont</a:t>
            </a:r>
            <a:r>
              <a:rPr lang="en-US" sz="2400" dirty="0"/>
              <a:t> </a:t>
            </a:r>
            <a:r>
              <a:rPr lang="en-US" sz="2400" dirty="0" err="1"/>
              <a:t>une</a:t>
            </a:r>
            <a:r>
              <a:rPr lang="en-US" sz="2400" dirty="0"/>
              <a:t> grand-mere</a:t>
            </a:r>
          </a:p>
          <a:p>
            <a:r>
              <a:rPr lang="en-US" sz="2400" dirty="0" err="1">
                <a:solidFill>
                  <a:schemeClr val="accent1"/>
                </a:solidFill>
              </a:rPr>
              <a:t>Elles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ont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une</a:t>
            </a:r>
            <a:r>
              <a:rPr lang="en-US" sz="2400" dirty="0"/>
              <a:t> </a:t>
            </a:r>
            <a:r>
              <a:rPr lang="en-US" sz="2400" dirty="0" err="1"/>
              <a:t>famille</a:t>
            </a:r>
            <a:r>
              <a:rPr lang="en-US" sz="2400" dirty="0"/>
              <a:t> </a:t>
            </a:r>
          </a:p>
        </p:txBody>
      </p:sp>
      <p:sp>
        <p:nvSpPr>
          <p:cNvPr id="77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40826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Family Images, Stock Pictures, Royalty Free Family Photos And Stock  Photography | Family cartoon, Family picture cartoon, Family clipart">
            <a:extLst>
              <a:ext uri="{FF2B5EF4-FFF2-40B4-BE49-F238E27FC236}">
                <a16:creationId xmlns:a16="http://schemas.microsoft.com/office/drawing/2014/main" id="{EEF01E13-FF8C-4934-9F20-783A1B5420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r="2" b="2"/>
          <a:stretch/>
        </p:blipFill>
        <p:spPr bwMode="auto">
          <a:xfrm>
            <a:off x="5603706" y="1258529"/>
            <a:ext cx="5638853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115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72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5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39C20-F328-426D-BD26-1C964408A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1325563"/>
          </a:xfrm>
        </p:spPr>
        <p:txBody>
          <a:bodyPr>
            <a:normAutofit/>
          </a:bodyPr>
          <a:lstStyle/>
          <a:p>
            <a:r>
              <a:rPr lang="en-US" sz="3200" dirty="0" err="1"/>
              <a:t>Avoir</a:t>
            </a:r>
            <a:r>
              <a:rPr lang="en-US" sz="3200" dirty="0"/>
              <a:t> +age</a:t>
            </a:r>
            <a:br>
              <a:rPr lang="en-US" sz="3200" dirty="0"/>
            </a:br>
            <a:r>
              <a:rPr lang="en-US" sz="3200" dirty="0" err="1">
                <a:solidFill>
                  <a:srgbClr val="00B050"/>
                </a:solidFill>
              </a:rPr>
              <a:t>quel</a:t>
            </a:r>
            <a:r>
              <a:rPr lang="en-US" sz="3200" dirty="0">
                <a:solidFill>
                  <a:srgbClr val="00B050"/>
                </a:solidFill>
              </a:rPr>
              <a:t> age as-</a:t>
            </a:r>
            <a:r>
              <a:rPr lang="en-US" sz="3200" dirty="0" err="1">
                <a:solidFill>
                  <a:srgbClr val="00B050"/>
                </a:solidFill>
              </a:rPr>
              <a:t>tu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r>
              <a:rPr lang="en-US" sz="3200" dirty="0"/>
              <a:t>? </a:t>
            </a:r>
          </a:p>
        </p:txBody>
      </p:sp>
      <p:sp>
        <p:nvSpPr>
          <p:cNvPr id="3081" name="Content Placeholder 3077">
            <a:extLst>
              <a:ext uri="{FF2B5EF4-FFF2-40B4-BE49-F238E27FC236}">
                <a16:creationId xmlns:a16="http://schemas.microsoft.com/office/drawing/2014/main" id="{2A65092D-0365-4AF1-9FB1-CED8DB5FF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89" y="1732669"/>
            <a:ext cx="3939821" cy="4351338"/>
          </a:xfrm>
        </p:spPr>
        <p:txBody>
          <a:bodyPr>
            <a:normAutofit/>
          </a:bodyPr>
          <a:lstStyle/>
          <a:p>
            <a:r>
              <a:rPr lang="en-US" sz="3200" dirty="0"/>
              <a:t>Tu </a:t>
            </a:r>
            <a:r>
              <a:rPr lang="en-US" sz="3200" dirty="0">
                <a:solidFill>
                  <a:srgbClr val="FF0000"/>
                </a:solidFill>
              </a:rPr>
              <a:t>as</a:t>
            </a:r>
            <a:r>
              <a:rPr lang="en-US" sz="3200" dirty="0"/>
              <a:t> </a:t>
            </a:r>
            <a:r>
              <a:rPr lang="en-US" sz="3200" dirty="0" err="1"/>
              <a:t>douze</a:t>
            </a:r>
            <a:r>
              <a:rPr lang="en-US" sz="3200" dirty="0"/>
              <a:t>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/>
              <a:t>J</a:t>
            </a:r>
            <a:r>
              <a:rPr lang="en-US" sz="3200" dirty="0">
                <a:solidFill>
                  <a:srgbClr val="FF0000"/>
                </a:solidFill>
              </a:rPr>
              <a:t> ai </a:t>
            </a:r>
            <a:r>
              <a:rPr lang="en-US" sz="3200" dirty="0" err="1"/>
              <a:t>neuf</a:t>
            </a:r>
            <a:r>
              <a:rPr lang="en-US" sz="3200" dirty="0"/>
              <a:t>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/>
              <a:t>Il </a:t>
            </a:r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/>
              <a:t> </a:t>
            </a:r>
            <a:r>
              <a:rPr lang="en-US" sz="3200" dirty="0" err="1"/>
              <a:t>huit</a:t>
            </a:r>
            <a:r>
              <a:rPr lang="en-US" sz="3200" dirty="0"/>
              <a:t>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/>
              <a:t>Elle </a:t>
            </a:r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dirty="0"/>
              <a:t> sept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/>
              <a:t>Nous </a:t>
            </a:r>
            <a:r>
              <a:rPr lang="en-US" sz="3200" dirty="0" err="1">
                <a:solidFill>
                  <a:srgbClr val="FF0000"/>
                </a:solidFill>
              </a:rPr>
              <a:t>avons</a:t>
            </a:r>
            <a:r>
              <a:rPr lang="en-US" sz="3200" dirty="0"/>
              <a:t> </a:t>
            </a:r>
            <a:r>
              <a:rPr lang="en-US" sz="3200" dirty="0" err="1"/>
              <a:t>neuf</a:t>
            </a:r>
            <a:r>
              <a:rPr lang="en-US" sz="3200" dirty="0"/>
              <a:t>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avez</a:t>
            </a:r>
            <a:r>
              <a:rPr lang="en-US" sz="3200" dirty="0"/>
              <a:t> dix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Ils</a:t>
            </a:r>
            <a:r>
              <a:rPr lang="en-US" sz="3200" dirty="0"/>
              <a:t> </a:t>
            </a:r>
            <a:r>
              <a:rPr lang="en-US" sz="3200" dirty="0" err="1">
                <a:solidFill>
                  <a:srgbClr val="FF0000"/>
                </a:solidFill>
              </a:rPr>
              <a:t>ont</a:t>
            </a:r>
            <a:r>
              <a:rPr lang="en-US" sz="3200" dirty="0"/>
              <a:t> cinq </a:t>
            </a:r>
            <a:r>
              <a:rPr lang="en-US" sz="3200" dirty="0" err="1"/>
              <a:t>ans</a:t>
            </a:r>
            <a:r>
              <a:rPr lang="en-US" sz="3200" dirty="0"/>
              <a:t> </a:t>
            </a:r>
          </a:p>
        </p:txBody>
      </p:sp>
      <p:sp>
        <p:nvSpPr>
          <p:cNvPr id="77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30366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Free photo: Birthday Cake Clipart - Birthday, Cake, Candles - Free Download  - Jooinn">
            <a:extLst>
              <a:ext uri="{FF2B5EF4-FFF2-40B4-BE49-F238E27FC236}">
                <a16:creationId xmlns:a16="http://schemas.microsoft.com/office/drawing/2014/main" id="{4B0A4B01-6DD6-4DE6-A918-03EE645CCC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01" r="-1" b="606"/>
          <a:stretch/>
        </p:blipFill>
        <p:spPr bwMode="auto">
          <a:xfrm>
            <a:off x="5193686" y="1196623"/>
            <a:ext cx="6048873" cy="439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50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1B8A0-1C50-334A-480F-95F8E5DC5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Avoir</a:t>
            </a:r>
            <a:r>
              <a:rPr lang="en-US" dirty="0"/>
              <a:t> +parties du corps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A1C44-FF41-1A8D-D78A-C5E987223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6311" y="1687513"/>
            <a:ext cx="5181600" cy="43513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Elle a les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cheveux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longs et blonds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Elle a les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yeux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verts </a:t>
            </a:r>
          </a:p>
        </p:txBody>
      </p:sp>
      <p:pic>
        <p:nvPicPr>
          <p:cNvPr id="1026" name="Picture 2" descr="Blonde Hair Green Eyes Cartoon Stock Illustrations – 264 ...">
            <a:extLst>
              <a:ext uri="{FF2B5EF4-FFF2-40B4-BE49-F238E27FC236}">
                <a16:creationId xmlns:a16="http://schemas.microsoft.com/office/drawing/2014/main" id="{05D7B573-7B8B-6B62-AE3E-A633051C4FC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090" y="1951629"/>
            <a:ext cx="3305127" cy="3930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650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1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5A3858-A11A-4FB1-9C78-0DDB1549B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221" y="250031"/>
            <a:ext cx="3200400" cy="1325563"/>
          </a:xfrm>
        </p:spPr>
        <p:txBody>
          <a:bodyPr>
            <a:normAutofit/>
          </a:bodyPr>
          <a:lstStyle/>
          <a:p>
            <a:r>
              <a:rPr lang="en-US" sz="3200" dirty="0" err="1"/>
              <a:t>Avoir</a:t>
            </a:r>
            <a:r>
              <a:rPr lang="en-US" sz="3200" dirty="0"/>
              <a:t>+ possession </a:t>
            </a:r>
          </a:p>
        </p:txBody>
      </p:sp>
      <p:sp>
        <p:nvSpPr>
          <p:cNvPr id="4102" name="Content Placeholder 4101">
            <a:extLst>
              <a:ext uri="{FF2B5EF4-FFF2-40B4-BE49-F238E27FC236}">
                <a16:creationId xmlns:a16="http://schemas.microsoft.com/office/drawing/2014/main" id="{DE9979D3-8E4B-4225-8D80-4C1EEEDEC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53177" cy="4351338"/>
          </a:xfrm>
        </p:spPr>
        <p:txBody>
          <a:bodyPr>
            <a:normAutofit fontScale="92500"/>
          </a:bodyPr>
          <a:lstStyle/>
          <a:p>
            <a:r>
              <a:rPr lang="en-US" sz="3000" dirty="0">
                <a:solidFill>
                  <a:schemeClr val="accent1"/>
                </a:solidFill>
              </a:rPr>
              <a:t>J </a:t>
            </a:r>
            <a:r>
              <a:rPr lang="en-US" sz="3000" dirty="0">
                <a:solidFill>
                  <a:srgbClr val="FF0000"/>
                </a:solidFill>
              </a:rPr>
              <a:t>ai </a:t>
            </a:r>
            <a:r>
              <a:rPr lang="en-US" sz="3000" dirty="0"/>
              <a:t>un cartable </a:t>
            </a:r>
          </a:p>
          <a:p>
            <a:r>
              <a:rPr lang="en-US" sz="3000" dirty="0"/>
              <a:t>Tu as </a:t>
            </a:r>
            <a:r>
              <a:rPr lang="en-US" sz="3000" dirty="0" err="1"/>
              <a:t>une</a:t>
            </a:r>
            <a:r>
              <a:rPr lang="en-US" sz="3000" dirty="0"/>
              <a:t> </a:t>
            </a:r>
            <a:r>
              <a:rPr lang="en-US" sz="3000" dirty="0" err="1"/>
              <a:t>calculatrice</a:t>
            </a:r>
            <a:r>
              <a:rPr lang="en-US" sz="3000" dirty="0"/>
              <a:t> </a:t>
            </a:r>
          </a:p>
          <a:p>
            <a:r>
              <a:rPr lang="en-US" sz="3000" dirty="0"/>
              <a:t>Il a un </a:t>
            </a:r>
            <a:r>
              <a:rPr lang="en-US" sz="3000" dirty="0" err="1"/>
              <a:t>stylo</a:t>
            </a:r>
            <a:endParaRPr lang="en-US" sz="3000" dirty="0"/>
          </a:p>
          <a:p>
            <a:r>
              <a:rPr lang="en-US" sz="3000" dirty="0"/>
              <a:t>Elle a un livre </a:t>
            </a:r>
          </a:p>
          <a:p>
            <a:r>
              <a:rPr lang="en-US" sz="3000" dirty="0"/>
              <a:t>Nous </a:t>
            </a:r>
            <a:r>
              <a:rPr lang="en-US" sz="3000" dirty="0" err="1"/>
              <a:t>avons</a:t>
            </a:r>
            <a:r>
              <a:rPr lang="en-US" sz="3000" dirty="0"/>
              <a:t> un cahier</a:t>
            </a:r>
          </a:p>
          <a:p>
            <a:r>
              <a:rPr lang="en-US" sz="3000" dirty="0" err="1"/>
              <a:t>Vous</a:t>
            </a:r>
            <a:r>
              <a:rPr lang="en-US" sz="3000" dirty="0"/>
              <a:t> </a:t>
            </a:r>
            <a:r>
              <a:rPr lang="en-US" sz="3000" dirty="0" err="1"/>
              <a:t>avez</a:t>
            </a:r>
            <a:r>
              <a:rPr lang="en-US" sz="3000" dirty="0"/>
              <a:t> des </a:t>
            </a:r>
            <a:r>
              <a:rPr lang="en-US" sz="3000" dirty="0" err="1"/>
              <a:t>ciseaux</a:t>
            </a:r>
            <a:r>
              <a:rPr lang="en-US" sz="3000" dirty="0"/>
              <a:t> </a:t>
            </a:r>
          </a:p>
          <a:p>
            <a:r>
              <a:rPr lang="en-US" sz="3000" dirty="0" err="1"/>
              <a:t>Ils</a:t>
            </a:r>
            <a:r>
              <a:rPr lang="en-US" sz="3000" dirty="0"/>
              <a:t> </a:t>
            </a:r>
            <a:r>
              <a:rPr lang="en-US" sz="3000" dirty="0" err="1"/>
              <a:t>ont</a:t>
            </a:r>
            <a:r>
              <a:rPr lang="en-US" sz="3000" dirty="0"/>
              <a:t> un crayon </a:t>
            </a:r>
          </a:p>
          <a:p>
            <a:r>
              <a:rPr lang="en-US" sz="3000" dirty="0" err="1"/>
              <a:t>Elles</a:t>
            </a:r>
            <a:r>
              <a:rPr lang="en-US" sz="3000" dirty="0"/>
              <a:t> </a:t>
            </a:r>
            <a:r>
              <a:rPr lang="en-US" sz="3000" dirty="0" err="1"/>
              <a:t>ont</a:t>
            </a:r>
            <a:r>
              <a:rPr lang="en-US" sz="3000" dirty="0"/>
              <a:t> des livres </a:t>
            </a:r>
          </a:p>
          <a:p>
            <a:endParaRPr lang="en-US" sz="1800" dirty="0"/>
          </a:p>
        </p:txBody>
      </p:sp>
      <p:sp>
        <p:nvSpPr>
          <p:cNvPr id="143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695B7E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Free School Things Clipart, Download Free Clip Art, Free Clip Art on Clipart  Library">
            <a:extLst>
              <a:ext uri="{FF2B5EF4-FFF2-40B4-BE49-F238E27FC236}">
                <a16:creationId xmlns:a16="http://schemas.microsoft.com/office/drawing/2014/main" id="{5F13ED30-5074-4F96-8F24-A70E769A4B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34"/>
          <a:stretch/>
        </p:blipFill>
        <p:spPr bwMode="auto">
          <a:xfrm>
            <a:off x="5603706" y="1258529"/>
            <a:ext cx="5638853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09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5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53ACF-60B1-4499-A839-6BAF7415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1325563"/>
          </a:xfrm>
        </p:spPr>
        <p:txBody>
          <a:bodyPr>
            <a:normAutofit/>
          </a:bodyPr>
          <a:lstStyle/>
          <a:p>
            <a:r>
              <a:rPr lang="en-US" sz="3200"/>
              <a:t>Avoir +animal </a:t>
            </a:r>
          </a:p>
        </p:txBody>
      </p:sp>
      <p:sp>
        <p:nvSpPr>
          <p:cNvPr id="5126" name="Content Placeholder 5125">
            <a:extLst>
              <a:ext uri="{FF2B5EF4-FFF2-40B4-BE49-F238E27FC236}">
                <a16:creationId xmlns:a16="http://schemas.microsoft.com/office/drawing/2014/main" id="{C5F0755C-9404-4184-9265-5827F5326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4" y="1825625"/>
            <a:ext cx="3815647" cy="4351338"/>
          </a:xfrm>
        </p:spPr>
        <p:txBody>
          <a:bodyPr>
            <a:normAutofit/>
          </a:bodyPr>
          <a:lstStyle/>
          <a:p>
            <a:r>
              <a:rPr lang="en-US" dirty="0"/>
              <a:t>J ai un chat </a:t>
            </a:r>
          </a:p>
          <a:p>
            <a:r>
              <a:rPr lang="en-US" dirty="0"/>
              <a:t>Tu as un </a:t>
            </a:r>
            <a:r>
              <a:rPr lang="en-US" dirty="0" err="1"/>
              <a:t>chien</a:t>
            </a:r>
            <a:r>
              <a:rPr lang="en-US" dirty="0"/>
              <a:t> </a:t>
            </a:r>
          </a:p>
          <a:p>
            <a:r>
              <a:rPr lang="en-US" dirty="0"/>
              <a:t>Elle a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tortue</a:t>
            </a:r>
            <a:r>
              <a:rPr lang="en-US" dirty="0"/>
              <a:t> </a:t>
            </a:r>
          </a:p>
          <a:p>
            <a:r>
              <a:rPr lang="en-US" dirty="0"/>
              <a:t>Il a un </a:t>
            </a:r>
            <a:r>
              <a:rPr lang="en-US" dirty="0" err="1"/>
              <a:t>poisson</a:t>
            </a:r>
            <a:r>
              <a:rPr lang="en-US" dirty="0"/>
              <a:t> </a:t>
            </a:r>
          </a:p>
          <a:p>
            <a:r>
              <a:rPr lang="en-US" dirty="0"/>
              <a:t>Nous </a:t>
            </a:r>
            <a:r>
              <a:rPr lang="en-US" dirty="0" err="1"/>
              <a:t>avons</a:t>
            </a:r>
            <a:r>
              <a:rPr lang="en-US" dirty="0"/>
              <a:t> un lapin </a:t>
            </a:r>
          </a:p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avez</a:t>
            </a:r>
            <a:r>
              <a:rPr lang="en-US" dirty="0"/>
              <a:t> un </a:t>
            </a:r>
            <a:r>
              <a:rPr lang="en-US" dirty="0" err="1"/>
              <a:t>hampster</a:t>
            </a:r>
            <a:r>
              <a:rPr lang="en-US" dirty="0"/>
              <a:t> </a:t>
            </a:r>
          </a:p>
          <a:p>
            <a:r>
              <a:rPr lang="en-US" dirty="0" err="1"/>
              <a:t>Ils</a:t>
            </a:r>
            <a:r>
              <a:rPr lang="en-US" dirty="0"/>
              <a:t> </a:t>
            </a:r>
            <a:r>
              <a:rPr lang="en-US" dirty="0" err="1"/>
              <a:t>ont</a:t>
            </a:r>
            <a:r>
              <a:rPr lang="en-US" dirty="0"/>
              <a:t> un </a:t>
            </a:r>
            <a:r>
              <a:rPr lang="en-US" dirty="0" err="1"/>
              <a:t>oiseau</a:t>
            </a:r>
            <a:r>
              <a:rPr lang="en-US" dirty="0"/>
              <a:t> </a:t>
            </a:r>
          </a:p>
          <a:p>
            <a:r>
              <a:rPr lang="en-US" dirty="0" err="1"/>
              <a:t>Elles</a:t>
            </a:r>
            <a:r>
              <a:rPr lang="en-US" dirty="0"/>
              <a:t> </a:t>
            </a:r>
            <a:r>
              <a:rPr lang="en-US" dirty="0" err="1"/>
              <a:t>ont</a:t>
            </a:r>
            <a:r>
              <a:rPr lang="en-US" dirty="0"/>
              <a:t> des </a:t>
            </a:r>
            <a:r>
              <a:rPr lang="en-US" dirty="0" err="1"/>
              <a:t>animaux</a:t>
            </a:r>
            <a:r>
              <a:rPr lang="en-US" dirty="0"/>
              <a:t> </a:t>
            </a:r>
          </a:p>
        </p:txBody>
      </p:sp>
      <p:sp>
        <p:nvSpPr>
          <p:cNvPr id="77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53676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ome Pets Digital Clipart Dog Clipart Cat Clipart Guinea | Etsy">
            <a:extLst>
              <a:ext uri="{FF2B5EF4-FFF2-40B4-BE49-F238E27FC236}">
                <a16:creationId xmlns:a16="http://schemas.microsoft.com/office/drawing/2014/main" id="{859583EB-4124-4372-B48B-A7984D5210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3207"/>
          <a:stretch/>
        </p:blipFill>
        <p:spPr bwMode="auto">
          <a:xfrm>
            <a:off x="5603706" y="1258529"/>
            <a:ext cx="5638853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13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183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Verbe avoir (to have )</vt:lpstr>
      <vt:lpstr>Les pronoms personnels</vt:lpstr>
      <vt:lpstr>Avoir + famille </vt:lpstr>
      <vt:lpstr>Avoir +age quel age as-tu ? </vt:lpstr>
      <vt:lpstr>Avoir +parties du corps </vt:lpstr>
      <vt:lpstr>Avoir+ possession </vt:lpstr>
      <vt:lpstr>Avoir +animal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Verbe avoir</dc:title>
  <dc:creator>Nahida mreibeh jiries Mreibeh</dc:creator>
  <cp:lastModifiedBy>Rabi Abo-Alzolof</cp:lastModifiedBy>
  <cp:revision>8</cp:revision>
  <dcterms:created xsi:type="dcterms:W3CDTF">2020-09-26T06:43:24Z</dcterms:created>
  <dcterms:modified xsi:type="dcterms:W3CDTF">2024-11-15T10:22:03Z</dcterms:modified>
</cp:coreProperties>
</file>